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3" r:id="rId8"/>
    <p:sldId id="277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279525414056226E-2"/>
          <c:y val="0.15221320731881005"/>
          <c:w val="0.84881585713013574"/>
          <c:h val="0.688359087511912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6D2E75">
                <a:lumMod val="75000"/>
              </a:srgbClr>
            </a:solidFill>
            <a:ln>
              <a:noFill/>
            </a:ln>
          </c:spPr>
          <c:invertIfNegative val="0"/>
          <c:dPt>
            <c:idx val="16"/>
            <c:invertIfNegative val="0"/>
            <c:bubble3D val="0"/>
            <c:spPr>
              <a:solidFill>
                <a:srgbClr val="6D2E75">
                  <a:lumMod val="75000"/>
                </a:srgbClr>
              </a:solidFill>
              <a:ln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6B73-4373-9933-0998078C6448}"/>
              </c:ext>
            </c:extLst>
          </c:dPt>
          <c:dPt>
            <c:idx val="17"/>
            <c:invertIfNegative val="0"/>
            <c:bubble3D val="0"/>
            <c:spPr>
              <a:solidFill>
                <a:srgbClr val="6D2E75">
                  <a:lumMod val="75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6B73-4373-9933-0998078C644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73-4373-9933-0998078C644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73-4373-9933-0998078C644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73-4373-9933-0998078C644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73-4373-9933-0998078C644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73-4373-9933-0998078C644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73-4373-9933-0998078C644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73-4373-9933-0998078C644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73-4373-9933-0998078C644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B73-4373-9933-0998078C644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73-4373-9933-0998078C644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73-4373-9933-0998078C644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73-4373-9933-0998078C644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B73-4373-9933-0998078C644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73-4373-9933-0998078C644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B73-4373-9933-0998078C644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73-4373-9933-0998078C6448}"/>
                </c:ext>
              </c:extLst>
            </c:dLbl>
            <c:dLbl>
              <c:idx val="16"/>
              <c:layout>
                <c:manualLayout>
                  <c:x val="9.2723985817192031E-2"/>
                  <c:y val="-4.1427749936760981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/>
                      <a:t>240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73-4373-9933-0998078C644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73-4373-9933-0998078C6448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486</c:v>
                </c:pt>
                <c:pt idx="1">
                  <c:v>415</c:v>
                </c:pt>
                <c:pt idx="2">
                  <c:v>255</c:v>
                </c:pt>
                <c:pt idx="3">
                  <c:v>167</c:v>
                </c:pt>
                <c:pt idx="4">
                  <c:v>131</c:v>
                </c:pt>
                <c:pt idx="5">
                  <c:v>161</c:v>
                </c:pt>
                <c:pt idx="6">
                  <c:v>155</c:v>
                </c:pt>
                <c:pt idx="7">
                  <c:v>142</c:v>
                </c:pt>
                <c:pt idx="8">
                  <c:v>113</c:v>
                </c:pt>
                <c:pt idx="9">
                  <c:v>209</c:v>
                </c:pt>
                <c:pt idx="10">
                  <c:v>123</c:v>
                </c:pt>
                <c:pt idx="11">
                  <c:v>88</c:v>
                </c:pt>
                <c:pt idx="12">
                  <c:v>63</c:v>
                </c:pt>
                <c:pt idx="13">
                  <c:v>94</c:v>
                </c:pt>
                <c:pt idx="14">
                  <c:v>133</c:v>
                </c:pt>
                <c:pt idx="15" formatCode="#,##0">
                  <c:v>220</c:v>
                </c:pt>
                <c:pt idx="16" formatCode="#,##0">
                  <c:v>259</c:v>
                </c:pt>
                <c:pt idx="17" formatCode="#,##0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B73-4373-9933-0998078C64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</c:spPr>
          <c:invertIfNegative val="0"/>
          <c:dPt>
            <c:idx val="1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6-6B73-4373-9933-0998078C6448}"/>
              </c:ext>
            </c:extLst>
          </c:dPt>
          <c:dPt>
            <c:idx val="17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8-6B73-4373-9933-0998078C644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73-4373-9933-0998078C644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73-4373-9933-0998078C644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B73-4373-9933-0998078C644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73-4373-9933-0998078C644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73-4373-9933-0998078C644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73-4373-9933-0998078C644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B73-4373-9933-0998078C644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73-4373-9933-0998078C644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73-4373-9933-0998078C644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B73-4373-9933-0998078C644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B73-4373-9933-0998078C644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B73-4373-9933-0998078C644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B73-4373-9933-0998078C644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B73-4373-9933-0998078C644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B73-4373-9933-0998078C644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B73-4373-9933-0998078C6448}"/>
                </c:ext>
              </c:extLst>
            </c:dLbl>
            <c:dLbl>
              <c:idx val="16"/>
              <c:layout>
                <c:manualLayout>
                  <c:x val="9.2723985817192031E-2"/>
                  <c:y val="-0.2022579054720721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/>
                      <a:t>1,604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B73-4373-9933-0998078C644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73-4373-9933-0998078C6448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530</c:v>
                </c:pt>
                <c:pt idx="1">
                  <c:v>491</c:v>
                </c:pt>
                <c:pt idx="2">
                  <c:v>305</c:v>
                </c:pt>
                <c:pt idx="3">
                  <c:v>253</c:v>
                </c:pt>
                <c:pt idx="4">
                  <c:v>302</c:v>
                </c:pt>
                <c:pt idx="5">
                  <c:v>361</c:v>
                </c:pt>
                <c:pt idx="6">
                  <c:v>421</c:v>
                </c:pt>
                <c:pt idx="7">
                  <c:v>419</c:v>
                </c:pt>
                <c:pt idx="8">
                  <c:v>437</c:v>
                </c:pt>
                <c:pt idx="9">
                  <c:v>665</c:v>
                </c:pt>
                <c:pt idx="10">
                  <c:v>584</c:v>
                </c:pt>
                <c:pt idx="11">
                  <c:v>620</c:v>
                </c:pt>
                <c:pt idx="12">
                  <c:v>498</c:v>
                </c:pt>
                <c:pt idx="13">
                  <c:v>593</c:v>
                </c:pt>
                <c:pt idx="14">
                  <c:v>1006</c:v>
                </c:pt>
                <c:pt idx="15">
                  <c:v>1650</c:v>
                </c:pt>
                <c:pt idx="16">
                  <c:v>1564</c:v>
                </c:pt>
                <c:pt idx="17">
                  <c:v>1604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6B73-4373-9933-0998078C64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"/>
        <c:overlap val="100"/>
        <c:axId val="51403008"/>
        <c:axId val="51413376"/>
      </c:barChart>
      <c:catAx>
        <c:axId val="5140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066466831934875"/>
              <c:y val="0.936803680810309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2040000"/>
          <a:lstStyle/>
          <a:p>
            <a:pPr>
              <a:defRPr/>
            </a:pPr>
            <a:endParaRPr lang="en-US"/>
          </a:p>
        </c:txPr>
        <c:crossAx val="51413376"/>
        <c:crosses val="autoZero"/>
        <c:auto val="1"/>
        <c:lblAlgn val="ctr"/>
        <c:lblOffset val="100"/>
        <c:noMultiLvlLbl val="0"/>
      </c:catAx>
      <c:valAx>
        <c:axId val="514133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5.416818673200794E-3"/>
              <c:y val="0.3080004882857279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51403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968118364974627"/>
          <c:y val="6.5408066506256454E-2"/>
          <c:w val="0.1606376327005074"/>
          <c:h val="5.15806586247627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0.87816</cdr:x>
      <cdr:y>0.15887</cdr:y>
    </cdr:from>
    <cdr:to>
      <cdr:x>0.96024</cdr:x>
      <cdr:y>0.20415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36931" y="802020"/>
          <a:ext cx="685771" cy="228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1,844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667BA-5F26-4EE6-A1B7-49A9D2E39C6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CFA-9988-4710-9247-4FEB9B87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0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153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60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4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7149-68CA-4E4B-8F35-4730A57B74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3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6306" y="2552700"/>
            <a:ext cx="2365494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1285"/>
            <a:ext cx="1529651" cy="17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9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7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6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9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5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7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66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b="1" i="0" u="non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</a:rPr>
              <a:t>North Carolina DHHS						</a:t>
            </a:r>
            <a:r>
              <a:rPr lang="en-US" sz="1000" baseline="0" dirty="0">
                <a:solidFill>
                  <a:srgbClr val="1F497D"/>
                </a:solidFill>
              </a:rPr>
              <a:t>                                                                                              </a:t>
            </a:r>
            <a:r>
              <a:rPr lang="en-US" sz="1000" dirty="0">
                <a:solidFill>
                  <a:srgbClr val="1F497D"/>
                </a:solidFill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3675235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89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3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>
                <a:solidFill>
                  <a:srgbClr val="1F497D"/>
                </a:solidFill>
              </a:rPr>
              <a:pPr/>
              <a:t>‹#›</a:t>
            </a:fld>
            <a:endParaRPr lang="en-US" sz="9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4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 baseline="0">
                <a:solidFill>
                  <a:schemeClr val="bg1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</a:rPr>
              <a:t>North Carolina DHHS						</a:t>
            </a:r>
            <a:r>
              <a:rPr lang="en-US" sz="1000" baseline="0" dirty="0">
                <a:solidFill>
                  <a:srgbClr val="1F497D"/>
                </a:solidFill>
              </a:rPr>
              <a:t>               </a:t>
            </a:r>
            <a:r>
              <a:rPr lang="en-US" sz="1000" dirty="0">
                <a:solidFill>
                  <a:srgbClr val="1F497D"/>
                </a:solidFill>
              </a:rPr>
              <a:t>HIV/STD/Hepatitis</a:t>
            </a:r>
            <a:r>
              <a:rPr lang="en-US" sz="1000" baseline="0" dirty="0">
                <a:solidFill>
                  <a:srgbClr val="1F497D"/>
                </a:solidFill>
              </a:rPr>
              <a:t> </a:t>
            </a:r>
            <a:r>
              <a:rPr lang="en-US" sz="1000" dirty="0">
                <a:solidFill>
                  <a:srgbClr val="1F497D"/>
                </a:solidFill>
              </a:rPr>
              <a:t>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2123385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56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409754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56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14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80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6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12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8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63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0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6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6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16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05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37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8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21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68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7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8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71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17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>
                <a:solidFill>
                  <a:srgbClr val="1F497D"/>
                </a:solidFill>
              </a:rPr>
              <a:pPr/>
              <a:t>‹#›</a:t>
            </a:fld>
            <a:endParaRPr lang="en-US" sz="9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24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95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7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5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1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667000"/>
            <a:ext cx="6291708" cy="713497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Early Syphilis (Primary, Secondary, and Early Latent) Epidemiology in North Carolina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3684" y="3733800"/>
            <a:ext cx="5385869" cy="799289"/>
          </a:xfrm>
        </p:spPr>
        <p:txBody>
          <a:bodyPr>
            <a:no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November 2018</a:t>
            </a:r>
          </a:p>
          <a:p>
            <a:r>
              <a:rPr lang="en-US" sz="1000" dirty="0">
                <a:latin typeface="Calibri" panose="020F0502020204030204" pitchFamily="34" charset="0"/>
              </a:rPr>
              <a:t>North Carolina Division of Public Health/Epidemiology Section/Communicable Disease Branch</a:t>
            </a:r>
          </a:p>
          <a:p>
            <a:r>
              <a:rPr lang="en-US" sz="1000" dirty="0">
                <a:latin typeface="Calibri" panose="020F0502020204030204" pitchFamily="34" charset="0"/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216568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875" y="609600"/>
            <a:ext cx="8858250" cy="894952"/>
          </a:xfrm>
        </p:spPr>
        <p:txBody>
          <a:bodyPr>
            <a:normAutofit/>
          </a:bodyPr>
          <a:lstStyle/>
          <a:p>
            <a:r>
              <a:rPr lang="en-US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SYPHILIS CO-INFECTION WITH HIV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 Carolina DHHS							    HIV/STD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175795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5D87BB-9FFB-4D0A-998A-FCEFA6C0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" y="1290084"/>
            <a:ext cx="8644877" cy="5035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63821-A24F-471E-A51F-A092B7C92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86" y="0"/>
            <a:ext cx="8126672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12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0E5A4-0FFE-4C30-AC6D-F9CA08C7D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5" y="1293077"/>
            <a:ext cx="8974090" cy="5066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A837B-D52E-4B9E-8A8F-6A064C1FD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46" y="0"/>
            <a:ext cx="788890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A334F-0584-4072-A10E-B8996DB2E774}"/>
              </a:ext>
            </a:extLst>
          </p:cNvPr>
          <p:cNvSpPr txBox="1"/>
          <p:nvPr/>
        </p:nvSpPr>
        <p:spPr>
          <a:xfrm>
            <a:off x="-132203" y="6200761"/>
            <a:ext cx="773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rPr>
              <a:t>Data Source: North Carolina Electronic Disease Surveillance System (data as of June 28, 2018)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FEE952A-83AC-4DB7-BFC2-B4E8C2F1B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622647"/>
              </p:ext>
            </p:extLst>
          </p:nvPr>
        </p:nvGraphicFramePr>
        <p:xfrm>
          <a:off x="262345" y="1093197"/>
          <a:ext cx="8354904" cy="504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519FA7-F0C4-4996-BECB-A684E2D12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53" y="0"/>
            <a:ext cx="7913294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3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982354-8B26-48B8-97F5-4ED1CD18B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6" y="1213645"/>
            <a:ext cx="8687553" cy="5243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87B97A-2253-41F7-8C2A-584269948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62" y="37015"/>
            <a:ext cx="874242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6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4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A6853-53D5-423F-84E3-93B484238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4" y="69058"/>
            <a:ext cx="7882811" cy="1572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C8BA7-0546-4F4E-90AE-BDDA12749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4" y="1326943"/>
            <a:ext cx="8730229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3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5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5DA6E-4E76-484D-886E-A5ADFB96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" y="1213645"/>
            <a:ext cx="8687553" cy="5145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163A2-1931-4E49-BD55-C630F24A8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46" y="0"/>
            <a:ext cx="78828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6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3DDDC-7321-497E-8D3B-E606BB4B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63" y="0"/>
            <a:ext cx="7882811" cy="1560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4E0FA0-0052-4F77-9CEE-CA177F644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4533"/>
            <a:ext cx="8937511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7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382CA-EDFC-41FA-852A-E45A20E11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85" y="1563746"/>
            <a:ext cx="8730229" cy="4810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2B14A3-6173-4431-A5D6-3E7AEF867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99" y="0"/>
            <a:ext cx="788890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8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855DE5-0E0B-4FA1-AFE6-A6295F05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1593341"/>
            <a:ext cx="8498561" cy="4773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26FCF-EEA5-43E2-9A2A-9EAE5A199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19" y="0"/>
            <a:ext cx="832176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9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E5B086-A8D3-4BEF-ADB6-DF7B496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17" y="1159672"/>
            <a:ext cx="8839966" cy="5127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12FC5-9D68-4D05-8B8B-A16634730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83" y="0"/>
            <a:ext cx="788890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893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95</Words>
  <Application>Microsoft Office PowerPoint</Application>
  <PresentationFormat>On-screen Show (4:3)</PresentationFormat>
  <Paragraphs>35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Candara</vt:lpstr>
      <vt:lpstr>Times New Roman</vt:lpstr>
      <vt:lpstr>2_Office Theme</vt:lpstr>
      <vt:lpstr>3_Office Theme</vt:lpstr>
      <vt:lpstr>Early Syphilis (Primary, Secondary, and Early Latent) Epidemiology in North Carolina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SYPHILIS CO-INFECTION WITH HIV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Syphilis (Primary, Secondary, and Early Latent) Epidemiology in North Carolina 2016</dc:title>
  <dc:creator>Adams, Nicole</dc:creator>
  <cp:lastModifiedBy>Adams, Nicole</cp:lastModifiedBy>
  <cp:revision>21</cp:revision>
  <dcterms:created xsi:type="dcterms:W3CDTF">2017-08-16T13:03:39Z</dcterms:created>
  <dcterms:modified xsi:type="dcterms:W3CDTF">2018-11-06T19:41:18Z</dcterms:modified>
</cp:coreProperties>
</file>