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8.xml" ContentType="application/vnd.openxmlformats-officedocument.theme+xml"/>
  <Override PartName="/ppt/theme/theme19.xml" ContentType="application/vnd.openxmlformats-officedocument.theme+xml"/>
  <Override PartName="/ppt/tags/tag100.xml" ContentType="application/vnd.openxmlformats-officedocument.presentationml.tags+xml"/>
  <Override PartName="/ppt/tags/tag10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7FFFC93F_A45C7A4E.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1" r:id="rId4"/>
    <p:sldMasterId id="2147484997" r:id="rId5"/>
    <p:sldMasterId id="2147485021" r:id="rId6"/>
    <p:sldMasterId id="2147485109" r:id="rId7"/>
    <p:sldMasterId id="2147485125" r:id="rId8"/>
    <p:sldMasterId id="2147485229" r:id="rId9"/>
    <p:sldMasterId id="2147485290" r:id="rId10"/>
    <p:sldMasterId id="2147485319" r:id="rId11"/>
    <p:sldMasterId id="2147485343" r:id="rId12"/>
    <p:sldMasterId id="2147485356" r:id="rId13"/>
    <p:sldMasterId id="2147485368" r:id="rId14"/>
    <p:sldMasterId id="2147485403" r:id="rId15"/>
    <p:sldMasterId id="2147485450" r:id="rId16"/>
    <p:sldMasterId id="2147485456" r:id="rId17"/>
    <p:sldMasterId id="2147485513" r:id="rId18"/>
    <p:sldMasterId id="2147485585" r:id="rId19"/>
    <p:sldMasterId id="2147485600" r:id="rId20"/>
  </p:sldMasterIdLst>
  <p:notesMasterIdLst>
    <p:notesMasterId r:id="rId83"/>
  </p:notesMasterIdLst>
  <p:handoutMasterIdLst>
    <p:handoutMasterId r:id="rId84"/>
  </p:handoutMasterIdLst>
  <p:sldIdLst>
    <p:sldId id="2146849061" r:id="rId21"/>
    <p:sldId id="2147478844" r:id="rId22"/>
    <p:sldId id="2147478845" r:id="rId23"/>
    <p:sldId id="2147478846" r:id="rId24"/>
    <p:sldId id="2147478847" r:id="rId25"/>
    <p:sldId id="2146847355" r:id="rId26"/>
    <p:sldId id="2146847281" r:id="rId27"/>
    <p:sldId id="2146847369" r:id="rId28"/>
    <p:sldId id="2146847374" r:id="rId29"/>
    <p:sldId id="2146847376" r:id="rId30"/>
    <p:sldId id="2146847375" r:id="rId31"/>
    <p:sldId id="2147478848" r:id="rId32"/>
    <p:sldId id="256" r:id="rId33"/>
    <p:sldId id="576" r:id="rId34"/>
    <p:sldId id="511" r:id="rId35"/>
    <p:sldId id="577" r:id="rId36"/>
    <p:sldId id="2147478851" r:id="rId37"/>
    <p:sldId id="267" r:id="rId38"/>
    <p:sldId id="265" r:id="rId39"/>
    <p:sldId id="264" r:id="rId40"/>
    <p:sldId id="263" r:id="rId41"/>
    <p:sldId id="262" r:id="rId42"/>
    <p:sldId id="261" r:id="rId43"/>
    <p:sldId id="260" r:id="rId44"/>
    <p:sldId id="259" r:id="rId45"/>
    <p:sldId id="258" r:id="rId46"/>
    <p:sldId id="257" r:id="rId47"/>
    <p:sldId id="2147478849" r:id="rId48"/>
    <p:sldId id="2147469492" r:id="rId49"/>
    <p:sldId id="2147469418" r:id="rId50"/>
    <p:sldId id="2147469614" r:id="rId51"/>
    <p:sldId id="2147469615" r:id="rId52"/>
    <p:sldId id="2147469616" r:id="rId53"/>
    <p:sldId id="2147469619" r:id="rId54"/>
    <p:sldId id="2147469611" r:id="rId55"/>
    <p:sldId id="2147469610" r:id="rId56"/>
    <p:sldId id="2147469635" r:id="rId57"/>
    <p:sldId id="2147469628" r:id="rId58"/>
    <p:sldId id="2147469629" r:id="rId59"/>
    <p:sldId id="2147469521" r:id="rId60"/>
    <p:sldId id="2147469606" r:id="rId61"/>
    <p:sldId id="2147469622" r:id="rId62"/>
    <p:sldId id="2147469623" r:id="rId63"/>
    <p:sldId id="2147469511" r:id="rId64"/>
    <p:sldId id="2147469604" r:id="rId65"/>
    <p:sldId id="2147469630" r:id="rId66"/>
    <p:sldId id="2147469631" r:id="rId67"/>
    <p:sldId id="2147469632" r:id="rId68"/>
    <p:sldId id="473" r:id="rId69"/>
    <p:sldId id="2147469583" r:id="rId70"/>
    <p:sldId id="2147469625" r:id="rId71"/>
    <p:sldId id="2147469627" r:id="rId72"/>
    <p:sldId id="2147469613" r:id="rId73"/>
    <p:sldId id="2147478843" r:id="rId74"/>
    <p:sldId id="2147478776" r:id="rId75"/>
    <p:sldId id="2147478775" r:id="rId76"/>
    <p:sldId id="2147469587" r:id="rId77"/>
    <p:sldId id="2147478764" r:id="rId78"/>
    <p:sldId id="2147478773" r:id="rId79"/>
    <p:sldId id="2147478774" r:id="rId80"/>
    <p:sldId id="2147478850" r:id="rId81"/>
    <p:sldId id="2147469177" r:id="rId82"/>
  </p:sldIdLst>
  <p:sldSz cx="12192000" cy="6858000"/>
  <p:notesSz cx="6858000" cy="9144000"/>
  <p:custDataLst>
    <p:tags r:id="rId8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A386EA-7FB7-4291-A2AA-9BC9AB74434B}">
          <p14:sldIdLst>
            <p14:sldId id="2146849061"/>
            <p14:sldId id="2147478844"/>
            <p14:sldId id="2147478845"/>
            <p14:sldId id="2147478846"/>
            <p14:sldId id="2147478847"/>
            <p14:sldId id="2146847355"/>
            <p14:sldId id="2146847281"/>
            <p14:sldId id="2146847369"/>
            <p14:sldId id="2146847374"/>
            <p14:sldId id="2146847376"/>
            <p14:sldId id="2146847375"/>
            <p14:sldId id="2147478848"/>
            <p14:sldId id="256"/>
            <p14:sldId id="576"/>
            <p14:sldId id="511"/>
            <p14:sldId id="577"/>
            <p14:sldId id="2147478851"/>
            <p14:sldId id="267"/>
            <p14:sldId id="265"/>
            <p14:sldId id="264"/>
            <p14:sldId id="263"/>
            <p14:sldId id="262"/>
            <p14:sldId id="261"/>
            <p14:sldId id="260"/>
            <p14:sldId id="259"/>
            <p14:sldId id="258"/>
            <p14:sldId id="257"/>
            <p14:sldId id="2147478849"/>
            <p14:sldId id="2147469492"/>
            <p14:sldId id="2147469418"/>
            <p14:sldId id="2147469614"/>
            <p14:sldId id="2147469615"/>
            <p14:sldId id="2147469616"/>
            <p14:sldId id="2147469619"/>
            <p14:sldId id="2147469611"/>
            <p14:sldId id="2147469610"/>
            <p14:sldId id="2147469635"/>
            <p14:sldId id="2147469628"/>
            <p14:sldId id="2147469629"/>
            <p14:sldId id="2147469521"/>
            <p14:sldId id="2147469606"/>
            <p14:sldId id="2147469622"/>
            <p14:sldId id="2147469623"/>
            <p14:sldId id="2147469511"/>
            <p14:sldId id="2147469604"/>
            <p14:sldId id="2147469630"/>
            <p14:sldId id="2147469631"/>
            <p14:sldId id="2147469632"/>
            <p14:sldId id="473"/>
            <p14:sldId id="2147469583"/>
            <p14:sldId id="2147469625"/>
            <p14:sldId id="2147469627"/>
            <p14:sldId id="2147469613"/>
            <p14:sldId id="2147478843"/>
            <p14:sldId id="2147478776"/>
            <p14:sldId id="2147478775"/>
            <p14:sldId id="2147469587"/>
            <p14:sldId id="2147478764"/>
            <p14:sldId id="2147478773"/>
            <p14:sldId id="2147478774"/>
            <p14:sldId id="2147478850"/>
          </p14:sldIdLst>
        </p14:section>
        <p14:section name="EM editing" id="{CFF3D409-9775-F247-A74B-9D92D9B3B253}">
          <p14:sldIdLst>
            <p14:sldId id="2147469177"/>
          </p14:sldIdLst>
        </p14:section>
      </p14:sectionLst>
    </p:ext>
    <p:ext uri="{EFAFB233-063F-42B5-8137-9DF3F51BA10A}">
      <p15:sldGuideLst xmlns:p15="http://schemas.microsoft.com/office/powerpoint/2012/main">
        <p15:guide id="1" orient="horz" pos="420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7B3300-354E-C2E7-33B1-12E274A210D6}" name="Stancil, Carla A" initials="SCA" userId="S::Carla.Stancil@dhhs.nc.gov::29a1208e-3212-420c-bbf7-8d5596931f9e" providerId="AD"/>
  <p188:author id="{5471DC02-F637-81ED-DB9E-8BBFBA283AA9}" name="Bond, Sara A" initials="BA" userId="S::sara.bond@dhhs.nc.gov::d57f388e-283e-417b-ad96-41c452721a3e" providerId="AD"/>
  <p188:author id="{6A036805-26AF-AF16-8C44-3FA1ECB97449}" name="Krueger, Lauren D" initials="KD" userId="S::lauren.krueger@dhhs.nc.gov::72119f31-4acc-4d11-8075-4d8c21811474" providerId="AD"/>
  <p188:author id="{BCD24210-6514-37B2-E1F5-094FE93418B8}" name="Blanchard, Carrie B" initials="BB" userId="S::carrie.blanchard@dhhs.nc.gov::ac20c43f-2ad2-4046-93ba-d9e0f385521f" providerId="AD"/>
  <p188:author id="{2D7D9E2A-24F6-8581-E0B2-BEAF79C17EC4}" name="Devin Worster" initials="DW" userId="S::dworster_pih.org#ext#@ncconnect.onmicrosoft.com::904d721f-8858-4956-8d18-c86ed8cafcdb" providerId="AD"/>
  <p188:author id="{3D98D038-AF22-6E7E-9439-193B8A21D4EA}" name="McDonald, Kimberly W" initials="MW" userId="S::kimberly.mcdonald@dhhs.nc.gov::729228e0-dc3b-4b34-9bc2-ba27c76c9545" providerId="AD"/>
  <p188:author id="{A20B3A76-F8C5-75BD-5CA1-E4FB65F456E4}" name="Meadows, Beth" initials="MB" userId="S::beth.meadows@dhhs.nc.gov::75b702a9-83e0-4374-8268-e89660dd8b4d" providerId="AD"/>
  <p188:author id="{FE5CEC8E-64F5-C2C3-A182-5781674E66EF}" name="Rhoades, Angela P" initials="RAP" userId="S::Angela.Rhoades@dhhs.nc.gov::9c963d1e-7197-45ac-a185-a5f48043ea46" providerId="AD"/>
  <p188:author id="{3554628F-F32F-2127-0A41-0DFE2FA5649E}" name="Hardtman, Lael T" initials="HT" userId="S::lael.hardtman@dhhs.nc.gov::84fa018d-38c9-45b3-88d7-9f6562219edb" providerId="AD"/>
  <p188:author id="{1FFAEAA0-FBA7-5C68-DDC3-105BB601C54F}" name="Guerrero, Catherine L" initials="GL" userId="S::catherine.guerrero@dhhs.nc.gov::ced9e3fd-cdfc-4621-a5e4-eebcfb73c977" providerId="AD"/>
  <p188:author id="{214F3CBA-2946-8396-8BD1-B90520BC3306}" name="Junak, Elizabeth S" initials="JS" userId="S::elizabeth.junak@dhhs.nc.gov::103aba49-965e-4c33-bdbf-79ea75bc3380" providerId="AD"/>
  <p188:author id="{45C34CBE-164B-477D-1B8C-711AF50CA3AF}" name="Wilson, Erica F" initials="WEF" userId="S::erica.wilson@dhhs.nc.gov::fd7d4140-eae8-4a9e-9ba7-16657bad15b4" providerId="AD"/>
  <p188:author id="{748200D1-C762-D2BB-58E2-66EB180269B8}" name="Meki Shewangizaw" initials="MS" userId="S::mshewangizaw_pih.org#ext#@ncconnect.onmicrosoft.com::02ff0458-0ef7-4368-9a9f-8bafc84dd66c" providerId="AD"/>
  <p188:author id="{C59E62D3-2523-3FC4-08AE-08442E3B4F98}" name="Brown, Patrick M" initials="BPM" userId="S::Patrick.Brown@dhhs.nc.gov::e4c42e3d-cd7a-4863-99b0-386771802181" providerId="AD"/>
  <p188:author id="{237241E4-FB77-E7E4-6079-8B168E1849E7}" name="Blanchard, Carrie B" initials="BCB" userId="S::Carrie.Blanchard@dhhs.nc.gov::ac20c43f-2ad2-4046-93ba-d9e0f385521f" providerId="AD"/>
  <p188:author id="{10C277F2-11E8-F526-220C-036566E4850C}" name="Rhoades, Angela P" initials="RP" userId="S::angela.rhoades@dhhs.nc.gov::9c963d1e-7197-45ac-a185-a5f48043ea46" providerId="AD"/>
  <p188:author id="{6CD70DF5-3640-1DB9-A59E-A971EEAAC572}" name="Hardtman, Lael T" initials="HLT" userId="S::Lael.Hardtman@dhhs.nc.gov::84fa018d-38c9-45b3-88d7-9f6562219ed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riel Kuo" initials="AK" lastIdx="2" clrIdx="0">
    <p:extLst>
      <p:ext uri="{19B8F6BF-5375-455C-9EA6-DF929625EA0E}">
        <p15:presenceInfo xmlns:p15="http://schemas.microsoft.com/office/powerpoint/2012/main" userId="S::Ariel.Kuo@ey.com::9b4a7998-d608-4c9c-aa22-848dbaaa3cf0" providerId="AD"/>
      </p:ext>
    </p:extLst>
  </p:cmAuthor>
  <p:cmAuthor id="2" name="Juan Carlos Falquez" initials="JCF" lastIdx="1" clrIdx="1">
    <p:extLst>
      <p:ext uri="{19B8F6BF-5375-455C-9EA6-DF929625EA0E}">
        <p15:presenceInfo xmlns:p15="http://schemas.microsoft.com/office/powerpoint/2012/main" userId="S::juan.carlos.falquez@ey.com::db337ff3-904f-4640-afbf-6ba50b630709" providerId="AD"/>
      </p:ext>
    </p:extLst>
  </p:cmAuthor>
  <p:cmAuthor id="3" name="Salona H Patel" initials="SHP" lastIdx="12" clrIdx="2">
    <p:extLst>
      <p:ext uri="{19B8F6BF-5375-455C-9EA6-DF929625EA0E}">
        <p15:presenceInfo xmlns:p15="http://schemas.microsoft.com/office/powerpoint/2012/main" userId="S::salona.h.patel@ey.com::bfe3c4a6-4f9c-479b-98cd-751659e1d9e1" providerId="AD"/>
      </p:ext>
    </p:extLst>
  </p:cmAuthor>
  <p:cmAuthor id="4" name="Mina G Asghari" initials="MGA" lastIdx="5" clrIdx="3">
    <p:extLst>
      <p:ext uri="{19B8F6BF-5375-455C-9EA6-DF929625EA0E}">
        <p15:presenceInfo xmlns:p15="http://schemas.microsoft.com/office/powerpoint/2012/main" userId="S::Mina.Asghari@ey.com::d7919a8a-8aae-4016-b4f7-7f55f7877e03" providerId="AD"/>
      </p:ext>
    </p:extLst>
  </p:cmAuthor>
  <p:cmAuthor id="5" name="Greene, Vanessa M" initials="GVM" lastIdx="2" clrIdx="4">
    <p:extLst>
      <p:ext uri="{19B8F6BF-5375-455C-9EA6-DF929625EA0E}">
        <p15:presenceInfo xmlns:p15="http://schemas.microsoft.com/office/powerpoint/2012/main" userId="S::vanessa.greene@dhhs.nc.gov::fdccf352-37cd-4d54-87e7-5e712c49a951" providerId="AD"/>
      </p:ext>
    </p:extLst>
  </p:cmAuthor>
  <p:cmAuthor id="6" name="Couderc-ACN, Simon" initials="CS" lastIdx="1" clrIdx="5">
    <p:extLst>
      <p:ext uri="{19B8F6BF-5375-455C-9EA6-DF929625EA0E}">
        <p15:presenceInfo xmlns:p15="http://schemas.microsoft.com/office/powerpoint/2012/main" userId="Couderc-ACN, Simon" providerId="None"/>
      </p:ext>
    </p:extLst>
  </p:cmAuthor>
  <p:cmAuthor id="7" name="Meadows, Beth" initials="MB" lastIdx="25" clrIdx="6">
    <p:extLst>
      <p:ext uri="{19B8F6BF-5375-455C-9EA6-DF929625EA0E}">
        <p15:presenceInfo xmlns:p15="http://schemas.microsoft.com/office/powerpoint/2012/main" userId="S::beth.meadows@dhhs.nc.gov::75b702a9-83e0-4374-8268-e89660dd8b4d" providerId="AD"/>
      </p:ext>
    </p:extLst>
  </p:cmAuthor>
  <p:cmAuthor id="8" name="Maria A Vasquez" initials="MAV" lastIdx="25" clrIdx="7">
    <p:extLst>
      <p:ext uri="{19B8F6BF-5375-455C-9EA6-DF929625EA0E}">
        <p15:presenceInfo xmlns:p15="http://schemas.microsoft.com/office/powerpoint/2012/main" userId="S::Maria.A.Vasquez@ey.com::b8a14a10-a2e2-45c5-9f52-91b910e9b429" providerId="AD"/>
      </p:ext>
    </p:extLst>
  </p:cmAuthor>
  <p:cmAuthor id="9" name="Kadean Dennis" initials="KD" lastIdx="3" clrIdx="8">
    <p:extLst>
      <p:ext uri="{19B8F6BF-5375-455C-9EA6-DF929625EA0E}">
        <p15:presenceInfo xmlns:p15="http://schemas.microsoft.com/office/powerpoint/2012/main" userId="S::kadean.dennis_ey.com#ext#@ncconnect.onmicrosoft.com::8e87ef25-0fa9-4e94-8c6d-af9911c6e663" providerId="AD"/>
      </p:ext>
    </p:extLst>
  </p:cmAuthor>
  <p:cmAuthor id="10" name="Jessica M Abe" initials="JA" lastIdx="4" clrIdx="9">
    <p:extLst>
      <p:ext uri="{19B8F6BF-5375-455C-9EA6-DF929625EA0E}">
        <p15:presenceInfo xmlns:p15="http://schemas.microsoft.com/office/powerpoint/2012/main" userId="S::jessica.abe_ey.com#ext#@ncconnect.onmicrosoft.com::a5f0ac06-2b90-41ac-a80e-7a28328e8063" providerId="AD"/>
      </p:ext>
    </p:extLst>
  </p:cmAuthor>
  <p:cmAuthor id="11" name="Kadean Dennis" initials="KD [2]" lastIdx="1" clrIdx="10">
    <p:extLst>
      <p:ext uri="{19B8F6BF-5375-455C-9EA6-DF929625EA0E}">
        <p15:presenceInfo xmlns:p15="http://schemas.microsoft.com/office/powerpoint/2012/main" userId="S::kadean.dennis@ey.com::f09787fa-9bfa-4612-b18f-9fe3c2938511" providerId="AD"/>
      </p:ext>
    </p:extLst>
  </p:cmAuthor>
  <p:cmAuthor id="12" name="Samoff, Erika" initials="SE" lastIdx="32" clrIdx="11">
    <p:extLst>
      <p:ext uri="{19B8F6BF-5375-455C-9EA6-DF929625EA0E}">
        <p15:presenceInfo xmlns:p15="http://schemas.microsoft.com/office/powerpoint/2012/main" userId="S::erika.samoff@dhhs.nc.gov::20efe615-cae6-453f-8e7d-2322ff6844e5" providerId="AD"/>
      </p:ext>
    </p:extLst>
  </p:cmAuthor>
  <p:cmAuthor id="13" name="Farrell, Laura K" initials="FK" lastIdx="39" clrIdx="12">
    <p:extLst>
      <p:ext uri="{19B8F6BF-5375-455C-9EA6-DF929625EA0E}">
        <p15:presenceInfo xmlns:p15="http://schemas.microsoft.com/office/powerpoint/2012/main" userId="S::laura.farrell@dhhs.nc.gov::d1870816-848e-47b9-b6b0-97fde46cdc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DA7"/>
    <a:srgbClr val="1A9AFA"/>
    <a:srgbClr val="5E99DF"/>
    <a:srgbClr val="0070C0"/>
    <a:srgbClr val="01376D"/>
    <a:srgbClr val="203864"/>
    <a:srgbClr val="2082C8"/>
    <a:srgbClr val="1079C4"/>
    <a:srgbClr val="00036E"/>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4660"/>
  </p:normalViewPr>
  <p:slideViewPr>
    <p:cSldViewPr snapToGrid="0">
      <p:cViewPr varScale="1">
        <p:scale>
          <a:sx n="82" d="100"/>
          <a:sy n="82" d="100"/>
        </p:scale>
        <p:origin x="696" y="72"/>
      </p:cViewPr>
      <p:guideLst>
        <p:guide orient="horz" pos="4200"/>
        <p:guide pos="3840"/>
      </p:guideLst>
    </p:cSldViewPr>
  </p:slideViewPr>
  <p:notesTextViewPr>
    <p:cViewPr>
      <p:scale>
        <a:sx n="1" d="1"/>
        <a:sy n="1" d="1"/>
      </p:scale>
      <p:origin x="0" y="0"/>
    </p:cViewPr>
  </p:notesTextViewPr>
  <p:sorterViewPr>
    <p:cViewPr>
      <p:scale>
        <a:sx n="100" d="100"/>
        <a:sy n="100" d="100"/>
      </p:scale>
      <p:origin x="0" y="-1403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handoutMaster" Target="handoutMasters/handoutMaster1.xml"/><Relationship Id="rId89" Type="http://schemas.openxmlformats.org/officeDocument/2006/relationships/theme" Target="theme/theme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Master" Target="slideMasters/slideMaster11.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8" Type="http://schemas.openxmlformats.org/officeDocument/2006/relationships/slideMaster" Target="slideMasters/slideMaster5.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17.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notesMaster" Target="notesMasters/notesMaster1.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7.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7" Type="http://schemas.openxmlformats.org/officeDocument/2006/relationships/slideMaster" Target="slideMasters/slideMaster4.xml"/><Relationship Id="rId71" Type="http://schemas.openxmlformats.org/officeDocument/2006/relationships/slide" Target="slides/slide51.xml"/><Relationship Id="rId2" Type="http://schemas.openxmlformats.org/officeDocument/2006/relationships/customXml" Target="../customXml/item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presProps" Target="presProp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611433869939297"/>
          <c:y val="0.16915441125414879"/>
          <c:w val="0.8184326334208224"/>
          <c:h val="0.67421183463178214"/>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75C8-4E89-8D5E-149060488864}"/>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75C8-4E89-8D5E-149060488864}"/>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75C8-4E89-8D5E-149060488864}"/>
              </c:ext>
            </c:extLst>
          </c:dPt>
          <c:dPt>
            <c:idx val="4"/>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7-75C8-4E89-8D5E-149060488864}"/>
              </c:ext>
            </c:extLst>
          </c:dPt>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Sheet1!$A$1:$A$5</c:f>
              <c:strCache>
                <c:ptCount val="5"/>
                <c:pt idx="0">
                  <c:v>Women</c:v>
                </c:pt>
                <c:pt idx="1">
                  <c:v>Men/Any 
Sex w Men</c:v>
                </c:pt>
                <c:pt idx="2">
                  <c:v>Men/Sex w 
Women Only</c:v>
                </c:pt>
                <c:pt idx="3">
                  <c:v>Men/Unknown 
Sex Partner Gender</c:v>
                </c:pt>
                <c:pt idx="4">
                  <c:v>Transgender</c:v>
                </c:pt>
              </c:strCache>
            </c:strRef>
          </c:cat>
          <c:val>
            <c:numRef>
              <c:f>Sheet1!$B$1:$B$5</c:f>
              <c:numCache>
                <c:formatCode>0.00</c:formatCode>
                <c:ptCount val="5"/>
                <c:pt idx="0">
                  <c:v>0.499</c:v>
                </c:pt>
                <c:pt idx="1">
                  <c:v>-0.47</c:v>
                </c:pt>
                <c:pt idx="2">
                  <c:v>0.40799999999999997</c:v>
                </c:pt>
                <c:pt idx="3">
                  <c:v>3.5000000000000003E-2</c:v>
                </c:pt>
                <c:pt idx="4">
                  <c:v>0.28599999999999998</c:v>
                </c:pt>
              </c:numCache>
            </c:numRef>
          </c:val>
          <c:extLst>
            <c:ext xmlns:c15="http://schemas.microsoft.com/office/drawing/2012/chart" uri="{02D57815-91ED-43cb-92C2-25804820EDAC}">
              <c15:filteredSeriesTitle>
                <c15:tx>
                  <c:strRef>
                    <c:extLst>
                      <c:ext uri="{02D57815-91ED-43cb-92C2-25804820EDAC}">
                        <c15:formulaRef>
                          <c15:sqref>Sheet1!$B$1:$B$0</c15:sqref>
                        </c15:formulaRef>
                      </c:ext>
                    </c:extLst>
                  </c:strRef>
                </c15:tx>
              </c15:filteredSeriesTitle>
            </c:ext>
            <c:ext xmlns:c16="http://schemas.microsoft.com/office/drawing/2014/chart" uri="{C3380CC4-5D6E-409C-BE32-E72D297353CC}">
              <c16:uniqueId val="{00000008-75C8-4E89-8D5E-149060488864}"/>
            </c:ext>
          </c:extLst>
        </c:ser>
        <c:dLbls>
          <c:showLegendKey val="0"/>
          <c:showVal val="0"/>
          <c:showCatName val="0"/>
          <c:showSerName val="0"/>
          <c:showPercent val="0"/>
          <c:showBubbleSize val="0"/>
        </c:dLbls>
        <c:gapWidth val="219"/>
        <c:overlap val="-27"/>
        <c:axId val="875302616"/>
        <c:axId val="875302976"/>
      </c:barChart>
      <c:catAx>
        <c:axId val="8753026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875302976"/>
        <c:crossesAt val="0"/>
        <c:auto val="1"/>
        <c:lblAlgn val="ctr"/>
        <c:lblOffset val="100"/>
        <c:noMultiLvlLbl val="0"/>
      </c:catAx>
      <c:valAx>
        <c:axId val="875302976"/>
        <c:scaling>
          <c:orientation val="minMax"/>
          <c:max val="1"/>
          <c:min val="-0.1"/>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a:t>Percent Increase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none"/>
        <c:minorTickMark val="none"/>
        <c:tickLblPos val="low"/>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875302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baseline="0">
          <a:latin typeface="Calibri" panose="020F0502020204030204" pitchFamily="34" charset="0"/>
          <a:cs typeface="Calibri" panose="020F050202020403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53394568469251"/>
          <c:y val="0.28536556451018597"/>
          <c:w val="0.79935078221342348"/>
          <c:h val="0.51447899201589953"/>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B609-48FE-A987-F8DA012181B2}"/>
              </c:ext>
            </c:extLst>
          </c:dPt>
          <c:dPt>
            <c:idx val="4"/>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B609-48FE-A987-F8DA012181B2}"/>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Sheet1!$A$1:$A$5</c:f>
              <c:strCache>
                <c:ptCount val="5"/>
                <c:pt idx="0">
                  <c:v>Women</c:v>
                </c:pt>
                <c:pt idx="1">
                  <c:v>Men/Any 
Sex w Men</c:v>
                </c:pt>
                <c:pt idx="2">
                  <c:v>Men/Sex w 
Women Only</c:v>
                </c:pt>
                <c:pt idx="3">
                  <c:v>Men/Unknown 
Sex Partner Gender</c:v>
                </c:pt>
                <c:pt idx="4">
                  <c:v>Transgender</c:v>
                </c:pt>
              </c:strCache>
            </c:strRef>
          </c:cat>
          <c:val>
            <c:numRef>
              <c:f>Sheet1!$B$1:$B$5</c:f>
              <c:numCache>
                <c:formatCode>####0</c:formatCode>
                <c:ptCount val="5"/>
                <c:pt idx="0">
                  <c:v>927</c:v>
                </c:pt>
                <c:pt idx="1">
                  <c:v>1321</c:v>
                </c:pt>
                <c:pt idx="2">
                  <c:v>831</c:v>
                </c:pt>
                <c:pt idx="3">
                  <c:v>637</c:v>
                </c:pt>
                <c:pt idx="4">
                  <c:v>60</c:v>
                </c:pt>
              </c:numCache>
            </c:numRef>
          </c:val>
          <c:extLst>
            <c:ext xmlns:c15="http://schemas.microsoft.com/office/drawing/2012/chart" uri="{02D57815-91ED-43cb-92C2-25804820EDAC}">
              <c15:filteredSeriesTitle>
                <c15:tx>
                  <c:strRef>
                    <c:extLst>
                      <c:ext uri="{02D57815-91ED-43cb-92C2-25804820EDAC}">
                        <c15:formulaRef>
                          <c15:sqref>Sheet1!$B$1:$B$0</c15:sqref>
                        </c15:formulaRef>
                      </c:ext>
                    </c:extLst>
                  </c:strRef>
                </c15:tx>
              </c15:filteredSeriesTitle>
            </c:ext>
            <c:ext xmlns:c16="http://schemas.microsoft.com/office/drawing/2014/chart" uri="{C3380CC4-5D6E-409C-BE32-E72D297353CC}">
              <c16:uniqueId val="{00000004-B609-48FE-A987-F8DA012181B2}"/>
            </c:ext>
          </c:extLst>
        </c:ser>
        <c:dLbls>
          <c:showLegendKey val="0"/>
          <c:showVal val="0"/>
          <c:showCatName val="0"/>
          <c:showSerName val="0"/>
          <c:showPercent val="0"/>
          <c:showBubbleSize val="0"/>
        </c:dLbls>
        <c:gapWidth val="219"/>
        <c:overlap val="-27"/>
        <c:axId val="523649280"/>
        <c:axId val="523652520"/>
      </c:barChart>
      <c:catAx>
        <c:axId val="52364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23652520"/>
        <c:crosses val="autoZero"/>
        <c:auto val="1"/>
        <c:lblAlgn val="ctr"/>
        <c:lblOffset val="100"/>
        <c:noMultiLvlLbl val="0"/>
      </c:catAx>
      <c:valAx>
        <c:axId val="523652520"/>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a:t>Number of cases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23649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latin typeface="Calibri" panose="020F0502020204030204" pitchFamily="34" charset="0"/>
          <a:cs typeface="Calibri" panose="020F050202020403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46004666083409E-2"/>
          <c:y val="0.10663451107887267"/>
          <c:w val="0.90897868669194126"/>
          <c:h val="0.69610393328889075"/>
        </c:manualLayout>
      </c:layout>
      <c:barChart>
        <c:barDir val="col"/>
        <c:grouping val="stacked"/>
        <c:varyColors val="0"/>
        <c:ser>
          <c:idx val="1"/>
          <c:order val="1"/>
          <c:tx>
            <c:strRef>
              <c:f>Sheet1!$B$1</c:f>
              <c:strCache>
                <c:ptCount val="1"/>
                <c:pt idx="0">
                  <c:v>Presumptive/Probable</c:v>
                </c:pt>
              </c:strCache>
            </c:strRef>
          </c:tx>
          <c:spPr>
            <a:solidFill>
              <a:schemeClr val="tx2">
                <a:lumMod val="75000"/>
              </a:schemeClr>
            </a:solidFill>
            <a:ln>
              <a:noFill/>
            </a:ln>
          </c:spPr>
          <c:invertIfNegative val="0"/>
          <c:dPt>
            <c:idx val="6"/>
            <c:invertIfNegative val="0"/>
            <c:bubble3D val="0"/>
            <c:spPr>
              <a:solidFill>
                <a:schemeClr val="tx2">
                  <a:lumMod val="75000"/>
                </a:schemeClr>
              </a:solidFill>
              <a:ln w="15875">
                <a:noFill/>
                <a:prstDash val="dash"/>
              </a:ln>
            </c:spPr>
            <c:extLst>
              <c:ext xmlns:c16="http://schemas.microsoft.com/office/drawing/2014/chart" uri="{C3380CC4-5D6E-409C-BE32-E72D297353CC}">
                <c16:uniqueId val="{00000001-2543-45E4-ACBD-8F939A54DF65}"/>
              </c:ext>
            </c:extLst>
          </c:dPt>
          <c:dPt>
            <c:idx val="8"/>
            <c:invertIfNegative val="0"/>
            <c:bubble3D val="0"/>
            <c:extLst>
              <c:ext xmlns:c16="http://schemas.microsoft.com/office/drawing/2014/chart" uri="{C3380CC4-5D6E-409C-BE32-E72D297353CC}">
                <c16:uniqueId val="{00000002-2543-45E4-ACBD-8F939A54DF65}"/>
              </c:ext>
            </c:extLst>
          </c:dPt>
          <c:dPt>
            <c:idx val="11"/>
            <c:invertIfNegative val="0"/>
            <c:bubble3D val="0"/>
            <c:spPr>
              <a:pattFill prst="wdUpDiag">
                <a:fgClr>
                  <a:schemeClr val="tx2">
                    <a:lumMod val="75000"/>
                  </a:schemeClr>
                </a:fgClr>
                <a:bgClr>
                  <a:schemeClr val="bg1"/>
                </a:bgClr>
              </a:pattFill>
              <a:ln>
                <a:noFill/>
              </a:ln>
            </c:spPr>
            <c:extLst>
              <c:ext xmlns:c16="http://schemas.microsoft.com/office/drawing/2014/chart" uri="{C3380CC4-5D6E-409C-BE32-E72D297353CC}">
                <c16:uniqueId val="{00000007-2543-45E4-ACBD-8F939A54DF65}"/>
              </c:ext>
            </c:extLst>
          </c:dPt>
          <c:cat>
            <c:strRef>
              <c:f>Sheet1!$A$2:$A$13</c:f>
              <c:strCach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strCache>
            </c:strRef>
          </c:cat>
          <c:val>
            <c:numRef>
              <c:f>Sheet1!$B$2:$B$13</c:f>
              <c:numCache>
                <c:formatCode>General</c:formatCode>
                <c:ptCount val="12"/>
                <c:pt idx="0">
                  <c:v>1</c:v>
                </c:pt>
                <c:pt idx="1">
                  <c:v>4</c:v>
                </c:pt>
                <c:pt idx="2">
                  <c:v>5</c:v>
                </c:pt>
                <c:pt idx="3">
                  <c:v>11</c:v>
                </c:pt>
                <c:pt idx="4">
                  <c:v>17</c:v>
                </c:pt>
                <c:pt idx="5">
                  <c:v>23</c:v>
                </c:pt>
                <c:pt idx="6">
                  <c:v>18</c:v>
                </c:pt>
                <c:pt idx="7">
                  <c:v>26</c:v>
                </c:pt>
                <c:pt idx="8">
                  <c:v>32</c:v>
                </c:pt>
                <c:pt idx="9">
                  <c:v>40</c:v>
                </c:pt>
                <c:pt idx="10">
                  <c:v>57</c:v>
                </c:pt>
                <c:pt idx="11">
                  <c:v>63</c:v>
                </c:pt>
              </c:numCache>
            </c:numRef>
          </c:val>
          <c:extLst>
            <c:ext xmlns:c16="http://schemas.microsoft.com/office/drawing/2014/chart" uri="{C3380CC4-5D6E-409C-BE32-E72D297353CC}">
              <c16:uniqueId val="{00000002-8A05-48B1-B6E0-7545DCFDE5BA}"/>
            </c:ext>
          </c:extLst>
        </c:ser>
        <c:ser>
          <c:idx val="2"/>
          <c:order val="2"/>
          <c:tx>
            <c:strRef>
              <c:f>Sheet1!#REF!</c:f>
              <c:strCache>
                <c:ptCount val="1"/>
                <c:pt idx="0">
                  <c:v>#REF!</c:v>
                </c:pt>
              </c:strCache>
            </c:strRef>
          </c:tx>
          <c:invertIfNegative val="0"/>
          <c:cat>
            <c:strRef>
              <c:f>Sheet1!$A$2:$A$13</c:f>
              <c:strCach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strCache>
            </c:strRef>
          </c:cat>
          <c:val>
            <c:numRef>
              <c:f>Sheet1!#REF!</c:f>
              <c:numCache>
                <c:formatCode>General</c:formatCode>
                <c:ptCount val="1"/>
                <c:pt idx="0">
                  <c:v>1</c:v>
                </c:pt>
              </c:numCache>
            </c:numRef>
          </c:val>
          <c:extLst>
            <c:ext xmlns:c16="http://schemas.microsoft.com/office/drawing/2014/chart" uri="{C3380CC4-5D6E-409C-BE32-E72D297353CC}">
              <c16:uniqueId val="{00000005-8A05-48B1-B6E0-7545DCFDE5BA}"/>
            </c:ext>
          </c:extLst>
        </c:ser>
        <c:ser>
          <c:idx val="3"/>
          <c:order val="3"/>
          <c:tx>
            <c:strRef>
              <c:f>Sheet1!$C$1</c:f>
              <c:strCache>
                <c:ptCount val="1"/>
                <c:pt idx="0">
                  <c:v>Confirmed-Still Birth or Neonatal Death</c:v>
                </c:pt>
              </c:strCache>
            </c:strRef>
          </c:tx>
          <c:spPr>
            <a:solidFill>
              <a:srgbClr val="FF0000"/>
            </a:solidFill>
          </c:spPr>
          <c:invertIfNegative val="0"/>
          <c:dPt>
            <c:idx val="11"/>
            <c:invertIfNegative val="0"/>
            <c:bubble3D val="0"/>
            <c:spPr>
              <a:pattFill prst="wdUpDiag">
                <a:fgClr>
                  <a:srgbClr val="FF0000"/>
                </a:fgClr>
                <a:bgClr>
                  <a:schemeClr val="bg1"/>
                </a:bgClr>
              </a:pattFill>
            </c:spPr>
            <c:extLst>
              <c:ext xmlns:c16="http://schemas.microsoft.com/office/drawing/2014/chart" uri="{C3380CC4-5D6E-409C-BE32-E72D297353CC}">
                <c16:uniqueId val="{00000007-5EB3-402B-A231-EC89E5FCD9E5}"/>
              </c:ext>
            </c:extLst>
          </c:dPt>
          <c:cat>
            <c:strRef>
              <c:f>Sheet1!$A$2:$A$13</c:f>
              <c:strCach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strCache>
            </c:strRef>
          </c:cat>
          <c:val>
            <c:numRef>
              <c:f>Sheet1!$C$2:$C$13</c:f>
              <c:numCache>
                <c:formatCode>General</c:formatCode>
                <c:ptCount val="12"/>
                <c:pt idx="0">
                  <c:v>0</c:v>
                </c:pt>
                <c:pt idx="1">
                  <c:v>2</c:v>
                </c:pt>
                <c:pt idx="2">
                  <c:v>2</c:v>
                </c:pt>
                <c:pt idx="3">
                  <c:v>0</c:v>
                </c:pt>
                <c:pt idx="4">
                  <c:v>1</c:v>
                </c:pt>
                <c:pt idx="5">
                  <c:v>0</c:v>
                </c:pt>
                <c:pt idx="6">
                  <c:v>1</c:v>
                </c:pt>
                <c:pt idx="7">
                  <c:v>1</c:v>
                </c:pt>
                <c:pt idx="8">
                  <c:v>0</c:v>
                </c:pt>
                <c:pt idx="9">
                  <c:v>2</c:v>
                </c:pt>
                <c:pt idx="10">
                  <c:v>0</c:v>
                </c:pt>
                <c:pt idx="11">
                  <c:v>9</c:v>
                </c:pt>
              </c:numCache>
            </c:numRef>
          </c:val>
          <c:extLst>
            <c:ext xmlns:c16="http://schemas.microsoft.com/office/drawing/2014/chart" uri="{C3380CC4-5D6E-409C-BE32-E72D297353CC}">
              <c16:uniqueId val="{00000006-8A05-48B1-B6E0-7545DCFDE5BA}"/>
            </c:ext>
          </c:extLst>
        </c:ser>
        <c:dLbls>
          <c:showLegendKey val="0"/>
          <c:showVal val="0"/>
          <c:showCatName val="0"/>
          <c:showSerName val="0"/>
          <c:showPercent val="0"/>
          <c:showBubbleSize val="0"/>
        </c:dLbls>
        <c:gapWidth val="150"/>
        <c:overlap val="100"/>
        <c:axId val="55786496"/>
        <c:axId val="55792768"/>
        <c:extLst>
          <c:ext xmlns:c15="http://schemas.microsoft.com/office/drawing/2012/chart" uri="{02D57815-91ED-43cb-92C2-25804820EDAC}">
            <c15:filteredBarSeries>
              <c15:ser>
                <c:idx val="0"/>
                <c:order val="0"/>
                <c:tx>
                  <c:strRef>
                    <c:extLst>
                      <c:ext uri="{02D57815-91ED-43cb-92C2-25804820EDAC}">
                        <c15:formulaRef>
                          <c15:sqref>Sheet1!$A$1</c15:sqref>
                        </c15:formulaRef>
                      </c:ext>
                    </c:extLst>
                    <c:strCache>
                      <c:ptCount val="1"/>
                      <c:pt idx="0">
                        <c:v> </c:v>
                      </c:pt>
                    </c:strCache>
                  </c:strRef>
                </c:tx>
                <c:spPr>
                  <a:solidFill>
                    <a:srgbClr val="002060"/>
                  </a:solidFill>
                  <a:ln>
                    <a:noFill/>
                  </a:ln>
                </c:spPr>
                <c:invertIfNegative val="0"/>
                <c:dPt>
                  <c:idx val="6"/>
                  <c:invertIfNegative val="0"/>
                  <c:bubble3D val="0"/>
                  <c:spPr>
                    <a:solidFill>
                      <a:srgbClr val="002060"/>
                    </a:solidFill>
                    <a:ln w="15875">
                      <a:noFill/>
                      <a:prstDash val="dash"/>
                    </a:ln>
                  </c:spPr>
                  <c:extLst>
                    <c:ext xmlns:c16="http://schemas.microsoft.com/office/drawing/2014/chart" uri="{C3380CC4-5D6E-409C-BE32-E72D297353CC}">
                      <c16:uniqueId val="{00000006-2543-45E4-ACBD-8F939A54DF65}"/>
                    </c:ext>
                  </c:extLst>
                </c:dPt>
                <c:cat>
                  <c:strRef>
                    <c:extLst>
                      <c:ext uri="{02D57815-91ED-43cb-92C2-25804820EDAC}">
                        <c15:formulaRef>
                          <c15:sqref>Sheet1!$A$2:$A$13</c15:sqref>
                        </c15:formulaRef>
                      </c:ext>
                    </c:extLst>
                    <c:strCach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strCache>
                  </c:strRef>
                </c:cat>
                <c:val>
                  <c:numRef>
                    <c:extLst>
                      <c:ext uri="{02D57815-91ED-43cb-92C2-25804820EDAC}">
                        <c15:formulaRef>
                          <c15:sqref>Sheet1!$A$2:$A$13</c15:sqref>
                        </c15:formulaRef>
                      </c:ext>
                    </c:extLst>
                    <c:numCache>
                      <c:formatCode>General</c:formatCode>
                      <c:ptCount val="12"/>
                      <c:pt idx="0">
                        <c:v>2012</c:v>
                      </c:pt>
                      <c:pt idx="1">
                        <c:v>2013</c:v>
                      </c:pt>
                      <c:pt idx="2">
                        <c:v>2014</c:v>
                      </c:pt>
                      <c:pt idx="3">
                        <c:v>2015</c:v>
                      </c:pt>
                      <c:pt idx="4">
                        <c:v>2016</c:v>
                      </c:pt>
                      <c:pt idx="5">
                        <c:v>2017</c:v>
                      </c:pt>
                      <c:pt idx="6">
                        <c:v>2018</c:v>
                      </c:pt>
                      <c:pt idx="7">
                        <c:v>2019</c:v>
                      </c:pt>
                      <c:pt idx="8">
                        <c:v>0</c:v>
                      </c:pt>
                      <c:pt idx="9">
                        <c:v>2021</c:v>
                      </c:pt>
                      <c:pt idx="10">
                        <c:v>2022</c:v>
                      </c:pt>
                      <c:pt idx="11">
                        <c:v>2023</c:v>
                      </c:pt>
                    </c:numCache>
                  </c:numRef>
                </c:val>
                <c:extLst>
                  <c:ext xmlns:c16="http://schemas.microsoft.com/office/drawing/2014/chart" uri="{C3380CC4-5D6E-409C-BE32-E72D297353CC}">
                    <c16:uniqueId val="{00000009-8A05-48B1-B6E0-7545DCFDE5BA}"/>
                  </c:ext>
                </c:extLst>
              </c15:ser>
            </c15:filteredBarSeries>
          </c:ext>
        </c:extLst>
      </c:barChart>
      <c:catAx>
        <c:axId val="55786496"/>
        <c:scaling>
          <c:orientation val="minMax"/>
        </c:scaling>
        <c:delete val="0"/>
        <c:axPos val="b"/>
        <c:title>
          <c:tx>
            <c:rich>
              <a:bodyPr/>
              <a:lstStyle/>
              <a:p>
                <a:pPr>
                  <a:defRPr/>
                </a:pPr>
                <a:r>
                  <a:rPr lang="en-US"/>
                  <a:t>Birth Year</a:t>
                </a:r>
              </a:p>
            </c:rich>
          </c:tx>
          <c:overlay val="0"/>
        </c:title>
        <c:numFmt formatCode="General" sourceLinked="1"/>
        <c:majorTickMark val="out"/>
        <c:minorTickMark val="none"/>
        <c:tickLblPos val="nextTo"/>
        <c:txPr>
          <a:bodyPr rot="-2040000"/>
          <a:lstStyle/>
          <a:p>
            <a:pPr>
              <a:defRPr/>
            </a:pPr>
            <a:endParaRPr lang="en-US"/>
          </a:p>
        </c:txPr>
        <c:crossAx val="55792768"/>
        <c:crosses val="autoZero"/>
        <c:auto val="1"/>
        <c:lblAlgn val="ctr"/>
        <c:lblOffset val="100"/>
        <c:noMultiLvlLbl val="0"/>
      </c:catAx>
      <c:valAx>
        <c:axId val="55792768"/>
        <c:scaling>
          <c:orientation val="minMax"/>
        </c:scaling>
        <c:delete val="0"/>
        <c:axPos val="l"/>
        <c:title>
          <c:tx>
            <c:rich>
              <a:bodyPr rot="-5400000" vert="horz"/>
              <a:lstStyle/>
              <a:p>
                <a:pPr>
                  <a:defRPr/>
                </a:pPr>
                <a:r>
                  <a:rPr lang="en-US"/>
                  <a:t>Cases Reported</a:t>
                </a:r>
              </a:p>
            </c:rich>
          </c:tx>
          <c:layout>
            <c:manualLayout>
              <c:xMode val="edge"/>
              <c:yMode val="edge"/>
              <c:x val="9.2592592592592587E-3"/>
              <c:y val="0.29941098796372295"/>
            </c:manualLayout>
          </c:layout>
          <c:overlay val="0"/>
        </c:title>
        <c:numFmt formatCode="General" sourceLinked="1"/>
        <c:majorTickMark val="out"/>
        <c:minorTickMark val="none"/>
        <c:tickLblPos val="nextTo"/>
        <c:crossAx val="55786496"/>
        <c:crosses val="autoZero"/>
        <c:crossBetween val="between"/>
      </c:valAx>
    </c:plotArea>
    <c:legend>
      <c:legendPos val="t"/>
      <c:legendEntry>
        <c:idx val="1"/>
        <c:delete val="1"/>
      </c:legendEntry>
      <c:overlay val="0"/>
      <c:txPr>
        <a:bodyPr/>
        <a:lstStyle/>
        <a:p>
          <a:pPr>
            <a:defRPr sz="1400"/>
          </a:pPr>
          <a:endParaRPr lang="en-US"/>
        </a:p>
      </c:txPr>
    </c:legend>
    <c:plotVisOnly val="1"/>
    <c:dispBlanksAs val="gap"/>
    <c:showDLblsOverMax val="0"/>
  </c:chart>
  <c:txPr>
    <a:bodyPr/>
    <a:lstStyle/>
    <a:p>
      <a:pPr>
        <a:defRPr sz="1200">
          <a:solidFill>
            <a:schemeClr val="bg1">
              <a:lumMod val="10000"/>
            </a:schemeClr>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FC93F_A45C7A4E.xml><?xml version="1.0" encoding="utf-8"?>
<p188:cmLst xmlns:a="http://schemas.openxmlformats.org/drawingml/2006/main" xmlns:r="http://schemas.openxmlformats.org/officeDocument/2006/relationships" xmlns:p188="http://schemas.microsoft.com/office/powerpoint/2018/8/main">
  <p188:cm id="{4B8B0745-C914-40B0-9BD4-8F0BC731C87C}" authorId="{10C277F2-11E8-F526-220C-036566E4850C}" status="resolved" created="2024-02-12T19:06:25.693">
    <pc:sldMkLst xmlns:pc="http://schemas.microsoft.com/office/powerpoint/2013/main/command">
      <pc:docMk/>
      <pc:sldMk cId="2757524046" sldId="2147469631"/>
    </pc:sldMkLst>
    <p188:txBody>
      <a:bodyPr/>
      <a:lstStyle/>
      <a:p>
        <a:r>
          <a:rPr lang="en-US"/>
          <a:t>I would change the title of this slide. There are 2 RSV vaccines. One is maternal and one is for babies. You're discussing both on this slide yet the title only has maternal.</a:t>
        </a:r>
      </a:p>
    </p188:txBody>
  </p188:cm>
</p188:cmLst>
</file>

<file path=ppt/diagrams/_rels/data1.xml.rels><?xml version="1.0" encoding="UTF-8" standalone="yes"?>
<Relationships xmlns="http://schemas.openxmlformats.org/package/2006/relationships"><Relationship Id="rId1" Type="http://schemas.openxmlformats.org/officeDocument/2006/relationships/hyperlink" Target="https://mailchi.mp/dhhs.nc.gov/recalled-doses-of-vaxneuvance-were-shipped-to-your-site?e=%5bUNIQID%5d" TargetMode="External"/></Relationships>
</file>

<file path=ppt/diagrams/_rels/data2.xml.rels><?xml version="1.0" encoding="UTF-8" standalone="yes"?>
<Relationships xmlns="http://schemas.openxmlformats.org/package/2006/relationships"><Relationship Id="rId3" Type="http://schemas.openxmlformats.org/officeDocument/2006/relationships/hyperlink" Target="https://covid19.ncdhhs.gov/covid-19-faqs/open" TargetMode="External"/><Relationship Id="rId2" Type="http://schemas.openxmlformats.org/officeDocument/2006/relationships/hyperlink" Target="https://covid19.ncdhhs.gov/guidance-for-health-care-providers" TargetMode="External"/><Relationship Id="rId1" Type="http://schemas.openxmlformats.org/officeDocument/2006/relationships/hyperlink" Target="https://www.cdc.gov/vaccines/covid-19/clinical-considerations/interim-considerations-us.html" TargetMode="External"/></Relationships>
</file>

<file path=ppt/diagrams/_rels/data4.xml.rels><?xml version="1.0" encoding="UTF-8" standalone="yes"?>
<Relationships xmlns="http://schemas.openxmlformats.org/package/2006/relationships"><Relationship Id="rId1" Type="http://schemas.openxmlformats.org/officeDocument/2006/relationships/hyperlink" Target="https://vaers.hhs.gov/"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1.xml.rels><?xml version="1.0" encoding="UTF-8" standalone="yes"?>
<Relationships xmlns="http://schemas.openxmlformats.org/package/2006/relationships"><Relationship Id="rId1" Type="http://schemas.openxmlformats.org/officeDocument/2006/relationships/hyperlink" Target="https://mailchi.mp/dhhs.nc.gov/recalled-doses-of-vaxneuvance-were-shipped-to-your-site?e=%5bUNIQID%5d"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covid19.ncdhhs.gov/covid-19-faqs/open" TargetMode="External"/><Relationship Id="rId2" Type="http://schemas.openxmlformats.org/officeDocument/2006/relationships/hyperlink" Target="https://covid19.ncdhhs.gov/guidance-for-health-care-providers" TargetMode="External"/><Relationship Id="rId1" Type="http://schemas.openxmlformats.org/officeDocument/2006/relationships/hyperlink" Target="https://www.cdc.gov/vaccines/covid-19/clinical-considerations/interim-considerations-us.html"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vaers.hhs.gov/"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36F967-B6C1-42A6-86BD-C76C4C4F9062}"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8EDF88BA-7C16-4E19-AA95-493E1BFE76FA}">
      <dgm:prSet/>
      <dgm:spPr/>
      <dgm:t>
        <a:bodyPr/>
        <a:lstStyle/>
        <a:p>
          <a:r>
            <a:rPr lang="en-US" b="0" i="0"/>
            <a:t>Merck has issued an expanded recall of 10 lots of VAXNEUVANCE™ (NDC# 00006-4329-03). This recall is due to a higher-than-expected number of customer reports of breakage at the syringe flange and/or hub. </a:t>
          </a:r>
          <a:endParaRPr lang="en-US"/>
        </a:p>
      </dgm:t>
    </dgm:pt>
    <dgm:pt modelId="{4ACE8F2A-AB59-43C6-9600-3FF6DDD26CCC}" type="parTrans" cxnId="{7BBD8505-7445-466B-91DB-4E06B0DC6ECE}">
      <dgm:prSet/>
      <dgm:spPr/>
      <dgm:t>
        <a:bodyPr/>
        <a:lstStyle/>
        <a:p>
          <a:endParaRPr lang="en-US"/>
        </a:p>
      </dgm:t>
    </dgm:pt>
    <dgm:pt modelId="{6C5616A0-8BCC-4377-B41E-2C1A42C7006B}" type="sibTrans" cxnId="{7BBD8505-7445-466B-91DB-4E06B0DC6ECE}">
      <dgm:prSet/>
      <dgm:spPr/>
      <dgm:t>
        <a:bodyPr/>
        <a:lstStyle/>
        <a:p>
          <a:endParaRPr lang="en-US"/>
        </a:p>
      </dgm:t>
    </dgm:pt>
    <dgm:pt modelId="{25AE6AE1-8EC5-4CDC-A083-AA7B11B5F755}">
      <dgm:prSet/>
      <dgm:spPr/>
      <dgm:t>
        <a:bodyPr/>
        <a:lstStyle/>
        <a:p>
          <a:r>
            <a:rPr lang="en-US" b="0" i="0"/>
            <a:t>If you received the recall notice, please carefully examine your inventory and immediately quarantine and discontinue use of the recalled doses. </a:t>
          </a:r>
          <a:endParaRPr lang="en-US"/>
        </a:p>
      </dgm:t>
    </dgm:pt>
    <dgm:pt modelId="{4C656726-BA7C-4A66-8C1C-E43500F75DE9}" type="parTrans" cxnId="{5CCE00E4-9F43-44CE-9C1B-F4B86295B79F}">
      <dgm:prSet/>
      <dgm:spPr/>
      <dgm:t>
        <a:bodyPr/>
        <a:lstStyle/>
        <a:p>
          <a:endParaRPr lang="en-US"/>
        </a:p>
      </dgm:t>
    </dgm:pt>
    <dgm:pt modelId="{C25A9505-5661-4021-BE97-AB1773B74DCC}" type="sibTrans" cxnId="{5CCE00E4-9F43-44CE-9C1B-F4B86295B79F}">
      <dgm:prSet/>
      <dgm:spPr/>
      <dgm:t>
        <a:bodyPr/>
        <a:lstStyle/>
        <a:p>
          <a:endParaRPr lang="en-US"/>
        </a:p>
      </dgm:t>
    </dgm:pt>
    <dgm:pt modelId="{C7EE92E0-8D1F-42B2-9B32-000EE5808DA7}">
      <dgm:prSet/>
      <dgm:spPr/>
      <dgm:t>
        <a:bodyPr/>
        <a:lstStyle/>
        <a:p>
          <a:r>
            <a:rPr lang="en-US" b="0" i="0"/>
            <a:t>Click </a:t>
          </a:r>
          <a:r>
            <a:rPr lang="en-US" b="0" i="0">
              <a:hlinkClick xmlns:r="http://schemas.openxmlformats.org/officeDocument/2006/relationships" r:id="rId1"/>
            </a:rPr>
            <a:t>here</a:t>
          </a:r>
          <a:r>
            <a:rPr lang="en-US" b="0" i="0"/>
            <a:t> to read the DHHS communication on recalled doses of VAXNEUVANCE™ sent on January 17, 2024.</a:t>
          </a:r>
          <a:endParaRPr lang="en-US"/>
        </a:p>
      </dgm:t>
    </dgm:pt>
    <dgm:pt modelId="{B615F4B6-B90A-4F9C-8B38-AF354C79CA6A}" type="parTrans" cxnId="{B6829DA3-2539-4C22-BADA-39C440BED5D7}">
      <dgm:prSet/>
      <dgm:spPr/>
      <dgm:t>
        <a:bodyPr/>
        <a:lstStyle/>
        <a:p>
          <a:endParaRPr lang="en-US"/>
        </a:p>
      </dgm:t>
    </dgm:pt>
    <dgm:pt modelId="{5419EA41-DFFB-4657-B339-84E3EB78EFD5}" type="sibTrans" cxnId="{B6829DA3-2539-4C22-BADA-39C440BED5D7}">
      <dgm:prSet/>
      <dgm:spPr/>
      <dgm:t>
        <a:bodyPr/>
        <a:lstStyle/>
        <a:p>
          <a:endParaRPr lang="en-US"/>
        </a:p>
      </dgm:t>
    </dgm:pt>
    <dgm:pt modelId="{7B44315B-050D-4ED8-BA42-B0B66C387FDF}" type="pres">
      <dgm:prSet presAssocID="{B436F967-B6C1-42A6-86BD-C76C4C4F9062}" presName="vert0" presStyleCnt="0">
        <dgm:presLayoutVars>
          <dgm:dir/>
          <dgm:animOne val="branch"/>
          <dgm:animLvl val="lvl"/>
        </dgm:presLayoutVars>
      </dgm:prSet>
      <dgm:spPr/>
    </dgm:pt>
    <dgm:pt modelId="{6D82ABC1-06F1-4B1D-806C-B0E33BE30B92}" type="pres">
      <dgm:prSet presAssocID="{8EDF88BA-7C16-4E19-AA95-493E1BFE76FA}" presName="thickLine" presStyleLbl="alignNode1" presStyleIdx="0" presStyleCnt="3"/>
      <dgm:spPr/>
    </dgm:pt>
    <dgm:pt modelId="{C6E434B3-535A-478F-BE5E-55AC03B9D44B}" type="pres">
      <dgm:prSet presAssocID="{8EDF88BA-7C16-4E19-AA95-493E1BFE76FA}" presName="horz1" presStyleCnt="0"/>
      <dgm:spPr/>
    </dgm:pt>
    <dgm:pt modelId="{9235B28A-3C19-4C13-A25B-57B46787AE25}" type="pres">
      <dgm:prSet presAssocID="{8EDF88BA-7C16-4E19-AA95-493E1BFE76FA}" presName="tx1" presStyleLbl="revTx" presStyleIdx="0" presStyleCnt="3"/>
      <dgm:spPr/>
    </dgm:pt>
    <dgm:pt modelId="{D62BF558-21F1-4E40-84D8-AA996EF54883}" type="pres">
      <dgm:prSet presAssocID="{8EDF88BA-7C16-4E19-AA95-493E1BFE76FA}" presName="vert1" presStyleCnt="0"/>
      <dgm:spPr/>
    </dgm:pt>
    <dgm:pt modelId="{932CC64E-AF17-405B-BA65-3E5D5218E134}" type="pres">
      <dgm:prSet presAssocID="{25AE6AE1-8EC5-4CDC-A083-AA7B11B5F755}" presName="thickLine" presStyleLbl="alignNode1" presStyleIdx="1" presStyleCnt="3"/>
      <dgm:spPr/>
    </dgm:pt>
    <dgm:pt modelId="{65E2D967-F9D1-4BAA-AF2E-D634CDA48990}" type="pres">
      <dgm:prSet presAssocID="{25AE6AE1-8EC5-4CDC-A083-AA7B11B5F755}" presName="horz1" presStyleCnt="0"/>
      <dgm:spPr/>
    </dgm:pt>
    <dgm:pt modelId="{25A01666-5347-4E7D-B4C7-6078CDE06CF2}" type="pres">
      <dgm:prSet presAssocID="{25AE6AE1-8EC5-4CDC-A083-AA7B11B5F755}" presName="tx1" presStyleLbl="revTx" presStyleIdx="1" presStyleCnt="3"/>
      <dgm:spPr/>
    </dgm:pt>
    <dgm:pt modelId="{108C12F9-8006-4ECB-A5F4-24C8B0CD2B2A}" type="pres">
      <dgm:prSet presAssocID="{25AE6AE1-8EC5-4CDC-A083-AA7B11B5F755}" presName="vert1" presStyleCnt="0"/>
      <dgm:spPr/>
    </dgm:pt>
    <dgm:pt modelId="{C4734F2A-9EC6-4E4D-9DC3-4B5258D0E2BF}" type="pres">
      <dgm:prSet presAssocID="{C7EE92E0-8D1F-42B2-9B32-000EE5808DA7}" presName="thickLine" presStyleLbl="alignNode1" presStyleIdx="2" presStyleCnt="3"/>
      <dgm:spPr/>
    </dgm:pt>
    <dgm:pt modelId="{A55C533C-5D82-47B6-9EF2-C5CEF12D9629}" type="pres">
      <dgm:prSet presAssocID="{C7EE92E0-8D1F-42B2-9B32-000EE5808DA7}" presName="horz1" presStyleCnt="0"/>
      <dgm:spPr/>
    </dgm:pt>
    <dgm:pt modelId="{A9624E7A-D7B2-4CF1-B219-5FF105F1D843}" type="pres">
      <dgm:prSet presAssocID="{C7EE92E0-8D1F-42B2-9B32-000EE5808DA7}" presName="tx1" presStyleLbl="revTx" presStyleIdx="2" presStyleCnt="3"/>
      <dgm:spPr/>
    </dgm:pt>
    <dgm:pt modelId="{27370693-E5BB-48AD-9495-55F82D997209}" type="pres">
      <dgm:prSet presAssocID="{C7EE92E0-8D1F-42B2-9B32-000EE5808DA7}" presName="vert1" presStyleCnt="0"/>
      <dgm:spPr/>
    </dgm:pt>
  </dgm:ptLst>
  <dgm:cxnLst>
    <dgm:cxn modelId="{7BBD8505-7445-466B-91DB-4E06B0DC6ECE}" srcId="{B436F967-B6C1-42A6-86BD-C76C4C4F9062}" destId="{8EDF88BA-7C16-4E19-AA95-493E1BFE76FA}" srcOrd="0" destOrd="0" parTransId="{4ACE8F2A-AB59-43C6-9600-3FF6DDD26CCC}" sibTransId="{6C5616A0-8BCC-4377-B41E-2C1A42C7006B}"/>
    <dgm:cxn modelId="{70223E51-128A-456D-B73F-1F1D526650A2}" type="presOf" srcId="{B436F967-B6C1-42A6-86BD-C76C4C4F9062}" destId="{7B44315B-050D-4ED8-BA42-B0B66C387FDF}" srcOrd="0" destOrd="0" presId="urn:microsoft.com/office/officeart/2008/layout/LinedList"/>
    <dgm:cxn modelId="{E616C074-088C-4BE8-8550-5AB1508B5916}" type="presOf" srcId="{C7EE92E0-8D1F-42B2-9B32-000EE5808DA7}" destId="{A9624E7A-D7B2-4CF1-B219-5FF105F1D843}" srcOrd="0" destOrd="0" presId="urn:microsoft.com/office/officeart/2008/layout/LinedList"/>
    <dgm:cxn modelId="{B6829DA3-2539-4C22-BADA-39C440BED5D7}" srcId="{B436F967-B6C1-42A6-86BD-C76C4C4F9062}" destId="{C7EE92E0-8D1F-42B2-9B32-000EE5808DA7}" srcOrd="2" destOrd="0" parTransId="{B615F4B6-B90A-4F9C-8B38-AF354C79CA6A}" sibTransId="{5419EA41-DFFB-4657-B339-84E3EB78EFD5}"/>
    <dgm:cxn modelId="{642164B8-767F-4124-AB5B-0FFB7F0BFE76}" type="presOf" srcId="{8EDF88BA-7C16-4E19-AA95-493E1BFE76FA}" destId="{9235B28A-3C19-4C13-A25B-57B46787AE25}" srcOrd="0" destOrd="0" presId="urn:microsoft.com/office/officeart/2008/layout/LinedList"/>
    <dgm:cxn modelId="{0831ABDE-8E84-4163-8048-0B2A6F60F26D}" type="presOf" srcId="{25AE6AE1-8EC5-4CDC-A083-AA7B11B5F755}" destId="{25A01666-5347-4E7D-B4C7-6078CDE06CF2}" srcOrd="0" destOrd="0" presId="urn:microsoft.com/office/officeart/2008/layout/LinedList"/>
    <dgm:cxn modelId="{5CCE00E4-9F43-44CE-9C1B-F4B86295B79F}" srcId="{B436F967-B6C1-42A6-86BD-C76C4C4F9062}" destId="{25AE6AE1-8EC5-4CDC-A083-AA7B11B5F755}" srcOrd="1" destOrd="0" parTransId="{4C656726-BA7C-4A66-8C1C-E43500F75DE9}" sibTransId="{C25A9505-5661-4021-BE97-AB1773B74DCC}"/>
    <dgm:cxn modelId="{BF7C1ADB-CD47-461C-ABD5-F6BD0824EC90}" type="presParOf" srcId="{7B44315B-050D-4ED8-BA42-B0B66C387FDF}" destId="{6D82ABC1-06F1-4B1D-806C-B0E33BE30B92}" srcOrd="0" destOrd="0" presId="urn:microsoft.com/office/officeart/2008/layout/LinedList"/>
    <dgm:cxn modelId="{3A5AE70A-D2C5-49BF-84B1-23136B1FEC3C}" type="presParOf" srcId="{7B44315B-050D-4ED8-BA42-B0B66C387FDF}" destId="{C6E434B3-535A-478F-BE5E-55AC03B9D44B}" srcOrd="1" destOrd="0" presId="urn:microsoft.com/office/officeart/2008/layout/LinedList"/>
    <dgm:cxn modelId="{BDDD2CA7-E128-4F1F-B322-F945CEF630DC}" type="presParOf" srcId="{C6E434B3-535A-478F-BE5E-55AC03B9D44B}" destId="{9235B28A-3C19-4C13-A25B-57B46787AE25}" srcOrd="0" destOrd="0" presId="urn:microsoft.com/office/officeart/2008/layout/LinedList"/>
    <dgm:cxn modelId="{37748C21-BFE7-4A2B-81D9-9C274DEBE73D}" type="presParOf" srcId="{C6E434B3-535A-478F-BE5E-55AC03B9D44B}" destId="{D62BF558-21F1-4E40-84D8-AA996EF54883}" srcOrd="1" destOrd="0" presId="urn:microsoft.com/office/officeart/2008/layout/LinedList"/>
    <dgm:cxn modelId="{57F940FC-D3F8-4035-863B-81859DF03586}" type="presParOf" srcId="{7B44315B-050D-4ED8-BA42-B0B66C387FDF}" destId="{932CC64E-AF17-405B-BA65-3E5D5218E134}" srcOrd="2" destOrd="0" presId="urn:microsoft.com/office/officeart/2008/layout/LinedList"/>
    <dgm:cxn modelId="{DC664155-78C9-487C-AC15-B23F188F8DF0}" type="presParOf" srcId="{7B44315B-050D-4ED8-BA42-B0B66C387FDF}" destId="{65E2D967-F9D1-4BAA-AF2E-D634CDA48990}" srcOrd="3" destOrd="0" presId="urn:microsoft.com/office/officeart/2008/layout/LinedList"/>
    <dgm:cxn modelId="{CA5C7C82-1E72-47BB-B581-25443CC5B2E6}" type="presParOf" srcId="{65E2D967-F9D1-4BAA-AF2E-D634CDA48990}" destId="{25A01666-5347-4E7D-B4C7-6078CDE06CF2}" srcOrd="0" destOrd="0" presId="urn:microsoft.com/office/officeart/2008/layout/LinedList"/>
    <dgm:cxn modelId="{4869FCFF-91D1-42E8-9818-D8A02714F55D}" type="presParOf" srcId="{65E2D967-F9D1-4BAA-AF2E-D634CDA48990}" destId="{108C12F9-8006-4ECB-A5F4-24C8B0CD2B2A}" srcOrd="1" destOrd="0" presId="urn:microsoft.com/office/officeart/2008/layout/LinedList"/>
    <dgm:cxn modelId="{8DEACEE6-47DF-463A-B8CC-82F3F25E4806}" type="presParOf" srcId="{7B44315B-050D-4ED8-BA42-B0B66C387FDF}" destId="{C4734F2A-9EC6-4E4D-9DC3-4B5258D0E2BF}" srcOrd="4" destOrd="0" presId="urn:microsoft.com/office/officeart/2008/layout/LinedList"/>
    <dgm:cxn modelId="{A1781798-BB26-4B56-B07E-4E2E50AC3BEB}" type="presParOf" srcId="{7B44315B-050D-4ED8-BA42-B0B66C387FDF}" destId="{A55C533C-5D82-47B6-9EF2-C5CEF12D9629}" srcOrd="5" destOrd="0" presId="urn:microsoft.com/office/officeart/2008/layout/LinedList"/>
    <dgm:cxn modelId="{A6F20D8C-1D73-4F82-BA20-83A20C549A8E}" type="presParOf" srcId="{A55C533C-5D82-47B6-9EF2-C5CEF12D9629}" destId="{A9624E7A-D7B2-4CF1-B219-5FF105F1D843}" srcOrd="0" destOrd="0" presId="urn:microsoft.com/office/officeart/2008/layout/LinedList"/>
    <dgm:cxn modelId="{BB6A6324-51CD-4E5A-A235-74EE6901B088}" type="presParOf" srcId="{A55C533C-5D82-47B6-9EF2-C5CEF12D9629}" destId="{27370693-E5BB-48AD-9495-55F82D99720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11415A-A99D-44C2-AD4D-A3330ABB4E7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60A382F-B667-47A1-9E06-CD7CD20C5000}">
      <dgm:prSet/>
      <dgm:spPr/>
      <dgm:t>
        <a:bodyPr/>
        <a:lstStyle/>
        <a:p>
          <a:r>
            <a:rPr lang="en-US">
              <a:hlinkClick xmlns:r="http://schemas.openxmlformats.org/officeDocument/2006/relationships" r:id="rId1"/>
            </a:rPr>
            <a:t>CDC’s </a:t>
          </a:r>
          <a:r>
            <a:rPr lang="en-US" b="0" i="0">
              <a:hlinkClick xmlns:r="http://schemas.openxmlformats.org/officeDocument/2006/relationships" r:id="rId1"/>
            </a:rPr>
            <a:t>Interim Clinical Considerations for Use of COVID-19 Vaccines in the United States</a:t>
          </a:r>
          <a:endParaRPr lang="en-US"/>
        </a:p>
      </dgm:t>
    </dgm:pt>
    <dgm:pt modelId="{DD92C79C-CF20-4BA1-95E9-26D19401665B}" type="parTrans" cxnId="{83A28175-CEFE-4488-980A-8971C572BE65}">
      <dgm:prSet/>
      <dgm:spPr/>
      <dgm:t>
        <a:bodyPr/>
        <a:lstStyle/>
        <a:p>
          <a:endParaRPr lang="en-US"/>
        </a:p>
      </dgm:t>
    </dgm:pt>
    <dgm:pt modelId="{41FF2D0E-B611-4AE9-BB87-DEF7F0C0FDF9}" type="sibTrans" cxnId="{83A28175-CEFE-4488-980A-8971C572BE65}">
      <dgm:prSet/>
      <dgm:spPr/>
      <dgm:t>
        <a:bodyPr/>
        <a:lstStyle/>
        <a:p>
          <a:endParaRPr lang="en-US"/>
        </a:p>
      </dgm:t>
    </dgm:pt>
    <dgm:pt modelId="{FD6CD05F-8341-4A0B-90F4-51F887D0C0C5}">
      <dgm:prSet/>
      <dgm:spPr/>
      <dgm:t>
        <a:bodyPr/>
        <a:lstStyle/>
        <a:p>
          <a:r>
            <a:rPr lang="en-US">
              <a:hlinkClick xmlns:r="http://schemas.openxmlformats.org/officeDocument/2006/relationships" r:id="rId2"/>
            </a:rPr>
            <a:t>Updated COVID-19 Vaccine Statewide Standing Orders</a:t>
          </a:r>
          <a:endParaRPr lang="en-US"/>
        </a:p>
      </dgm:t>
    </dgm:pt>
    <dgm:pt modelId="{51E748C9-2F59-44C9-BA70-D1EC34CE8DBD}" type="parTrans" cxnId="{920A9A31-A029-4010-9782-2911D21EED03}">
      <dgm:prSet/>
      <dgm:spPr/>
      <dgm:t>
        <a:bodyPr/>
        <a:lstStyle/>
        <a:p>
          <a:endParaRPr lang="en-US"/>
        </a:p>
      </dgm:t>
    </dgm:pt>
    <dgm:pt modelId="{EA30052D-812D-4B64-A2F4-7E114920445A}" type="sibTrans" cxnId="{920A9A31-A029-4010-9782-2911D21EED03}">
      <dgm:prSet/>
      <dgm:spPr/>
      <dgm:t>
        <a:bodyPr/>
        <a:lstStyle/>
        <a:p>
          <a:endParaRPr lang="en-US"/>
        </a:p>
      </dgm:t>
    </dgm:pt>
    <dgm:pt modelId="{4921E6A5-B6F4-4F6C-9E90-B09C6715BCCF}">
      <dgm:prSet/>
      <dgm:spPr/>
      <dgm:t>
        <a:bodyPr/>
        <a:lstStyle/>
        <a:p>
          <a:r>
            <a:rPr lang="en-US">
              <a:hlinkClick xmlns:r="http://schemas.openxmlformats.org/officeDocument/2006/relationships" r:id="rId3"/>
            </a:rPr>
            <a:t>NC DHHS COVID-19 FAQs</a:t>
          </a:r>
          <a:endParaRPr lang="en-US"/>
        </a:p>
      </dgm:t>
    </dgm:pt>
    <dgm:pt modelId="{A351D486-FE48-48FC-98A3-0068DE1DE094}" type="parTrans" cxnId="{0218A52E-E0BC-40B4-A5F6-DD26D9C314B6}">
      <dgm:prSet/>
      <dgm:spPr/>
      <dgm:t>
        <a:bodyPr/>
        <a:lstStyle/>
        <a:p>
          <a:endParaRPr lang="en-US"/>
        </a:p>
      </dgm:t>
    </dgm:pt>
    <dgm:pt modelId="{37FE5F23-12D3-42F7-AC6A-CE59A8B98435}" type="sibTrans" cxnId="{0218A52E-E0BC-40B4-A5F6-DD26D9C314B6}">
      <dgm:prSet/>
      <dgm:spPr/>
      <dgm:t>
        <a:bodyPr/>
        <a:lstStyle/>
        <a:p>
          <a:endParaRPr lang="en-US"/>
        </a:p>
      </dgm:t>
    </dgm:pt>
    <dgm:pt modelId="{0FBC7E49-DAC1-4FCA-8782-84B0F081C9AE}" type="pres">
      <dgm:prSet presAssocID="{6611415A-A99D-44C2-AD4D-A3330ABB4E73}" presName="vert0" presStyleCnt="0">
        <dgm:presLayoutVars>
          <dgm:dir/>
          <dgm:animOne val="branch"/>
          <dgm:animLvl val="lvl"/>
        </dgm:presLayoutVars>
      </dgm:prSet>
      <dgm:spPr/>
    </dgm:pt>
    <dgm:pt modelId="{3C389D23-0287-488E-A1E9-5280626AB7CF}" type="pres">
      <dgm:prSet presAssocID="{660A382F-B667-47A1-9E06-CD7CD20C5000}" presName="thickLine" presStyleLbl="alignNode1" presStyleIdx="0" presStyleCnt="3"/>
      <dgm:spPr/>
    </dgm:pt>
    <dgm:pt modelId="{29D0D999-5FAB-4B7D-BAD1-C8707281AA7B}" type="pres">
      <dgm:prSet presAssocID="{660A382F-B667-47A1-9E06-CD7CD20C5000}" presName="horz1" presStyleCnt="0"/>
      <dgm:spPr/>
    </dgm:pt>
    <dgm:pt modelId="{FCF198D0-C179-4B8D-A444-8D383A211033}" type="pres">
      <dgm:prSet presAssocID="{660A382F-B667-47A1-9E06-CD7CD20C5000}" presName="tx1" presStyleLbl="revTx" presStyleIdx="0" presStyleCnt="3"/>
      <dgm:spPr/>
    </dgm:pt>
    <dgm:pt modelId="{D7D34A92-2DB7-4352-80E3-5D545AE49439}" type="pres">
      <dgm:prSet presAssocID="{660A382F-B667-47A1-9E06-CD7CD20C5000}" presName="vert1" presStyleCnt="0"/>
      <dgm:spPr/>
    </dgm:pt>
    <dgm:pt modelId="{52B5F52E-B84C-4EFF-B40E-69C8F12E7777}" type="pres">
      <dgm:prSet presAssocID="{FD6CD05F-8341-4A0B-90F4-51F887D0C0C5}" presName="thickLine" presStyleLbl="alignNode1" presStyleIdx="1" presStyleCnt="3"/>
      <dgm:spPr/>
    </dgm:pt>
    <dgm:pt modelId="{9D6C19D6-C683-4132-95D8-3B3E14DF9424}" type="pres">
      <dgm:prSet presAssocID="{FD6CD05F-8341-4A0B-90F4-51F887D0C0C5}" presName="horz1" presStyleCnt="0"/>
      <dgm:spPr/>
    </dgm:pt>
    <dgm:pt modelId="{8F7C39AF-8DB9-4839-93B5-505EB14972DF}" type="pres">
      <dgm:prSet presAssocID="{FD6CD05F-8341-4A0B-90F4-51F887D0C0C5}" presName="tx1" presStyleLbl="revTx" presStyleIdx="1" presStyleCnt="3" custLinFactNeighborX="123" custLinFactNeighborY="6717"/>
      <dgm:spPr/>
    </dgm:pt>
    <dgm:pt modelId="{90C15B78-AE53-4D20-886C-5975F8BEDDF3}" type="pres">
      <dgm:prSet presAssocID="{FD6CD05F-8341-4A0B-90F4-51F887D0C0C5}" presName="vert1" presStyleCnt="0"/>
      <dgm:spPr/>
    </dgm:pt>
    <dgm:pt modelId="{CBA3EEA4-32B8-4715-A4F7-86EFBD6D698F}" type="pres">
      <dgm:prSet presAssocID="{4921E6A5-B6F4-4F6C-9E90-B09C6715BCCF}" presName="thickLine" presStyleLbl="alignNode1" presStyleIdx="2" presStyleCnt="3"/>
      <dgm:spPr/>
    </dgm:pt>
    <dgm:pt modelId="{C18208F0-F294-47CE-8284-A2C00849C41A}" type="pres">
      <dgm:prSet presAssocID="{4921E6A5-B6F4-4F6C-9E90-B09C6715BCCF}" presName="horz1" presStyleCnt="0"/>
      <dgm:spPr/>
    </dgm:pt>
    <dgm:pt modelId="{E1B22A3E-1411-4DCC-B7EA-F787FDA1BB80}" type="pres">
      <dgm:prSet presAssocID="{4921E6A5-B6F4-4F6C-9E90-B09C6715BCCF}" presName="tx1" presStyleLbl="revTx" presStyleIdx="2" presStyleCnt="3"/>
      <dgm:spPr/>
    </dgm:pt>
    <dgm:pt modelId="{46B7BAB3-8EB8-4211-AC97-F7214763A29C}" type="pres">
      <dgm:prSet presAssocID="{4921E6A5-B6F4-4F6C-9E90-B09C6715BCCF}" presName="vert1" presStyleCnt="0"/>
      <dgm:spPr/>
    </dgm:pt>
  </dgm:ptLst>
  <dgm:cxnLst>
    <dgm:cxn modelId="{0218A52E-E0BC-40B4-A5F6-DD26D9C314B6}" srcId="{6611415A-A99D-44C2-AD4D-A3330ABB4E73}" destId="{4921E6A5-B6F4-4F6C-9E90-B09C6715BCCF}" srcOrd="2" destOrd="0" parTransId="{A351D486-FE48-48FC-98A3-0068DE1DE094}" sibTransId="{37FE5F23-12D3-42F7-AC6A-CE59A8B98435}"/>
    <dgm:cxn modelId="{920A9A31-A029-4010-9782-2911D21EED03}" srcId="{6611415A-A99D-44C2-AD4D-A3330ABB4E73}" destId="{FD6CD05F-8341-4A0B-90F4-51F887D0C0C5}" srcOrd="1" destOrd="0" parTransId="{51E748C9-2F59-44C9-BA70-D1EC34CE8DBD}" sibTransId="{EA30052D-812D-4B64-A2F4-7E114920445A}"/>
    <dgm:cxn modelId="{CE3B7538-4F42-4163-9B4B-7C40C68CCA0F}" type="presOf" srcId="{FD6CD05F-8341-4A0B-90F4-51F887D0C0C5}" destId="{8F7C39AF-8DB9-4839-93B5-505EB14972DF}" srcOrd="0" destOrd="0" presId="urn:microsoft.com/office/officeart/2008/layout/LinedList"/>
    <dgm:cxn modelId="{74786464-F160-4D9F-BE1E-160D6748A5C2}" type="presOf" srcId="{660A382F-B667-47A1-9E06-CD7CD20C5000}" destId="{FCF198D0-C179-4B8D-A444-8D383A211033}" srcOrd="0" destOrd="0" presId="urn:microsoft.com/office/officeart/2008/layout/LinedList"/>
    <dgm:cxn modelId="{83A28175-CEFE-4488-980A-8971C572BE65}" srcId="{6611415A-A99D-44C2-AD4D-A3330ABB4E73}" destId="{660A382F-B667-47A1-9E06-CD7CD20C5000}" srcOrd="0" destOrd="0" parTransId="{DD92C79C-CF20-4BA1-95E9-26D19401665B}" sibTransId="{41FF2D0E-B611-4AE9-BB87-DEF7F0C0FDF9}"/>
    <dgm:cxn modelId="{F9077CB9-D122-43E6-ADDC-33B91C8A66E3}" type="presOf" srcId="{6611415A-A99D-44C2-AD4D-A3330ABB4E73}" destId="{0FBC7E49-DAC1-4FCA-8782-84B0F081C9AE}" srcOrd="0" destOrd="0" presId="urn:microsoft.com/office/officeart/2008/layout/LinedList"/>
    <dgm:cxn modelId="{067A05CF-12BC-48BA-8404-4592EAC4FCC8}" type="presOf" srcId="{4921E6A5-B6F4-4F6C-9E90-B09C6715BCCF}" destId="{E1B22A3E-1411-4DCC-B7EA-F787FDA1BB80}" srcOrd="0" destOrd="0" presId="urn:microsoft.com/office/officeart/2008/layout/LinedList"/>
    <dgm:cxn modelId="{A49E1F28-D21C-4A39-9B72-46656245F7DA}" type="presParOf" srcId="{0FBC7E49-DAC1-4FCA-8782-84B0F081C9AE}" destId="{3C389D23-0287-488E-A1E9-5280626AB7CF}" srcOrd="0" destOrd="0" presId="urn:microsoft.com/office/officeart/2008/layout/LinedList"/>
    <dgm:cxn modelId="{2F168E20-39C5-4138-AB17-83B610A60678}" type="presParOf" srcId="{0FBC7E49-DAC1-4FCA-8782-84B0F081C9AE}" destId="{29D0D999-5FAB-4B7D-BAD1-C8707281AA7B}" srcOrd="1" destOrd="0" presId="urn:microsoft.com/office/officeart/2008/layout/LinedList"/>
    <dgm:cxn modelId="{DC7376B1-DF03-491B-852D-E1E9DE34CF5C}" type="presParOf" srcId="{29D0D999-5FAB-4B7D-BAD1-C8707281AA7B}" destId="{FCF198D0-C179-4B8D-A444-8D383A211033}" srcOrd="0" destOrd="0" presId="urn:microsoft.com/office/officeart/2008/layout/LinedList"/>
    <dgm:cxn modelId="{C51F9F28-B340-47F0-AA42-4CDCBF818063}" type="presParOf" srcId="{29D0D999-5FAB-4B7D-BAD1-C8707281AA7B}" destId="{D7D34A92-2DB7-4352-80E3-5D545AE49439}" srcOrd="1" destOrd="0" presId="urn:microsoft.com/office/officeart/2008/layout/LinedList"/>
    <dgm:cxn modelId="{2646FA04-8196-4813-A7CD-39840715104B}" type="presParOf" srcId="{0FBC7E49-DAC1-4FCA-8782-84B0F081C9AE}" destId="{52B5F52E-B84C-4EFF-B40E-69C8F12E7777}" srcOrd="2" destOrd="0" presId="urn:microsoft.com/office/officeart/2008/layout/LinedList"/>
    <dgm:cxn modelId="{38CE0D1C-2EB0-4B0E-9DCD-4F61F5C9BB77}" type="presParOf" srcId="{0FBC7E49-DAC1-4FCA-8782-84B0F081C9AE}" destId="{9D6C19D6-C683-4132-95D8-3B3E14DF9424}" srcOrd="3" destOrd="0" presId="urn:microsoft.com/office/officeart/2008/layout/LinedList"/>
    <dgm:cxn modelId="{57DFAB1E-E4E8-4115-835B-0074009E7F6E}" type="presParOf" srcId="{9D6C19D6-C683-4132-95D8-3B3E14DF9424}" destId="{8F7C39AF-8DB9-4839-93B5-505EB14972DF}" srcOrd="0" destOrd="0" presId="urn:microsoft.com/office/officeart/2008/layout/LinedList"/>
    <dgm:cxn modelId="{C9296940-5E4A-4A99-87D8-A1E148AD9439}" type="presParOf" srcId="{9D6C19D6-C683-4132-95D8-3B3E14DF9424}" destId="{90C15B78-AE53-4D20-886C-5975F8BEDDF3}" srcOrd="1" destOrd="0" presId="urn:microsoft.com/office/officeart/2008/layout/LinedList"/>
    <dgm:cxn modelId="{9CFE36E6-BEB8-447F-88DB-1617C6033C51}" type="presParOf" srcId="{0FBC7E49-DAC1-4FCA-8782-84B0F081C9AE}" destId="{CBA3EEA4-32B8-4715-A4F7-86EFBD6D698F}" srcOrd="4" destOrd="0" presId="urn:microsoft.com/office/officeart/2008/layout/LinedList"/>
    <dgm:cxn modelId="{707136D3-9337-4B5D-BC49-A4F6222A47E6}" type="presParOf" srcId="{0FBC7E49-DAC1-4FCA-8782-84B0F081C9AE}" destId="{C18208F0-F294-47CE-8284-A2C00849C41A}" srcOrd="5" destOrd="0" presId="urn:microsoft.com/office/officeart/2008/layout/LinedList"/>
    <dgm:cxn modelId="{C8700F62-F0CB-48F2-9BEB-D72DCFB40270}" type="presParOf" srcId="{C18208F0-F294-47CE-8284-A2C00849C41A}" destId="{E1B22A3E-1411-4DCC-B7EA-F787FDA1BB80}" srcOrd="0" destOrd="0" presId="urn:microsoft.com/office/officeart/2008/layout/LinedList"/>
    <dgm:cxn modelId="{2CE4C766-D326-4C3B-A1DC-0301888F88F2}" type="presParOf" srcId="{C18208F0-F294-47CE-8284-A2C00849C41A}" destId="{46B7BAB3-8EB8-4211-AC97-F7214763A29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C0A2D9-189B-406A-B560-E9BFA2C4517F}" type="doc">
      <dgm:prSet loTypeId="urn:microsoft.com/office/officeart/2017/3/layout/HorizontalLabelsTimeline" loCatId="process" qsTypeId="urn:microsoft.com/office/officeart/2005/8/quickstyle/simple1" qsCatId="simple" csTypeId="urn:microsoft.com/office/officeart/2005/8/colors/accent0_3" csCatId="mainScheme" phldr="1"/>
      <dgm:spPr/>
      <dgm:t>
        <a:bodyPr/>
        <a:lstStyle/>
        <a:p>
          <a:endParaRPr lang="en-US"/>
        </a:p>
      </dgm:t>
    </dgm:pt>
    <dgm:pt modelId="{478E6E61-4A7C-4D47-AD2B-623D59B16060}">
      <dgm:prSet custT="1"/>
      <dgm:spPr/>
      <dgm:t>
        <a:bodyPr/>
        <a:lstStyle/>
        <a:p>
          <a:pPr>
            <a:defRPr b="1"/>
          </a:pPr>
          <a:r>
            <a:rPr lang="en-US" sz="1800"/>
            <a:t>January 31, 2024</a:t>
          </a:r>
        </a:p>
      </dgm:t>
    </dgm:pt>
    <dgm:pt modelId="{647BB10E-F38D-4F29-A35C-5920024637E3}" type="parTrans" cxnId="{598E3FC9-35D8-48AB-B688-44B18E7B5C9D}">
      <dgm:prSet/>
      <dgm:spPr/>
      <dgm:t>
        <a:bodyPr/>
        <a:lstStyle/>
        <a:p>
          <a:endParaRPr lang="en-US" sz="2000"/>
        </a:p>
      </dgm:t>
    </dgm:pt>
    <dgm:pt modelId="{CBDF2296-CDE1-43F5-AA4D-D96D439CC602}" type="sibTrans" cxnId="{598E3FC9-35D8-48AB-B688-44B18E7B5C9D}">
      <dgm:prSet/>
      <dgm:spPr/>
      <dgm:t>
        <a:bodyPr/>
        <a:lstStyle/>
        <a:p>
          <a:endParaRPr lang="en-US" sz="2000"/>
        </a:p>
      </dgm:t>
    </dgm:pt>
    <dgm:pt modelId="{D5EB1C7A-62B9-4B94-B8E5-149A9D95C57D}">
      <dgm:prSet custT="1"/>
      <dgm:spPr/>
      <dgm:t>
        <a:bodyPr/>
        <a:lstStyle/>
        <a:p>
          <a:r>
            <a:rPr lang="en-US" sz="1600" dirty="0"/>
            <a:t>Seasonal administration of maternal RSV vaccine is only recommended through the end of January in NC.</a:t>
          </a:r>
        </a:p>
      </dgm:t>
    </dgm:pt>
    <dgm:pt modelId="{D925DE7C-B7A6-4E6D-A933-B7FC90D2BD87}" type="parTrans" cxnId="{28EFDFC2-AA92-4EE1-8787-8D104D03A28D}">
      <dgm:prSet/>
      <dgm:spPr/>
      <dgm:t>
        <a:bodyPr/>
        <a:lstStyle/>
        <a:p>
          <a:endParaRPr lang="en-US" sz="2000"/>
        </a:p>
      </dgm:t>
    </dgm:pt>
    <dgm:pt modelId="{FAD6F84F-6FFA-4F4F-AADB-8F3F7CF4E8C9}" type="sibTrans" cxnId="{28EFDFC2-AA92-4EE1-8787-8D104D03A28D}">
      <dgm:prSet/>
      <dgm:spPr/>
      <dgm:t>
        <a:bodyPr/>
        <a:lstStyle/>
        <a:p>
          <a:endParaRPr lang="en-US" sz="2000"/>
        </a:p>
      </dgm:t>
    </dgm:pt>
    <dgm:pt modelId="{4D72B101-7FD3-476C-A86C-6F1F9304F051}">
      <dgm:prSet custT="1"/>
      <dgm:spPr/>
      <dgm:t>
        <a:bodyPr/>
        <a:lstStyle/>
        <a:p>
          <a:pPr>
            <a:defRPr b="1"/>
          </a:pPr>
          <a:r>
            <a:rPr lang="en-US" sz="1800"/>
            <a:t>March 31, 2024</a:t>
          </a:r>
        </a:p>
      </dgm:t>
    </dgm:pt>
    <dgm:pt modelId="{8459FF48-8144-4881-A6CA-911DEA7D25DC}" type="parTrans" cxnId="{176A9A93-8B35-4C44-8339-BAA01688289C}">
      <dgm:prSet/>
      <dgm:spPr/>
      <dgm:t>
        <a:bodyPr/>
        <a:lstStyle/>
        <a:p>
          <a:endParaRPr lang="en-US" sz="2000"/>
        </a:p>
      </dgm:t>
    </dgm:pt>
    <dgm:pt modelId="{8ADCF8DA-C641-4CF2-8E2F-7400B1ED593B}" type="sibTrans" cxnId="{176A9A93-8B35-4C44-8339-BAA01688289C}">
      <dgm:prSet/>
      <dgm:spPr/>
      <dgm:t>
        <a:bodyPr/>
        <a:lstStyle/>
        <a:p>
          <a:endParaRPr lang="en-US" sz="2000"/>
        </a:p>
      </dgm:t>
    </dgm:pt>
    <dgm:pt modelId="{4DE3BB44-86DC-4124-A80B-A65A80B267E2}">
      <dgm:prSet custT="1"/>
      <dgm:spPr/>
      <dgm:t>
        <a:bodyPr/>
        <a:lstStyle/>
        <a:p>
          <a:r>
            <a:rPr lang="en-US" sz="1600" dirty="0"/>
            <a:t>Infants born to unvaccinated mothers during RSV season should receive </a:t>
          </a:r>
          <a:r>
            <a:rPr lang="en-US" sz="1600" dirty="0" err="1"/>
            <a:t>nirsevimab</a:t>
          </a:r>
          <a:r>
            <a:rPr lang="en-US" sz="1600" dirty="0"/>
            <a:t> through the end of March (i.e., February 1 – March 31). </a:t>
          </a:r>
        </a:p>
      </dgm:t>
    </dgm:pt>
    <dgm:pt modelId="{D11A41B0-867F-4050-80BD-5A7F573FF059}" type="parTrans" cxnId="{5FB63C66-3FCC-4598-8605-503CB41EFE84}">
      <dgm:prSet/>
      <dgm:spPr/>
      <dgm:t>
        <a:bodyPr/>
        <a:lstStyle/>
        <a:p>
          <a:endParaRPr lang="en-US" sz="2000"/>
        </a:p>
      </dgm:t>
    </dgm:pt>
    <dgm:pt modelId="{0C8AFDD8-914F-4EF5-BF54-A86D0BA2CD9A}" type="sibTrans" cxnId="{5FB63C66-3FCC-4598-8605-503CB41EFE84}">
      <dgm:prSet/>
      <dgm:spPr/>
      <dgm:t>
        <a:bodyPr/>
        <a:lstStyle/>
        <a:p>
          <a:endParaRPr lang="en-US" sz="2000"/>
        </a:p>
      </dgm:t>
    </dgm:pt>
    <dgm:pt modelId="{1966CDF3-414B-4268-AA32-0A147E9E44B9}" type="pres">
      <dgm:prSet presAssocID="{26C0A2D9-189B-406A-B560-E9BFA2C4517F}" presName="root" presStyleCnt="0">
        <dgm:presLayoutVars>
          <dgm:chMax/>
          <dgm:chPref/>
          <dgm:animLvl val="lvl"/>
        </dgm:presLayoutVars>
      </dgm:prSet>
      <dgm:spPr/>
    </dgm:pt>
    <dgm:pt modelId="{A6F394D2-6C7E-4B93-B8CA-3D6F421A9907}" type="pres">
      <dgm:prSet presAssocID="{26C0A2D9-189B-406A-B560-E9BFA2C4517F}" presName="divider" presStyleLbl="fgAcc1" presStyleIdx="0" presStyleCnt="1"/>
      <dgm:spPr/>
    </dgm:pt>
    <dgm:pt modelId="{75A0F898-285E-461C-9CE5-31F66A5B8DDF}" type="pres">
      <dgm:prSet presAssocID="{26C0A2D9-189B-406A-B560-E9BFA2C4517F}" presName="nodes" presStyleCnt="0">
        <dgm:presLayoutVars>
          <dgm:chMax/>
          <dgm:chPref/>
          <dgm:animLvl val="lvl"/>
        </dgm:presLayoutVars>
      </dgm:prSet>
      <dgm:spPr/>
    </dgm:pt>
    <dgm:pt modelId="{8C7D3BA6-909C-4BA7-9617-C19BF1C29897}" type="pres">
      <dgm:prSet presAssocID="{478E6E61-4A7C-4D47-AD2B-623D59B16060}" presName="composite" presStyleCnt="0"/>
      <dgm:spPr/>
    </dgm:pt>
    <dgm:pt modelId="{5A603327-6CBB-448E-8BCA-C6BEFC1DB18D}" type="pres">
      <dgm:prSet presAssocID="{478E6E61-4A7C-4D47-AD2B-623D59B16060}" presName="L1TextContainer" presStyleLbl="alignNode1" presStyleIdx="0" presStyleCnt="2">
        <dgm:presLayoutVars>
          <dgm:chMax val="1"/>
          <dgm:chPref val="1"/>
          <dgm:bulletEnabled val="1"/>
        </dgm:presLayoutVars>
      </dgm:prSet>
      <dgm:spPr/>
    </dgm:pt>
    <dgm:pt modelId="{E680AA47-F7A6-4FCC-B634-A60A54A8478F}" type="pres">
      <dgm:prSet presAssocID="{478E6E61-4A7C-4D47-AD2B-623D59B16060}" presName="L2TextContainerWrapper" presStyleCnt="0">
        <dgm:presLayoutVars>
          <dgm:bulletEnabled val="1"/>
        </dgm:presLayoutVars>
      </dgm:prSet>
      <dgm:spPr/>
    </dgm:pt>
    <dgm:pt modelId="{3E4D8F79-0145-4F4B-84B1-5400F595FDF7}" type="pres">
      <dgm:prSet presAssocID="{478E6E61-4A7C-4D47-AD2B-623D59B16060}" presName="L2TextContainer" presStyleLbl="bgAccFollowNode1" presStyleIdx="0" presStyleCnt="2"/>
      <dgm:spPr/>
    </dgm:pt>
    <dgm:pt modelId="{B334257A-90E1-4EAA-A2FD-1F415B1DB69B}" type="pres">
      <dgm:prSet presAssocID="{478E6E61-4A7C-4D47-AD2B-623D59B16060}" presName="FlexibleEmptyPlaceHolder" presStyleCnt="0"/>
      <dgm:spPr/>
    </dgm:pt>
    <dgm:pt modelId="{98582781-5B16-42C5-B504-E5CA2517C791}" type="pres">
      <dgm:prSet presAssocID="{478E6E61-4A7C-4D47-AD2B-623D59B16060}" presName="ConnectLine" presStyleLbl="sibTrans1D1" presStyleIdx="0" presStyleCnt="2"/>
      <dgm:spPr/>
    </dgm:pt>
    <dgm:pt modelId="{5F62B891-FB38-40BF-9116-4D0F23287DF0}" type="pres">
      <dgm:prSet presAssocID="{478E6E61-4A7C-4D47-AD2B-623D59B16060}" presName="ConnectorPoint" presStyleLbl="node1" presStyleIdx="0" presStyleCnt="2"/>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74635131-4484-4683-8FD5-7770515C3FE9}" type="pres">
      <dgm:prSet presAssocID="{478E6E61-4A7C-4D47-AD2B-623D59B16060}" presName="EmptyPlaceHolder" presStyleCnt="0"/>
      <dgm:spPr/>
    </dgm:pt>
    <dgm:pt modelId="{FD11CFB2-5445-4E7B-9576-0422AC692B77}" type="pres">
      <dgm:prSet presAssocID="{CBDF2296-CDE1-43F5-AA4D-D96D439CC602}" presName="spaceBetweenRectangles" presStyleCnt="0"/>
      <dgm:spPr/>
    </dgm:pt>
    <dgm:pt modelId="{EC77018C-AAD4-4CD2-8108-DF09FD27BCFE}" type="pres">
      <dgm:prSet presAssocID="{4D72B101-7FD3-476C-A86C-6F1F9304F051}" presName="composite" presStyleCnt="0"/>
      <dgm:spPr/>
    </dgm:pt>
    <dgm:pt modelId="{87E4DCC0-26A7-4F97-9162-9C7BD24AE81D}" type="pres">
      <dgm:prSet presAssocID="{4D72B101-7FD3-476C-A86C-6F1F9304F051}" presName="L1TextContainer" presStyleLbl="alignNode1" presStyleIdx="1" presStyleCnt="2">
        <dgm:presLayoutVars>
          <dgm:chMax val="1"/>
          <dgm:chPref val="1"/>
          <dgm:bulletEnabled val="1"/>
        </dgm:presLayoutVars>
      </dgm:prSet>
      <dgm:spPr/>
    </dgm:pt>
    <dgm:pt modelId="{2F81DA50-40A7-4725-9FEB-9347996FE08B}" type="pres">
      <dgm:prSet presAssocID="{4D72B101-7FD3-476C-A86C-6F1F9304F051}" presName="L2TextContainerWrapper" presStyleCnt="0">
        <dgm:presLayoutVars>
          <dgm:bulletEnabled val="1"/>
        </dgm:presLayoutVars>
      </dgm:prSet>
      <dgm:spPr/>
    </dgm:pt>
    <dgm:pt modelId="{BD94A2E5-CE53-48FF-8C9F-AA23BE350D1D}" type="pres">
      <dgm:prSet presAssocID="{4D72B101-7FD3-476C-A86C-6F1F9304F051}" presName="L2TextContainer" presStyleLbl="bgAccFollowNode1" presStyleIdx="1" presStyleCnt="2"/>
      <dgm:spPr/>
    </dgm:pt>
    <dgm:pt modelId="{A9B4D608-C237-4402-9959-2DA0B14E4423}" type="pres">
      <dgm:prSet presAssocID="{4D72B101-7FD3-476C-A86C-6F1F9304F051}" presName="FlexibleEmptyPlaceHolder" presStyleCnt="0"/>
      <dgm:spPr/>
    </dgm:pt>
    <dgm:pt modelId="{2EBD538C-D095-4E95-AD44-0BDE488BEC40}" type="pres">
      <dgm:prSet presAssocID="{4D72B101-7FD3-476C-A86C-6F1F9304F051}" presName="ConnectLine" presStyleLbl="sibTrans1D1" presStyleIdx="1" presStyleCnt="2"/>
      <dgm:spPr/>
    </dgm:pt>
    <dgm:pt modelId="{88AC4CD7-23A6-4D0E-A465-422EA1B30138}" type="pres">
      <dgm:prSet presAssocID="{4D72B101-7FD3-476C-A86C-6F1F9304F051}" presName="ConnectorPoint" presStyleLbl="node1" presStyleIdx="1" presStyleCnt="2"/>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79EC5D50-1417-437B-A3D5-910421B69863}" type="pres">
      <dgm:prSet presAssocID="{4D72B101-7FD3-476C-A86C-6F1F9304F051}" presName="EmptyPlaceHolder" presStyleCnt="0"/>
      <dgm:spPr/>
    </dgm:pt>
  </dgm:ptLst>
  <dgm:cxnLst>
    <dgm:cxn modelId="{234CF83E-3622-4FD0-9873-4424FD6C9272}" type="presOf" srcId="{478E6E61-4A7C-4D47-AD2B-623D59B16060}" destId="{5A603327-6CBB-448E-8BCA-C6BEFC1DB18D}" srcOrd="0" destOrd="0" presId="urn:microsoft.com/office/officeart/2017/3/layout/HorizontalLabelsTimeline"/>
    <dgm:cxn modelId="{5FB63C66-3FCC-4598-8605-503CB41EFE84}" srcId="{4D72B101-7FD3-476C-A86C-6F1F9304F051}" destId="{4DE3BB44-86DC-4124-A80B-A65A80B267E2}" srcOrd="0" destOrd="0" parTransId="{D11A41B0-867F-4050-80BD-5A7F573FF059}" sibTransId="{0C8AFDD8-914F-4EF5-BF54-A86D0BA2CD9A}"/>
    <dgm:cxn modelId="{CC76504B-2D4E-4C35-A24D-68EBDFB03D81}" type="presOf" srcId="{4D72B101-7FD3-476C-A86C-6F1F9304F051}" destId="{87E4DCC0-26A7-4F97-9162-9C7BD24AE81D}" srcOrd="0" destOrd="0" presId="urn:microsoft.com/office/officeart/2017/3/layout/HorizontalLabelsTimeline"/>
    <dgm:cxn modelId="{5B44F66C-B69A-4A0C-9247-F41957D44F1A}" type="presOf" srcId="{26C0A2D9-189B-406A-B560-E9BFA2C4517F}" destId="{1966CDF3-414B-4268-AA32-0A147E9E44B9}" srcOrd="0" destOrd="0" presId="urn:microsoft.com/office/officeart/2017/3/layout/HorizontalLabelsTimeline"/>
    <dgm:cxn modelId="{176A9A93-8B35-4C44-8339-BAA01688289C}" srcId="{26C0A2D9-189B-406A-B560-E9BFA2C4517F}" destId="{4D72B101-7FD3-476C-A86C-6F1F9304F051}" srcOrd="1" destOrd="0" parTransId="{8459FF48-8144-4881-A6CA-911DEA7D25DC}" sibTransId="{8ADCF8DA-C641-4CF2-8E2F-7400B1ED593B}"/>
    <dgm:cxn modelId="{40036DAA-FF29-4FF9-A1B3-80E08A2B4B48}" type="presOf" srcId="{4DE3BB44-86DC-4124-A80B-A65A80B267E2}" destId="{BD94A2E5-CE53-48FF-8C9F-AA23BE350D1D}" srcOrd="0" destOrd="0" presId="urn:microsoft.com/office/officeart/2017/3/layout/HorizontalLabelsTimeline"/>
    <dgm:cxn modelId="{28EFDFC2-AA92-4EE1-8787-8D104D03A28D}" srcId="{478E6E61-4A7C-4D47-AD2B-623D59B16060}" destId="{D5EB1C7A-62B9-4B94-B8E5-149A9D95C57D}" srcOrd="0" destOrd="0" parTransId="{D925DE7C-B7A6-4E6D-A933-B7FC90D2BD87}" sibTransId="{FAD6F84F-6FFA-4F4F-AADB-8F3F7CF4E8C9}"/>
    <dgm:cxn modelId="{598E3FC9-35D8-48AB-B688-44B18E7B5C9D}" srcId="{26C0A2D9-189B-406A-B560-E9BFA2C4517F}" destId="{478E6E61-4A7C-4D47-AD2B-623D59B16060}" srcOrd="0" destOrd="0" parTransId="{647BB10E-F38D-4F29-A35C-5920024637E3}" sibTransId="{CBDF2296-CDE1-43F5-AA4D-D96D439CC602}"/>
    <dgm:cxn modelId="{9D32A0C9-8F4F-4A4D-B5C8-17100B9BC940}" type="presOf" srcId="{D5EB1C7A-62B9-4B94-B8E5-149A9D95C57D}" destId="{3E4D8F79-0145-4F4B-84B1-5400F595FDF7}" srcOrd="0" destOrd="0" presId="urn:microsoft.com/office/officeart/2017/3/layout/HorizontalLabelsTimeline"/>
    <dgm:cxn modelId="{DCCD43DD-0F16-4362-9E08-7AE099345B39}" type="presParOf" srcId="{1966CDF3-414B-4268-AA32-0A147E9E44B9}" destId="{A6F394D2-6C7E-4B93-B8CA-3D6F421A9907}" srcOrd="0" destOrd="0" presId="urn:microsoft.com/office/officeart/2017/3/layout/HorizontalLabelsTimeline"/>
    <dgm:cxn modelId="{B158A645-9239-42DF-94DF-BC55D6477F82}" type="presParOf" srcId="{1966CDF3-414B-4268-AA32-0A147E9E44B9}" destId="{75A0F898-285E-461C-9CE5-31F66A5B8DDF}" srcOrd="1" destOrd="0" presId="urn:microsoft.com/office/officeart/2017/3/layout/HorizontalLabelsTimeline"/>
    <dgm:cxn modelId="{1DF3214D-9D3F-4EA2-B04D-A6AD278F7C27}" type="presParOf" srcId="{75A0F898-285E-461C-9CE5-31F66A5B8DDF}" destId="{8C7D3BA6-909C-4BA7-9617-C19BF1C29897}" srcOrd="0" destOrd="0" presId="urn:microsoft.com/office/officeart/2017/3/layout/HorizontalLabelsTimeline"/>
    <dgm:cxn modelId="{3A65350F-B08A-484B-A761-635FA38314F7}" type="presParOf" srcId="{8C7D3BA6-909C-4BA7-9617-C19BF1C29897}" destId="{5A603327-6CBB-448E-8BCA-C6BEFC1DB18D}" srcOrd="0" destOrd="0" presId="urn:microsoft.com/office/officeart/2017/3/layout/HorizontalLabelsTimeline"/>
    <dgm:cxn modelId="{BD7E2919-FF89-446D-9195-8A10940AEC83}" type="presParOf" srcId="{8C7D3BA6-909C-4BA7-9617-C19BF1C29897}" destId="{E680AA47-F7A6-4FCC-B634-A60A54A8478F}" srcOrd="1" destOrd="0" presId="urn:microsoft.com/office/officeart/2017/3/layout/HorizontalLabelsTimeline"/>
    <dgm:cxn modelId="{A40419AC-B080-43CA-86BE-8936A05019A2}" type="presParOf" srcId="{E680AA47-F7A6-4FCC-B634-A60A54A8478F}" destId="{3E4D8F79-0145-4F4B-84B1-5400F595FDF7}" srcOrd="0" destOrd="0" presId="urn:microsoft.com/office/officeart/2017/3/layout/HorizontalLabelsTimeline"/>
    <dgm:cxn modelId="{7D3CF624-82FA-4DE4-953A-A01D3B602A5E}" type="presParOf" srcId="{E680AA47-F7A6-4FCC-B634-A60A54A8478F}" destId="{B334257A-90E1-4EAA-A2FD-1F415B1DB69B}" srcOrd="1" destOrd="0" presId="urn:microsoft.com/office/officeart/2017/3/layout/HorizontalLabelsTimeline"/>
    <dgm:cxn modelId="{EF9EC32F-A005-4B07-B7E1-E63F89D75393}" type="presParOf" srcId="{8C7D3BA6-909C-4BA7-9617-C19BF1C29897}" destId="{98582781-5B16-42C5-B504-E5CA2517C791}" srcOrd="2" destOrd="0" presId="urn:microsoft.com/office/officeart/2017/3/layout/HorizontalLabelsTimeline"/>
    <dgm:cxn modelId="{1AE1F718-1558-420A-8CE4-D356EC383C72}" type="presParOf" srcId="{8C7D3BA6-909C-4BA7-9617-C19BF1C29897}" destId="{5F62B891-FB38-40BF-9116-4D0F23287DF0}" srcOrd="3" destOrd="0" presId="urn:microsoft.com/office/officeart/2017/3/layout/HorizontalLabelsTimeline"/>
    <dgm:cxn modelId="{2377A54D-5D4F-42C5-8F54-F373F2A6DC29}" type="presParOf" srcId="{8C7D3BA6-909C-4BA7-9617-C19BF1C29897}" destId="{74635131-4484-4683-8FD5-7770515C3FE9}" srcOrd="4" destOrd="0" presId="urn:microsoft.com/office/officeart/2017/3/layout/HorizontalLabelsTimeline"/>
    <dgm:cxn modelId="{1490BE4A-4641-4FFA-8726-C45C1F305729}" type="presParOf" srcId="{75A0F898-285E-461C-9CE5-31F66A5B8DDF}" destId="{FD11CFB2-5445-4E7B-9576-0422AC692B77}" srcOrd="1" destOrd="0" presId="urn:microsoft.com/office/officeart/2017/3/layout/HorizontalLabelsTimeline"/>
    <dgm:cxn modelId="{51A00752-86B0-4A71-BE17-A900146E13EC}" type="presParOf" srcId="{75A0F898-285E-461C-9CE5-31F66A5B8DDF}" destId="{EC77018C-AAD4-4CD2-8108-DF09FD27BCFE}" srcOrd="2" destOrd="0" presId="urn:microsoft.com/office/officeart/2017/3/layout/HorizontalLabelsTimeline"/>
    <dgm:cxn modelId="{6F1EFA20-7C50-42DE-AA6C-AF03011757C9}" type="presParOf" srcId="{EC77018C-AAD4-4CD2-8108-DF09FD27BCFE}" destId="{87E4DCC0-26A7-4F97-9162-9C7BD24AE81D}" srcOrd="0" destOrd="0" presId="urn:microsoft.com/office/officeart/2017/3/layout/HorizontalLabelsTimeline"/>
    <dgm:cxn modelId="{97DC7037-C78B-4475-84FF-8D7A86AF5BF3}" type="presParOf" srcId="{EC77018C-AAD4-4CD2-8108-DF09FD27BCFE}" destId="{2F81DA50-40A7-4725-9FEB-9347996FE08B}" srcOrd="1" destOrd="0" presId="urn:microsoft.com/office/officeart/2017/3/layout/HorizontalLabelsTimeline"/>
    <dgm:cxn modelId="{4B10D031-6967-46C3-99E3-D1759A0CDFD2}" type="presParOf" srcId="{2F81DA50-40A7-4725-9FEB-9347996FE08B}" destId="{BD94A2E5-CE53-48FF-8C9F-AA23BE350D1D}" srcOrd="0" destOrd="0" presId="urn:microsoft.com/office/officeart/2017/3/layout/HorizontalLabelsTimeline"/>
    <dgm:cxn modelId="{6EA26391-0623-4121-AB6A-33B24B872BC7}" type="presParOf" srcId="{2F81DA50-40A7-4725-9FEB-9347996FE08B}" destId="{A9B4D608-C237-4402-9959-2DA0B14E4423}" srcOrd="1" destOrd="0" presId="urn:microsoft.com/office/officeart/2017/3/layout/HorizontalLabelsTimeline"/>
    <dgm:cxn modelId="{9EBCE302-87EB-4E42-B0BB-6DAC2C4347B5}" type="presParOf" srcId="{EC77018C-AAD4-4CD2-8108-DF09FD27BCFE}" destId="{2EBD538C-D095-4E95-AD44-0BDE488BEC40}" srcOrd="2" destOrd="0" presId="urn:microsoft.com/office/officeart/2017/3/layout/HorizontalLabelsTimeline"/>
    <dgm:cxn modelId="{02E6CB8F-9646-45C4-B03C-6C63214EE99C}" type="presParOf" srcId="{EC77018C-AAD4-4CD2-8108-DF09FD27BCFE}" destId="{88AC4CD7-23A6-4D0E-A465-422EA1B30138}" srcOrd="3" destOrd="0" presId="urn:microsoft.com/office/officeart/2017/3/layout/HorizontalLabelsTimeline"/>
    <dgm:cxn modelId="{87095E0E-6004-4B03-8F96-D71A99CA9127}" type="presParOf" srcId="{EC77018C-AAD4-4CD2-8108-DF09FD27BCFE}" destId="{79EC5D50-1417-437B-A3D5-910421B69863}"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8A36E5-C71A-4DC5-87A4-C7BAFDDB33A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8F98326-B063-4177-A397-CEE40432B8F1}">
      <dgm:prSet/>
      <dgm:spPr/>
      <dgm:t>
        <a:bodyPr/>
        <a:lstStyle/>
        <a:p>
          <a:r>
            <a:rPr lang="en-US"/>
            <a:t>Yes, even if vaccination occurs after January 31*, </a:t>
          </a:r>
          <a:r>
            <a:rPr lang="en-US" b="1"/>
            <a:t>the dose is considered valid</a:t>
          </a:r>
          <a:r>
            <a:rPr lang="en-US"/>
            <a:t>. </a:t>
          </a:r>
          <a:r>
            <a:rPr lang="en-US" err="1"/>
            <a:t>Nirsevimab</a:t>
          </a:r>
          <a:r>
            <a:rPr lang="en-US"/>
            <a:t> is </a:t>
          </a:r>
          <a:r>
            <a:rPr lang="en-US" b="1" u="sng"/>
            <a:t>not</a:t>
          </a:r>
          <a:r>
            <a:rPr lang="en-US"/>
            <a:t> recommended for the infant after they are born. Either maternal RSV vaccination during pregnancy or </a:t>
          </a:r>
          <a:r>
            <a:rPr lang="en-US" err="1"/>
            <a:t>nirsevimab</a:t>
          </a:r>
          <a:r>
            <a:rPr lang="en-US"/>
            <a:t> administration to the infant is recommended to prevent RSV-associated LRTI in infants, but both are not needed for most infants. </a:t>
          </a:r>
        </a:p>
      </dgm:t>
    </dgm:pt>
    <dgm:pt modelId="{9D90A5A6-698B-43BD-BA58-CABAA91F046A}" type="parTrans" cxnId="{40F73480-6201-4CEA-BB91-39CF08EF4D57}">
      <dgm:prSet/>
      <dgm:spPr/>
      <dgm:t>
        <a:bodyPr/>
        <a:lstStyle/>
        <a:p>
          <a:endParaRPr lang="en-US"/>
        </a:p>
      </dgm:t>
    </dgm:pt>
    <dgm:pt modelId="{48C4B87C-0224-43C9-AC8D-F2F533162CFA}" type="sibTrans" cxnId="{40F73480-6201-4CEA-BB91-39CF08EF4D57}">
      <dgm:prSet/>
      <dgm:spPr/>
      <dgm:t>
        <a:bodyPr/>
        <a:lstStyle/>
        <a:p>
          <a:endParaRPr lang="en-US"/>
        </a:p>
      </dgm:t>
    </dgm:pt>
    <dgm:pt modelId="{600A5920-EF16-405C-BE1D-A20E2A9A8676}">
      <dgm:prSet/>
      <dgm:spPr/>
      <dgm:t>
        <a:bodyPr/>
        <a:lstStyle/>
        <a:p>
          <a:r>
            <a:rPr lang="en-US"/>
            <a:t>All vaccine administration errors should be reported to </a:t>
          </a:r>
          <a:r>
            <a:rPr lang="en-US">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Vaccine Adverse Event Reporting System (VAERS)</a:t>
          </a:r>
          <a:r>
            <a:rPr lang="en-US"/>
            <a:t>, even if the administration did not result in an adverse event. </a:t>
          </a:r>
        </a:p>
      </dgm:t>
    </dgm:pt>
    <dgm:pt modelId="{1ECF88A2-FDE0-424E-9A7B-3C8DC4602359}" type="parTrans" cxnId="{2F470E56-94DB-4F3A-BB69-46CDB4FB60BD}">
      <dgm:prSet/>
      <dgm:spPr/>
      <dgm:t>
        <a:bodyPr/>
        <a:lstStyle/>
        <a:p>
          <a:endParaRPr lang="en-US"/>
        </a:p>
      </dgm:t>
    </dgm:pt>
    <dgm:pt modelId="{78703329-7BC4-4EAF-8A97-FA797F0CEDA3}" type="sibTrans" cxnId="{2F470E56-94DB-4F3A-BB69-46CDB4FB60BD}">
      <dgm:prSet/>
      <dgm:spPr/>
      <dgm:t>
        <a:bodyPr/>
        <a:lstStyle/>
        <a:p>
          <a:endParaRPr lang="en-US"/>
        </a:p>
      </dgm:t>
    </dgm:pt>
    <dgm:pt modelId="{47D12F77-D472-4490-A65B-8DE8F9C48D4C}">
      <dgm:prSet/>
      <dgm:spPr/>
      <dgm:t>
        <a:bodyPr/>
        <a:lstStyle/>
        <a:p>
          <a:r>
            <a:rPr lang="en-US"/>
            <a:t>Please note, insurance might not cover administrations given outside of the ACIP recommended September through January timeframe. </a:t>
          </a:r>
        </a:p>
      </dgm:t>
    </dgm:pt>
    <dgm:pt modelId="{1C77FBAC-8B3A-4AE3-BAB0-06FA9FEA40D9}" type="parTrans" cxnId="{6F04B8C3-6307-45C1-88E6-EF92A777F7FA}">
      <dgm:prSet/>
      <dgm:spPr/>
      <dgm:t>
        <a:bodyPr/>
        <a:lstStyle/>
        <a:p>
          <a:endParaRPr lang="en-US"/>
        </a:p>
      </dgm:t>
    </dgm:pt>
    <dgm:pt modelId="{590DAEC8-D856-4A3F-9F5F-2963D76E2830}" type="sibTrans" cxnId="{6F04B8C3-6307-45C1-88E6-EF92A777F7FA}">
      <dgm:prSet/>
      <dgm:spPr/>
      <dgm:t>
        <a:bodyPr/>
        <a:lstStyle/>
        <a:p>
          <a:endParaRPr lang="en-US"/>
        </a:p>
      </dgm:t>
    </dgm:pt>
    <dgm:pt modelId="{0D15D9A1-F9A4-4E44-86E8-18B19A0742B2}" type="pres">
      <dgm:prSet presAssocID="{AB8A36E5-C71A-4DC5-87A4-C7BAFDDB33AB}" presName="linear" presStyleCnt="0">
        <dgm:presLayoutVars>
          <dgm:animLvl val="lvl"/>
          <dgm:resizeHandles val="exact"/>
        </dgm:presLayoutVars>
      </dgm:prSet>
      <dgm:spPr/>
    </dgm:pt>
    <dgm:pt modelId="{7BB4581E-6260-4747-BDF9-2E735FC3D9AA}" type="pres">
      <dgm:prSet presAssocID="{F8F98326-B063-4177-A397-CEE40432B8F1}" presName="parentText" presStyleLbl="node1" presStyleIdx="0" presStyleCnt="3">
        <dgm:presLayoutVars>
          <dgm:chMax val="0"/>
          <dgm:bulletEnabled val="1"/>
        </dgm:presLayoutVars>
      </dgm:prSet>
      <dgm:spPr/>
    </dgm:pt>
    <dgm:pt modelId="{DD8DC9E3-520B-47CA-85F4-C0786D801DA4}" type="pres">
      <dgm:prSet presAssocID="{48C4B87C-0224-43C9-AC8D-F2F533162CFA}" presName="spacer" presStyleCnt="0"/>
      <dgm:spPr/>
    </dgm:pt>
    <dgm:pt modelId="{3FB1AB25-10AC-4AF3-BF55-F08853E2042E}" type="pres">
      <dgm:prSet presAssocID="{600A5920-EF16-405C-BE1D-A20E2A9A8676}" presName="parentText" presStyleLbl="node1" presStyleIdx="1" presStyleCnt="3">
        <dgm:presLayoutVars>
          <dgm:chMax val="0"/>
          <dgm:bulletEnabled val="1"/>
        </dgm:presLayoutVars>
      </dgm:prSet>
      <dgm:spPr/>
    </dgm:pt>
    <dgm:pt modelId="{91C6F078-C41A-4638-9F47-F40991C2CAAF}" type="pres">
      <dgm:prSet presAssocID="{78703329-7BC4-4EAF-8A97-FA797F0CEDA3}" presName="spacer" presStyleCnt="0"/>
      <dgm:spPr/>
    </dgm:pt>
    <dgm:pt modelId="{4D5AD798-5CA7-4742-BF2D-B32075B0948A}" type="pres">
      <dgm:prSet presAssocID="{47D12F77-D472-4490-A65B-8DE8F9C48D4C}" presName="parentText" presStyleLbl="node1" presStyleIdx="2" presStyleCnt="3">
        <dgm:presLayoutVars>
          <dgm:chMax val="0"/>
          <dgm:bulletEnabled val="1"/>
        </dgm:presLayoutVars>
      </dgm:prSet>
      <dgm:spPr/>
    </dgm:pt>
  </dgm:ptLst>
  <dgm:cxnLst>
    <dgm:cxn modelId="{C9400F73-1127-4D59-ABFC-A112E319CD2A}" type="presOf" srcId="{47D12F77-D472-4490-A65B-8DE8F9C48D4C}" destId="{4D5AD798-5CA7-4742-BF2D-B32075B0948A}" srcOrd="0" destOrd="0" presId="urn:microsoft.com/office/officeart/2005/8/layout/vList2"/>
    <dgm:cxn modelId="{2F470E56-94DB-4F3A-BB69-46CDB4FB60BD}" srcId="{AB8A36E5-C71A-4DC5-87A4-C7BAFDDB33AB}" destId="{600A5920-EF16-405C-BE1D-A20E2A9A8676}" srcOrd="1" destOrd="0" parTransId="{1ECF88A2-FDE0-424E-9A7B-3C8DC4602359}" sibTransId="{78703329-7BC4-4EAF-8A97-FA797F0CEDA3}"/>
    <dgm:cxn modelId="{40F73480-6201-4CEA-BB91-39CF08EF4D57}" srcId="{AB8A36E5-C71A-4DC5-87A4-C7BAFDDB33AB}" destId="{F8F98326-B063-4177-A397-CEE40432B8F1}" srcOrd="0" destOrd="0" parTransId="{9D90A5A6-698B-43BD-BA58-CABAA91F046A}" sibTransId="{48C4B87C-0224-43C9-AC8D-F2F533162CFA}"/>
    <dgm:cxn modelId="{6F04B8C3-6307-45C1-88E6-EF92A777F7FA}" srcId="{AB8A36E5-C71A-4DC5-87A4-C7BAFDDB33AB}" destId="{47D12F77-D472-4490-A65B-8DE8F9C48D4C}" srcOrd="2" destOrd="0" parTransId="{1C77FBAC-8B3A-4AE3-BAB0-06FA9FEA40D9}" sibTransId="{590DAEC8-D856-4A3F-9F5F-2963D76E2830}"/>
    <dgm:cxn modelId="{81CCBCC7-3517-4151-99AE-0179CF0F989A}" type="presOf" srcId="{F8F98326-B063-4177-A397-CEE40432B8F1}" destId="{7BB4581E-6260-4747-BDF9-2E735FC3D9AA}" srcOrd="0" destOrd="0" presId="urn:microsoft.com/office/officeart/2005/8/layout/vList2"/>
    <dgm:cxn modelId="{63089FE5-BE88-4A2C-8631-1435846E2707}" type="presOf" srcId="{600A5920-EF16-405C-BE1D-A20E2A9A8676}" destId="{3FB1AB25-10AC-4AF3-BF55-F08853E2042E}" srcOrd="0" destOrd="0" presId="urn:microsoft.com/office/officeart/2005/8/layout/vList2"/>
    <dgm:cxn modelId="{2E6FCCF5-2F93-4D68-86D3-DCCDD74956E3}" type="presOf" srcId="{AB8A36E5-C71A-4DC5-87A4-C7BAFDDB33AB}" destId="{0D15D9A1-F9A4-4E44-86E8-18B19A0742B2}" srcOrd="0" destOrd="0" presId="urn:microsoft.com/office/officeart/2005/8/layout/vList2"/>
    <dgm:cxn modelId="{F711D498-BC89-4774-A8E9-581941710F18}" type="presParOf" srcId="{0D15D9A1-F9A4-4E44-86E8-18B19A0742B2}" destId="{7BB4581E-6260-4747-BDF9-2E735FC3D9AA}" srcOrd="0" destOrd="0" presId="urn:microsoft.com/office/officeart/2005/8/layout/vList2"/>
    <dgm:cxn modelId="{ACB6F906-5BE0-4FAC-BEAE-202A6247BA62}" type="presParOf" srcId="{0D15D9A1-F9A4-4E44-86E8-18B19A0742B2}" destId="{DD8DC9E3-520B-47CA-85F4-C0786D801DA4}" srcOrd="1" destOrd="0" presId="urn:microsoft.com/office/officeart/2005/8/layout/vList2"/>
    <dgm:cxn modelId="{E105137A-29C2-4815-A07A-30500A994352}" type="presParOf" srcId="{0D15D9A1-F9A4-4E44-86E8-18B19A0742B2}" destId="{3FB1AB25-10AC-4AF3-BF55-F08853E2042E}" srcOrd="2" destOrd="0" presId="urn:microsoft.com/office/officeart/2005/8/layout/vList2"/>
    <dgm:cxn modelId="{31D7FCB3-FD47-4F4F-80FE-F330DB8BB6BE}" type="presParOf" srcId="{0D15D9A1-F9A4-4E44-86E8-18B19A0742B2}" destId="{91C6F078-C41A-4638-9F47-F40991C2CAAF}" srcOrd="3" destOrd="0" presId="urn:microsoft.com/office/officeart/2005/8/layout/vList2"/>
    <dgm:cxn modelId="{4CD5791D-19FF-473C-9E2A-E50207F5254D}" type="presParOf" srcId="{0D15D9A1-F9A4-4E44-86E8-18B19A0742B2}" destId="{4D5AD798-5CA7-4742-BF2D-B32075B0948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B07D34-B32A-49F0-8861-6DA62CE3578C}" type="doc">
      <dgm:prSet loTypeId="urn:microsoft.com/office/officeart/2018/2/layout/IconVerticalSolidList" loCatId="icon" qsTypeId="urn:microsoft.com/office/officeart/2005/8/quickstyle/simple1" qsCatId="simple" csTypeId="urn:microsoft.com/office/officeart/2005/8/colors/colorful2" csCatId="colorful" phldr="1"/>
      <dgm:spPr/>
      <dgm:t>
        <a:bodyPr/>
        <a:lstStyle/>
        <a:p>
          <a:endParaRPr lang="en-US"/>
        </a:p>
      </dgm:t>
    </dgm:pt>
    <dgm:pt modelId="{9B0D3A02-630E-4915-94BE-7A2A81503153}">
      <dgm:prSet/>
      <dgm:spPr/>
      <dgm:t>
        <a:bodyPr/>
        <a:lstStyle/>
        <a:p>
          <a:pPr>
            <a:lnSpc>
              <a:spcPct val="100000"/>
            </a:lnSpc>
          </a:pPr>
          <a:r>
            <a:rPr lang="en-US" b="1" i="0"/>
            <a:t>Local Pfizer pharmaceutical representative or vaccine wholesaler</a:t>
          </a:r>
          <a:endParaRPr lang="en-US"/>
        </a:p>
      </dgm:t>
    </dgm:pt>
    <dgm:pt modelId="{D35F0C28-4ACE-485B-B0A2-F61E3813B614}" type="parTrans" cxnId="{18BFA978-7777-4273-8DDE-EE1615BF1304}">
      <dgm:prSet/>
      <dgm:spPr/>
      <dgm:t>
        <a:bodyPr/>
        <a:lstStyle/>
        <a:p>
          <a:endParaRPr lang="en-US"/>
        </a:p>
      </dgm:t>
    </dgm:pt>
    <dgm:pt modelId="{D34A48C4-84E5-4D75-B9E0-4B934AAB0765}" type="sibTrans" cxnId="{18BFA978-7777-4273-8DDE-EE1615BF1304}">
      <dgm:prSet/>
      <dgm:spPr/>
      <dgm:t>
        <a:bodyPr/>
        <a:lstStyle/>
        <a:p>
          <a:endParaRPr lang="en-US"/>
        </a:p>
      </dgm:t>
    </dgm:pt>
    <dgm:pt modelId="{A1433CA1-AE2C-46B3-B989-D8366F405521}">
      <dgm:prSet/>
      <dgm:spPr/>
      <dgm:t>
        <a:bodyPr/>
        <a:lstStyle/>
        <a:p>
          <a:pPr>
            <a:lnSpc>
              <a:spcPct val="100000"/>
            </a:lnSpc>
          </a:pPr>
          <a:r>
            <a:rPr lang="en-US" b="1" i="0"/>
            <a:t>Pfizer Customer Service            1-800-666-7248 </a:t>
          </a:r>
          <a:endParaRPr lang="en-US"/>
        </a:p>
      </dgm:t>
    </dgm:pt>
    <dgm:pt modelId="{D60E3F12-9B80-487E-8B7A-1D0A8FFE013B}" type="parTrans" cxnId="{CFA56263-F315-4271-83D7-067F0AE283ED}">
      <dgm:prSet/>
      <dgm:spPr/>
      <dgm:t>
        <a:bodyPr/>
        <a:lstStyle/>
        <a:p>
          <a:endParaRPr lang="en-US"/>
        </a:p>
      </dgm:t>
    </dgm:pt>
    <dgm:pt modelId="{CD28FB30-B26F-477E-8231-6C3EB9158F0B}" type="sibTrans" cxnId="{CFA56263-F315-4271-83D7-067F0AE283ED}">
      <dgm:prSet/>
      <dgm:spPr/>
      <dgm:t>
        <a:bodyPr/>
        <a:lstStyle/>
        <a:p>
          <a:endParaRPr lang="en-US"/>
        </a:p>
      </dgm:t>
    </dgm:pt>
    <dgm:pt modelId="{D9EA9C55-BDCE-4449-A493-4049BBBCF12B}">
      <dgm:prSet/>
      <dgm:spPr/>
      <dgm:t>
        <a:bodyPr/>
        <a:lstStyle/>
        <a:p>
          <a:pPr>
            <a:lnSpc>
              <a:spcPct val="100000"/>
            </a:lnSpc>
          </a:pPr>
          <a:r>
            <a:rPr lang="en-US" b="1" i="0"/>
            <a:t>Vaccines for Children Program (VFC) for VFC eligible* pregnant adolescents</a:t>
          </a:r>
          <a:endParaRPr lang="en-US"/>
        </a:p>
      </dgm:t>
    </dgm:pt>
    <dgm:pt modelId="{DF72BDE9-1029-4EE4-98C0-C072E307F232}" type="parTrans" cxnId="{D7FA0116-0453-4403-90BD-78389B813474}">
      <dgm:prSet/>
      <dgm:spPr/>
      <dgm:t>
        <a:bodyPr/>
        <a:lstStyle/>
        <a:p>
          <a:endParaRPr lang="en-US"/>
        </a:p>
      </dgm:t>
    </dgm:pt>
    <dgm:pt modelId="{B25D62A1-1B97-41BC-B01B-50D0A7EA4B36}" type="sibTrans" cxnId="{D7FA0116-0453-4403-90BD-78389B813474}">
      <dgm:prSet/>
      <dgm:spPr/>
      <dgm:t>
        <a:bodyPr/>
        <a:lstStyle/>
        <a:p>
          <a:endParaRPr lang="en-US"/>
        </a:p>
      </dgm:t>
    </dgm:pt>
    <dgm:pt modelId="{DBE4F12C-24BC-4434-B3F0-A76898B753BB}" type="pres">
      <dgm:prSet presAssocID="{30B07D34-B32A-49F0-8861-6DA62CE3578C}" presName="root" presStyleCnt="0">
        <dgm:presLayoutVars>
          <dgm:dir/>
          <dgm:resizeHandles val="exact"/>
        </dgm:presLayoutVars>
      </dgm:prSet>
      <dgm:spPr/>
    </dgm:pt>
    <dgm:pt modelId="{B3D7E3E5-B5FA-46C2-BB94-F65E59B173A6}" type="pres">
      <dgm:prSet presAssocID="{9B0D3A02-630E-4915-94BE-7A2A81503153}" presName="compNode" presStyleCnt="0"/>
      <dgm:spPr/>
    </dgm:pt>
    <dgm:pt modelId="{47E0A281-22A6-417D-850F-BC55571E6C36}" type="pres">
      <dgm:prSet presAssocID="{9B0D3A02-630E-4915-94BE-7A2A81503153}" presName="bgRect" presStyleLbl="bgShp" presStyleIdx="0" presStyleCnt="3"/>
      <dgm:spPr/>
    </dgm:pt>
    <dgm:pt modelId="{0C4C425E-CC97-4BD9-99EE-12851A94E27B}" type="pres">
      <dgm:prSet presAssocID="{9B0D3A02-630E-4915-94BE-7A2A8150315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04B2F633-D406-4493-B58A-9B7AB176E7C7}" type="pres">
      <dgm:prSet presAssocID="{9B0D3A02-630E-4915-94BE-7A2A81503153}" presName="spaceRect" presStyleCnt="0"/>
      <dgm:spPr/>
    </dgm:pt>
    <dgm:pt modelId="{363B5F08-EB4C-4D7C-BF6E-6AF759A1DE18}" type="pres">
      <dgm:prSet presAssocID="{9B0D3A02-630E-4915-94BE-7A2A81503153}" presName="parTx" presStyleLbl="revTx" presStyleIdx="0" presStyleCnt="3">
        <dgm:presLayoutVars>
          <dgm:chMax val="0"/>
          <dgm:chPref val="0"/>
        </dgm:presLayoutVars>
      </dgm:prSet>
      <dgm:spPr/>
    </dgm:pt>
    <dgm:pt modelId="{3873E67E-08AE-4575-9FE8-63A0F87E2A9F}" type="pres">
      <dgm:prSet presAssocID="{D34A48C4-84E5-4D75-B9E0-4B934AAB0765}" presName="sibTrans" presStyleCnt="0"/>
      <dgm:spPr/>
    </dgm:pt>
    <dgm:pt modelId="{4C4A6295-4086-4940-BFFC-8E2F7D4B0C0A}" type="pres">
      <dgm:prSet presAssocID="{A1433CA1-AE2C-46B3-B989-D8366F405521}" presName="compNode" presStyleCnt="0"/>
      <dgm:spPr/>
    </dgm:pt>
    <dgm:pt modelId="{E2E23448-C7AC-46B3-B620-2FDFB0ECC766}" type="pres">
      <dgm:prSet presAssocID="{A1433CA1-AE2C-46B3-B989-D8366F405521}" presName="bgRect" presStyleLbl="bgShp" presStyleIdx="1" presStyleCnt="3"/>
      <dgm:spPr/>
    </dgm:pt>
    <dgm:pt modelId="{F547CFAA-8A69-4275-A34D-71031D45CEF1}" type="pres">
      <dgm:prSet presAssocID="{A1433CA1-AE2C-46B3-B989-D8366F40552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rget Audience"/>
        </a:ext>
      </dgm:extLst>
    </dgm:pt>
    <dgm:pt modelId="{D5E572BE-D031-4B74-9FF9-6FE6A34B2448}" type="pres">
      <dgm:prSet presAssocID="{A1433CA1-AE2C-46B3-B989-D8366F405521}" presName="spaceRect" presStyleCnt="0"/>
      <dgm:spPr/>
    </dgm:pt>
    <dgm:pt modelId="{CC86FC02-236B-4DEF-8B1B-8A3075A96CA1}" type="pres">
      <dgm:prSet presAssocID="{A1433CA1-AE2C-46B3-B989-D8366F405521}" presName="parTx" presStyleLbl="revTx" presStyleIdx="1" presStyleCnt="3">
        <dgm:presLayoutVars>
          <dgm:chMax val="0"/>
          <dgm:chPref val="0"/>
        </dgm:presLayoutVars>
      </dgm:prSet>
      <dgm:spPr/>
    </dgm:pt>
    <dgm:pt modelId="{83C8AF24-47F3-48A1-B7D1-6BF77A962725}" type="pres">
      <dgm:prSet presAssocID="{CD28FB30-B26F-477E-8231-6C3EB9158F0B}" presName="sibTrans" presStyleCnt="0"/>
      <dgm:spPr/>
    </dgm:pt>
    <dgm:pt modelId="{39E94F5D-72B7-47C3-8FC5-29FBAB6DF9EE}" type="pres">
      <dgm:prSet presAssocID="{D9EA9C55-BDCE-4449-A493-4049BBBCF12B}" presName="compNode" presStyleCnt="0"/>
      <dgm:spPr/>
    </dgm:pt>
    <dgm:pt modelId="{E7555DCE-FB17-4E2D-A3B7-34E5DE8F8D16}" type="pres">
      <dgm:prSet presAssocID="{D9EA9C55-BDCE-4449-A493-4049BBBCF12B}" presName="bgRect" presStyleLbl="bgShp" presStyleIdx="2" presStyleCnt="3"/>
      <dgm:spPr/>
    </dgm:pt>
    <dgm:pt modelId="{8E7A3C9F-1B3F-4A21-8C6F-4CD92105AB18}" type="pres">
      <dgm:prSet presAssocID="{D9EA9C55-BDCE-4449-A493-4049BBBCF12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ye dropper"/>
        </a:ext>
      </dgm:extLst>
    </dgm:pt>
    <dgm:pt modelId="{24591B3D-21EF-4AF2-A4AD-D2AD0305CE98}" type="pres">
      <dgm:prSet presAssocID="{D9EA9C55-BDCE-4449-A493-4049BBBCF12B}" presName="spaceRect" presStyleCnt="0"/>
      <dgm:spPr/>
    </dgm:pt>
    <dgm:pt modelId="{69A84B6D-426D-4159-ABFC-BE191D8076D2}" type="pres">
      <dgm:prSet presAssocID="{D9EA9C55-BDCE-4449-A493-4049BBBCF12B}" presName="parTx" presStyleLbl="revTx" presStyleIdx="2" presStyleCnt="3">
        <dgm:presLayoutVars>
          <dgm:chMax val="0"/>
          <dgm:chPref val="0"/>
        </dgm:presLayoutVars>
      </dgm:prSet>
      <dgm:spPr/>
    </dgm:pt>
  </dgm:ptLst>
  <dgm:cxnLst>
    <dgm:cxn modelId="{D7FA0116-0453-4403-90BD-78389B813474}" srcId="{30B07D34-B32A-49F0-8861-6DA62CE3578C}" destId="{D9EA9C55-BDCE-4449-A493-4049BBBCF12B}" srcOrd="2" destOrd="0" parTransId="{DF72BDE9-1029-4EE4-98C0-C072E307F232}" sibTransId="{B25D62A1-1B97-41BC-B01B-50D0A7EA4B36}"/>
    <dgm:cxn modelId="{CFA56263-F315-4271-83D7-067F0AE283ED}" srcId="{30B07D34-B32A-49F0-8861-6DA62CE3578C}" destId="{A1433CA1-AE2C-46B3-B989-D8366F405521}" srcOrd="1" destOrd="0" parTransId="{D60E3F12-9B80-487E-8B7A-1D0A8FFE013B}" sibTransId="{CD28FB30-B26F-477E-8231-6C3EB9158F0B}"/>
    <dgm:cxn modelId="{7705E146-6A23-44F7-BB19-C10475F4690C}" type="presOf" srcId="{9B0D3A02-630E-4915-94BE-7A2A81503153}" destId="{363B5F08-EB4C-4D7C-BF6E-6AF759A1DE18}" srcOrd="0" destOrd="0" presId="urn:microsoft.com/office/officeart/2018/2/layout/IconVerticalSolidList"/>
    <dgm:cxn modelId="{F7213758-9EAE-4E58-A58C-9E0B8D4D1536}" type="presOf" srcId="{D9EA9C55-BDCE-4449-A493-4049BBBCF12B}" destId="{69A84B6D-426D-4159-ABFC-BE191D8076D2}" srcOrd="0" destOrd="0" presId="urn:microsoft.com/office/officeart/2018/2/layout/IconVerticalSolidList"/>
    <dgm:cxn modelId="{18BFA978-7777-4273-8DDE-EE1615BF1304}" srcId="{30B07D34-B32A-49F0-8861-6DA62CE3578C}" destId="{9B0D3A02-630E-4915-94BE-7A2A81503153}" srcOrd="0" destOrd="0" parTransId="{D35F0C28-4ACE-485B-B0A2-F61E3813B614}" sibTransId="{D34A48C4-84E5-4D75-B9E0-4B934AAB0765}"/>
    <dgm:cxn modelId="{050912A4-98C6-46F2-BF75-8E17F5F25C35}" type="presOf" srcId="{30B07D34-B32A-49F0-8861-6DA62CE3578C}" destId="{DBE4F12C-24BC-4434-B3F0-A76898B753BB}" srcOrd="0" destOrd="0" presId="urn:microsoft.com/office/officeart/2018/2/layout/IconVerticalSolidList"/>
    <dgm:cxn modelId="{4FE056FD-942E-4C66-8A84-43F912188719}" type="presOf" srcId="{A1433CA1-AE2C-46B3-B989-D8366F405521}" destId="{CC86FC02-236B-4DEF-8B1B-8A3075A96CA1}" srcOrd="0" destOrd="0" presId="urn:microsoft.com/office/officeart/2018/2/layout/IconVerticalSolidList"/>
    <dgm:cxn modelId="{25CB74AA-9315-4DF2-8843-F549B6C856D3}" type="presParOf" srcId="{DBE4F12C-24BC-4434-B3F0-A76898B753BB}" destId="{B3D7E3E5-B5FA-46C2-BB94-F65E59B173A6}" srcOrd="0" destOrd="0" presId="urn:microsoft.com/office/officeart/2018/2/layout/IconVerticalSolidList"/>
    <dgm:cxn modelId="{90A1DF81-282F-4F09-82A1-23560CE475BD}" type="presParOf" srcId="{B3D7E3E5-B5FA-46C2-BB94-F65E59B173A6}" destId="{47E0A281-22A6-417D-850F-BC55571E6C36}" srcOrd="0" destOrd="0" presId="urn:microsoft.com/office/officeart/2018/2/layout/IconVerticalSolidList"/>
    <dgm:cxn modelId="{25D6C44E-7B16-4692-887F-23313F771030}" type="presParOf" srcId="{B3D7E3E5-B5FA-46C2-BB94-F65E59B173A6}" destId="{0C4C425E-CC97-4BD9-99EE-12851A94E27B}" srcOrd="1" destOrd="0" presId="urn:microsoft.com/office/officeart/2018/2/layout/IconVerticalSolidList"/>
    <dgm:cxn modelId="{B9EACB09-A67F-4886-839A-728FCD35D6D5}" type="presParOf" srcId="{B3D7E3E5-B5FA-46C2-BB94-F65E59B173A6}" destId="{04B2F633-D406-4493-B58A-9B7AB176E7C7}" srcOrd="2" destOrd="0" presId="urn:microsoft.com/office/officeart/2018/2/layout/IconVerticalSolidList"/>
    <dgm:cxn modelId="{235D1A12-22AC-4AF9-8E48-31B8690FF9C4}" type="presParOf" srcId="{B3D7E3E5-B5FA-46C2-BB94-F65E59B173A6}" destId="{363B5F08-EB4C-4D7C-BF6E-6AF759A1DE18}" srcOrd="3" destOrd="0" presId="urn:microsoft.com/office/officeart/2018/2/layout/IconVerticalSolidList"/>
    <dgm:cxn modelId="{55968746-66E8-4B43-B72A-3BFAD9415791}" type="presParOf" srcId="{DBE4F12C-24BC-4434-B3F0-A76898B753BB}" destId="{3873E67E-08AE-4575-9FE8-63A0F87E2A9F}" srcOrd="1" destOrd="0" presId="urn:microsoft.com/office/officeart/2018/2/layout/IconVerticalSolidList"/>
    <dgm:cxn modelId="{838363A2-7A85-477F-847D-7D6E6106D58C}" type="presParOf" srcId="{DBE4F12C-24BC-4434-B3F0-A76898B753BB}" destId="{4C4A6295-4086-4940-BFFC-8E2F7D4B0C0A}" srcOrd="2" destOrd="0" presId="urn:microsoft.com/office/officeart/2018/2/layout/IconVerticalSolidList"/>
    <dgm:cxn modelId="{2B3E735A-D6A0-4F3D-8949-863355A874CC}" type="presParOf" srcId="{4C4A6295-4086-4940-BFFC-8E2F7D4B0C0A}" destId="{E2E23448-C7AC-46B3-B620-2FDFB0ECC766}" srcOrd="0" destOrd="0" presId="urn:microsoft.com/office/officeart/2018/2/layout/IconVerticalSolidList"/>
    <dgm:cxn modelId="{472EB869-2537-4D35-8C5D-C47E21C4BFF5}" type="presParOf" srcId="{4C4A6295-4086-4940-BFFC-8E2F7D4B0C0A}" destId="{F547CFAA-8A69-4275-A34D-71031D45CEF1}" srcOrd="1" destOrd="0" presId="urn:microsoft.com/office/officeart/2018/2/layout/IconVerticalSolidList"/>
    <dgm:cxn modelId="{92B4EFAE-8183-42A1-8231-F3DCED1F9701}" type="presParOf" srcId="{4C4A6295-4086-4940-BFFC-8E2F7D4B0C0A}" destId="{D5E572BE-D031-4B74-9FF9-6FE6A34B2448}" srcOrd="2" destOrd="0" presId="urn:microsoft.com/office/officeart/2018/2/layout/IconVerticalSolidList"/>
    <dgm:cxn modelId="{61924AB4-0AC4-4D89-BE57-8386B35531D9}" type="presParOf" srcId="{4C4A6295-4086-4940-BFFC-8E2F7D4B0C0A}" destId="{CC86FC02-236B-4DEF-8B1B-8A3075A96CA1}" srcOrd="3" destOrd="0" presId="urn:microsoft.com/office/officeart/2018/2/layout/IconVerticalSolidList"/>
    <dgm:cxn modelId="{AB689387-E906-4056-B2D7-001AF8BFFAF0}" type="presParOf" srcId="{DBE4F12C-24BC-4434-B3F0-A76898B753BB}" destId="{83C8AF24-47F3-48A1-B7D1-6BF77A962725}" srcOrd="3" destOrd="0" presId="urn:microsoft.com/office/officeart/2018/2/layout/IconVerticalSolidList"/>
    <dgm:cxn modelId="{52E94873-545E-4A1B-A887-8AF93F7AAB04}" type="presParOf" srcId="{DBE4F12C-24BC-4434-B3F0-A76898B753BB}" destId="{39E94F5D-72B7-47C3-8FC5-29FBAB6DF9EE}" srcOrd="4" destOrd="0" presId="urn:microsoft.com/office/officeart/2018/2/layout/IconVerticalSolidList"/>
    <dgm:cxn modelId="{6C26AF26-B913-42B1-81E6-48CC50844942}" type="presParOf" srcId="{39E94F5D-72B7-47C3-8FC5-29FBAB6DF9EE}" destId="{E7555DCE-FB17-4E2D-A3B7-34E5DE8F8D16}" srcOrd="0" destOrd="0" presId="urn:microsoft.com/office/officeart/2018/2/layout/IconVerticalSolidList"/>
    <dgm:cxn modelId="{FE52CE91-6D26-4B86-84B9-B04F7CB4BC90}" type="presParOf" srcId="{39E94F5D-72B7-47C3-8FC5-29FBAB6DF9EE}" destId="{8E7A3C9F-1B3F-4A21-8C6F-4CD92105AB18}" srcOrd="1" destOrd="0" presId="urn:microsoft.com/office/officeart/2018/2/layout/IconVerticalSolidList"/>
    <dgm:cxn modelId="{1B514EF0-2D1B-4B19-890D-97017C61F5C5}" type="presParOf" srcId="{39E94F5D-72B7-47C3-8FC5-29FBAB6DF9EE}" destId="{24591B3D-21EF-4AF2-A4AD-D2AD0305CE98}" srcOrd="2" destOrd="0" presId="urn:microsoft.com/office/officeart/2018/2/layout/IconVerticalSolidList"/>
    <dgm:cxn modelId="{B02FF3B3-9F03-4137-857A-DEB2047D7650}" type="presParOf" srcId="{39E94F5D-72B7-47C3-8FC5-29FBAB6DF9EE}" destId="{69A84B6D-426D-4159-ABFC-BE191D8076D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2ABC1-06F1-4B1D-806C-B0E33BE30B92}">
      <dsp:nvSpPr>
        <dsp:cNvPr id="0" name=""/>
        <dsp:cNvSpPr/>
      </dsp:nvSpPr>
      <dsp:spPr>
        <a:xfrm>
          <a:off x="0" y="2700"/>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35B28A-3C19-4C13-A25B-57B46787AE25}">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Merck has issued an expanded recall of 10 lots of VAXNEUVANCE™ (NDC# 00006-4329-03). This recall is due to a higher-than-expected number of customer reports of breakage at the syringe flange and/or hub. </a:t>
          </a:r>
          <a:endParaRPr lang="en-US" sz="2400" kern="1200"/>
        </a:p>
      </dsp:txBody>
      <dsp:txXfrm>
        <a:off x="0" y="2700"/>
        <a:ext cx="6291714" cy="1841777"/>
      </dsp:txXfrm>
    </dsp:sp>
    <dsp:sp modelId="{932CC64E-AF17-405B-BA65-3E5D5218E134}">
      <dsp:nvSpPr>
        <dsp:cNvPr id="0" name=""/>
        <dsp:cNvSpPr/>
      </dsp:nvSpPr>
      <dsp:spPr>
        <a:xfrm>
          <a:off x="0" y="1844478"/>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A01666-5347-4E7D-B4C7-6078CDE06CF2}">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If you received the recall notice, please carefully examine your inventory and immediately quarantine and discontinue use of the recalled doses. </a:t>
          </a:r>
          <a:endParaRPr lang="en-US" sz="2400" kern="1200"/>
        </a:p>
      </dsp:txBody>
      <dsp:txXfrm>
        <a:off x="0" y="1844478"/>
        <a:ext cx="6291714" cy="1841777"/>
      </dsp:txXfrm>
    </dsp:sp>
    <dsp:sp modelId="{C4734F2A-9EC6-4E4D-9DC3-4B5258D0E2BF}">
      <dsp:nvSpPr>
        <dsp:cNvPr id="0" name=""/>
        <dsp:cNvSpPr/>
      </dsp:nvSpPr>
      <dsp:spPr>
        <a:xfrm>
          <a:off x="0" y="3686256"/>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624E7A-D7B2-4CF1-B219-5FF105F1D843}">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Click </a:t>
          </a:r>
          <a:r>
            <a:rPr lang="en-US" sz="2400" b="0" i="0" kern="1200">
              <a:hlinkClick xmlns:r="http://schemas.openxmlformats.org/officeDocument/2006/relationships" r:id="rId1"/>
            </a:rPr>
            <a:t>here</a:t>
          </a:r>
          <a:r>
            <a:rPr lang="en-US" sz="2400" b="0" i="0" kern="1200"/>
            <a:t> to read the DHHS communication on recalled doses of VAXNEUVANCE™ sent on January 17, 2024.</a:t>
          </a:r>
          <a:endParaRPr lang="en-US" sz="2400" kern="1200"/>
        </a:p>
      </dsp:txBody>
      <dsp:txXfrm>
        <a:off x="0" y="3686256"/>
        <a:ext cx="6291714" cy="1841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89D23-0287-488E-A1E9-5280626AB7CF}">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F198D0-C179-4B8D-A444-8D383A211033}">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hlinkClick xmlns:r="http://schemas.openxmlformats.org/officeDocument/2006/relationships" r:id="rId1"/>
            </a:rPr>
            <a:t>CDC’s </a:t>
          </a:r>
          <a:r>
            <a:rPr lang="en-US" sz="3400" b="0" i="0" kern="1200">
              <a:hlinkClick xmlns:r="http://schemas.openxmlformats.org/officeDocument/2006/relationships" r:id="rId1"/>
            </a:rPr>
            <a:t>Interim Clinical Considerations for Use of COVID-19 Vaccines in the United States</a:t>
          </a:r>
          <a:endParaRPr lang="en-US" sz="3400" kern="1200"/>
        </a:p>
      </dsp:txBody>
      <dsp:txXfrm>
        <a:off x="0" y="2703"/>
        <a:ext cx="6900512" cy="1843578"/>
      </dsp:txXfrm>
    </dsp:sp>
    <dsp:sp modelId="{52B5F52E-B84C-4EFF-B40E-69C8F12E7777}">
      <dsp:nvSpPr>
        <dsp:cNvPr id="0" name=""/>
        <dsp:cNvSpPr/>
      </dsp:nvSpPr>
      <dsp:spPr>
        <a:xfrm>
          <a:off x="0" y="1846281"/>
          <a:ext cx="6900512" cy="0"/>
        </a:xfrm>
        <a:prstGeom prst="line">
          <a:avLst/>
        </a:prstGeom>
        <a:solidFill>
          <a:schemeClr val="accent2">
            <a:hueOff val="-723100"/>
            <a:satOff val="-4962"/>
            <a:lumOff val="2549"/>
            <a:alphaOff val="0"/>
          </a:schemeClr>
        </a:solidFill>
        <a:ln w="12700" cap="flat" cmpd="sng" algn="ctr">
          <a:solidFill>
            <a:schemeClr val="accent2">
              <a:hueOff val="-723100"/>
              <a:satOff val="-4962"/>
              <a:lumOff val="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7C39AF-8DB9-4839-93B5-505EB14972DF}">
      <dsp:nvSpPr>
        <dsp:cNvPr id="0" name=""/>
        <dsp:cNvSpPr/>
      </dsp:nvSpPr>
      <dsp:spPr>
        <a:xfrm>
          <a:off x="0" y="1970114"/>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hlinkClick xmlns:r="http://schemas.openxmlformats.org/officeDocument/2006/relationships" r:id="rId2"/>
            </a:rPr>
            <a:t>Updated COVID-19 Vaccine Statewide Standing Orders</a:t>
          </a:r>
          <a:endParaRPr lang="en-US" sz="3400" kern="1200"/>
        </a:p>
      </dsp:txBody>
      <dsp:txXfrm>
        <a:off x="0" y="1970114"/>
        <a:ext cx="6900512" cy="1843578"/>
      </dsp:txXfrm>
    </dsp:sp>
    <dsp:sp modelId="{CBA3EEA4-32B8-4715-A4F7-86EFBD6D698F}">
      <dsp:nvSpPr>
        <dsp:cNvPr id="0" name=""/>
        <dsp:cNvSpPr/>
      </dsp:nvSpPr>
      <dsp:spPr>
        <a:xfrm>
          <a:off x="0" y="3689859"/>
          <a:ext cx="6900512" cy="0"/>
        </a:xfrm>
        <a:prstGeom prst="line">
          <a:avLst/>
        </a:prstGeom>
        <a:solidFill>
          <a:schemeClr val="accent2">
            <a:hueOff val="-1446200"/>
            <a:satOff val="-9924"/>
            <a:lumOff val="5098"/>
            <a:alphaOff val="0"/>
          </a:schemeClr>
        </a:solidFill>
        <a:ln w="12700" cap="flat" cmpd="sng" algn="ctr">
          <a:solidFill>
            <a:schemeClr val="accent2">
              <a:hueOff val="-1446200"/>
              <a:satOff val="-9924"/>
              <a:lumOff val="50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B22A3E-1411-4DCC-B7EA-F787FDA1BB80}">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hlinkClick xmlns:r="http://schemas.openxmlformats.org/officeDocument/2006/relationships" r:id="rId3"/>
            </a:rPr>
            <a:t>NC DHHS COVID-19 FAQs</a:t>
          </a:r>
          <a:endParaRPr lang="en-US" sz="3400" kern="1200"/>
        </a:p>
      </dsp:txBody>
      <dsp:txXfrm>
        <a:off x="0" y="3689859"/>
        <a:ext cx="6900512" cy="1843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394D2-6C7E-4B93-B8CA-3D6F421A9907}">
      <dsp:nvSpPr>
        <dsp:cNvPr id="0" name=""/>
        <dsp:cNvSpPr/>
      </dsp:nvSpPr>
      <dsp:spPr>
        <a:xfrm>
          <a:off x="0" y="2414128"/>
          <a:ext cx="5933627" cy="0"/>
        </a:xfrm>
        <a:prstGeom prst="lin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603327-6CBB-448E-8BCA-C6BEFC1DB18D}">
      <dsp:nvSpPr>
        <dsp:cNvPr id="0" name=""/>
        <dsp:cNvSpPr/>
      </dsp:nvSpPr>
      <dsp:spPr>
        <a:xfrm>
          <a:off x="178008" y="1496759"/>
          <a:ext cx="2610795" cy="57939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defRPr b="1"/>
          </a:pPr>
          <a:r>
            <a:rPr lang="en-US" sz="1800" kern="1200"/>
            <a:t>January 31, 2024</a:t>
          </a:r>
        </a:p>
      </dsp:txBody>
      <dsp:txXfrm>
        <a:off x="178008" y="1496759"/>
        <a:ext cx="2610795" cy="579390"/>
      </dsp:txXfrm>
    </dsp:sp>
    <dsp:sp modelId="{3E4D8F79-0145-4F4B-84B1-5400F595FDF7}">
      <dsp:nvSpPr>
        <dsp:cNvPr id="0" name=""/>
        <dsp:cNvSpPr/>
      </dsp:nvSpPr>
      <dsp:spPr>
        <a:xfrm>
          <a:off x="178008" y="110386"/>
          <a:ext cx="2610795" cy="138637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None/>
          </a:pPr>
          <a:r>
            <a:rPr lang="en-US" sz="1600" kern="1200" dirty="0"/>
            <a:t>Seasonal administration of maternal RSV vaccine is only recommended through the end of January in NC.</a:t>
          </a:r>
        </a:p>
      </dsp:txBody>
      <dsp:txXfrm>
        <a:off x="178008" y="110386"/>
        <a:ext cx="2610795" cy="1386373"/>
      </dsp:txXfrm>
    </dsp:sp>
    <dsp:sp modelId="{98582781-5B16-42C5-B504-E5CA2517C791}">
      <dsp:nvSpPr>
        <dsp:cNvPr id="0" name=""/>
        <dsp:cNvSpPr/>
      </dsp:nvSpPr>
      <dsp:spPr>
        <a:xfrm>
          <a:off x="1483406" y="2076150"/>
          <a:ext cx="0" cy="337977"/>
        </a:xfrm>
        <a:prstGeom prst="line">
          <a:avLst/>
        </a:pr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7E4DCC0-26A7-4F97-9162-9C7BD24AE81D}">
      <dsp:nvSpPr>
        <dsp:cNvPr id="0" name=""/>
        <dsp:cNvSpPr/>
      </dsp:nvSpPr>
      <dsp:spPr>
        <a:xfrm>
          <a:off x="3144822" y="2752106"/>
          <a:ext cx="2610795" cy="57939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defRPr b="1"/>
          </a:pPr>
          <a:r>
            <a:rPr lang="en-US" sz="1800" kern="1200"/>
            <a:t>March 31, 2024</a:t>
          </a:r>
        </a:p>
      </dsp:txBody>
      <dsp:txXfrm>
        <a:off x="3144822" y="2752106"/>
        <a:ext cx="2610795" cy="579390"/>
      </dsp:txXfrm>
    </dsp:sp>
    <dsp:sp modelId="{BD94A2E5-CE53-48FF-8C9F-AA23BE350D1D}">
      <dsp:nvSpPr>
        <dsp:cNvPr id="0" name=""/>
        <dsp:cNvSpPr/>
      </dsp:nvSpPr>
      <dsp:spPr>
        <a:xfrm>
          <a:off x="3144822" y="3331497"/>
          <a:ext cx="2610795" cy="149675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None/>
          </a:pPr>
          <a:r>
            <a:rPr lang="en-US" sz="1600" kern="1200" dirty="0"/>
            <a:t>Infants born to unvaccinated mothers during RSV season should receive </a:t>
          </a:r>
          <a:r>
            <a:rPr lang="en-US" sz="1600" kern="1200" dirty="0" err="1"/>
            <a:t>nirsevimab</a:t>
          </a:r>
          <a:r>
            <a:rPr lang="en-US" sz="1600" kern="1200" dirty="0"/>
            <a:t> through the end of March (i.e., February 1 – March 31). </a:t>
          </a:r>
        </a:p>
      </dsp:txBody>
      <dsp:txXfrm>
        <a:off x="3144822" y="3331497"/>
        <a:ext cx="2610795" cy="1496759"/>
      </dsp:txXfrm>
    </dsp:sp>
    <dsp:sp modelId="{2EBD538C-D095-4E95-AD44-0BDE488BEC40}">
      <dsp:nvSpPr>
        <dsp:cNvPr id="0" name=""/>
        <dsp:cNvSpPr/>
      </dsp:nvSpPr>
      <dsp:spPr>
        <a:xfrm>
          <a:off x="4450220" y="2414128"/>
          <a:ext cx="0" cy="337977"/>
        </a:xfrm>
        <a:prstGeom prst="line">
          <a:avLst/>
        </a:pr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F62B891-FB38-40BF-9116-4D0F23287DF0}">
      <dsp:nvSpPr>
        <dsp:cNvPr id="0" name=""/>
        <dsp:cNvSpPr/>
      </dsp:nvSpPr>
      <dsp:spPr>
        <a:xfrm rot="2700000">
          <a:off x="1445851" y="2376573"/>
          <a:ext cx="75110" cy="75110"/>
        </a:xfrm>
        <a:prstGeom prst="rect">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AC4CD7-23A6-4D0E-A465-422EA1B30138}">
      <dsp:nvSpPr>
        <dsp:cNvPr id="0" name=""/>
        <dsp:cNvSpPr/>
      </dsp:nvSpPr>
      <dsp:spPr>
        <a:xfrm rot="2700000">
          <a:off x="4412665" y="2376573"/>
          <a:ext cx="75110" cy="75110"/>
        </a:xfrm>
        <a:prstGeom prst="rect">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4581E-6260-4747-BDF9-2E735FC3D9AA}">
      <dsp:nvSpPr>
        <dsp:cNvPr id="0" name=""/>
        <dsp:cNvSpPr/>
      </dsp:nvSpPr>
      <dsp:spPr>
        <a:xfrm>
          <a:off x="0" y="75672"/>
          <a:ext cx="11184185" cy="12214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Yes, even if vaccination occurs after January 31*, </a:t>
          </a:r>
          <a:r>
            <a:rPr lang="en-US" sz="1800" b="1" kern="1200"/>
            <a:t>the dose is considered valid</a:t>
          </a:r>
          <a:r>
            <a:rPr lang="en-US" sz="1800" kern="1200"/>
            <a:t>. </a:t>
          </a:r>
          <a:r>
            <a:rPr lang="en-US" sz="1800" kern="1200" err="1"/>
            <a:t>Nirsevimab</a:t>
          </a:r>
          <a:r>
            <a:rPr lang="en-US" sz="1800" kern="1200"/>
            <a:t> is </a:t>
          </a:r>
          <a:r>
            <a:rPr lang="en-US" sz="1800" b="1" u="sng" kern="1200"/>
            <a:t>not</a:t>
          </a:r>
          <a:r>
            <a:rPr lang="en-US" sz="1800" kern="1200"/>
            <a:t> recommended for the infant after they are born. Either maternal RSV vaccination during pregnancy or </a:t>
          </a:r>
          <a:r>
            <a:rPr lang="en-US" sz="1800" kern="1200" err="1"/>
            <a:t>nirsevimab</a:t>
          </a:r>
          <a:r>
            <a:rPr lang="en-US" sz="1800" kern="1200"/>
            <a:t> administration to the infant is recommended to prevent RSV-associated LRTI in infants, but both are not needed for most infants. </a:t>
          </a:r>
        </a:p>
      </dsp:txBody>
      <dsp:txXfrm>
        <a:off x="59628" y="135300"/>
        <a:ext cx="11064929" cy="1102223"/>
      </dsp:txXfrm>
    </dsp:sp>
    <dsp:sp modelId="{3FB1AB25-10AC-4AF3-BF55-F08853E2042E}">
      <dsp:nvSpPr>
        <dsp:cNvPr id="0" name=""/>
        <dsp:cNvSpPr/>
      </dsp:nvSpPr>
      <dsp:spPr>
        <a:xfrm>
          <a:off x="0" y="1348992"/>
          <a:ext cx="11184185" cy="12214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All vaccine administration errors should be reported to </a:t>
          </a:r>
          <a:r>
            <a:rPr lang="en-US" sz="1800" kern="120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Vaccine Adverse Event Reporting System (VAERS)</a:t>
          </a:r>
          <a:r>
            <a:rPr lang="en-US" sz="1800" kern="1200"/>
            <a:t>, even if the administration did not result in an adverse event. </a:t>
          </a:r>
        </a:p>
      </dsp:txBody>
      <dsp:txXfrm>
        <a:off x="59628" y="1408620"/>
        <a:ext cx="11064929" cy="1102223"/>
      </dsp:txXfrm>
    </dsp:sp>
    <dsp:sp modelId="{4D5AD798-5CA7-4742-BF2D-B32075B0948A}">
      <dsp:nvSpPr>
        <dsp:cNvPr id="0" name=""/>
        <dsp:cNvSpPr/>
      </dsp:nvSpPr>
      <dsp:spPr>
        <a:xfrm>
          <a:off x="0" y="2622312"/>
          <a:ext cx="11184185" cy="12214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Please note, insurance might not cover administrations given outside of the ACIP recommended September through January timeframe. </a:t>
          </a:r>
        </a:p>
      </dsp:txBody>
      <dsp:txXfrm>
        <a:off x="59628" y="2681940"/>
        <a:ext cx="11064929" cy="11022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0A281-22A6-417D-850F-BC55571E6C36}">
      <dsp:nvSpPr>
        <dsp:cNvPr id="0" name=""/>
        <dsp:cNvSpPr/>
      </dsp:nvSpPr>
      <dsp:spPr>
        <a:xfrm>
          <a:off x="0" y="495"/>
          <a:ext cx="3996927" cy="11590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4C425E-CC97-4BD9-99EE-12851A94E27B}">
      <dsp:nvSpPr>
        <dsp:cNvPr id="0" name=""/>
        <dsp:cNvSpPr/>
      </dsp:nvSpPr>
      <dsp:spPr>
        <a:xfrm>
          <a:off x="350611" y="261280"/>
          <a:ext cx="637475" cy="6374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3B5F08-EB4C-4D7C-BF6E-6AF759A1DE18}">
      <dsp:nvSpPr>
        <dsp:cNvPr id="0" name=""/>
        <dsp:cNvSpPr/>
      </dsp:nvSpPr>
      <dsp:spPr>
        <a:xfrm>
          <a:off x="1338697" y="495"/>
          <a:ext cx="2658229" cy="11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66" tIns="122666" rIns="122666" bIns="122666" numCol="1" spcCol="1270" anchor="ctr" anchorCtr="0">
          <a:noAutofit/>
        </a:bodyPr>
        <a:lstStyle/>
        <a:p>
          <a:pPr marL="0" lvl="0" indent="0" algn="l" defTabSz="666750">
            <a:lnSpc>
              <a:spcPct val="100000"/>
            </a:lnSpc>
            <a:spcBef>
              <a:spcPct val="0"/>
            </a:spcBef>
            <a:spcAft>
              <a:spcPct val="35000"/>
            </a:spcAft>
            <a:buNone/>
          </a:pPr>
          <a:r>
            <a:rPr lang="en-US" sz="1500" b="1" i="0" kern="1200"/>
            <a:t>Local Pfizer pharmaceutical representative or vaccine wholesaler</a:t>
          </a:r>
          <a:endParaRPr lang="en-US" sz="1500" kern="1200"/>
        </a:p>
      </dsp:txBody>
      <dsp:txXfrm>
        <a:off x="1338697" y="495"/>
        <a:ext cx="2658229" cy="1159045"/>
      </dsp:txXfrm>
    </dsp:sp>
    <dsp:sp modelId="{E2E23448-C7AC-46B3-B620-2FDFB0ECC766}">
      <dsp:nvSpPr>
        <dsp:cNvPr id="0" name=""/>
        <dsp:cNvSpPr/>
      </dsp:nvSpPr>
      <dsp:spPr>
        <a:xfrm>
          <a:off x="0" y="1449302"/>
          <a:ext cx="3996927" cy="11590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47CFAA-8A69-4275-A34D-71031D45CEF1}">
      <dsp:nvSpPr>
        <dsp:cNvPr id="0" name=""/>
        <dsp:cNvSpPr/>
      </dsp:nvSpPr>
      <dsp:spPr>
        <a:xfrm>
          <a:off x="350611" y="1710087"/>
          <a:ext cx="637475" cy="6374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86FC02-236B-4DEF-8B1B-8A3075A96CA1}">
      <dsp:nvSpPr>
        <dsp:cNvPr id="0" name=""/>
        <dsp:cNvSpPr/>
      </dsp:nvSpPr>
      <dsp:spPr>
        <a:xfrm>
          <a:off x="1338697" y="1449302"/>
          <a:ext cx="2658229" cy="11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66" tIns="122666" rIns="122666" bIns="122666" numCol="1" spcCol="1270" anchor="ctr" anchorCtr="0">
          <a:noAutofit/>
        </a:bodyPr>
        <a:lstStyle/>
        <a:p>
          <a:pPr marL="0" lvl="0" indent="0" algn="l" defTabSz="666750">
            <a:lnSpc>
              <a:spcPct val="100000"/>
            </a:lnSpc>
            <a:spcBef>
              <a:spcPct val="0"/>
            </a:spcBef>
            <a:spcAft>
              <a:spcPct val="35000"/>
            </a:spcAft>
            <a:buNone/>
          </a:pPr>
          <a:r>
            <a:rPr lang="en-US" sz="1500" b="1" i="0" kern="1200"/>
            <a:t>Pfizer Customer Service            1-800-666-7248 </a:t>
          </a:r>
          <a:endParaRPr lang="en-US" sz="1500" kern="1200"/>
        </a:p>
      </dsp:txBody>
      <dsp:txXfrm>
        <a:off x="1338697" y="1449302"/>
        <a:ext cx="2658229" cy="1159045"/>
      </dsp:txXfrm>
    </dsp:sp>
    <dsp:sp modelId="{E7555DCE-FB17-4E2D-A3B7-34E5DE8F8D16}">
      <dsp:nvSpPr>
        <dsp:cNvPr id="0" name=""/>
        <dsp:cNvSpPr/>
      </dsp:nvSpPr>
      <dsp:spPr>
        <a:xfrm>
          <a:off x="0" y="2898109"/>
          <a:ext cx="3996927" cy="11590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7A3C9F-1B3F-4A21-8C6F-4CD92105AB18}">
      <dsp:nvSpPr>
        <dsp:cNvPr id="0" name=""/>
        <dsp:cNvSpPr/>
      </dsp:nvSpPr>
      <dsp:spPr>
        <a:xfrm>
          <a:off x="350611" y="3158894"/>
          <a:ext cx="637475" cy="6374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A84B6D-426D-4159-ABFC-BE191D8076D2}">
      <dsp:nvSpPr>
        <dsp:cNvPr id="0" name=""/>
        <dsp:cNvSpPr/>
      </dsp:nvSpPr>
      <dsp:spPr>
        <a:xfrm>
          <a:off x="1338697" y="2898109"/>
          <a:ext cx="2658229" cy="11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66" tIns="122666" rIns="122666" bIns="122666" numCol="1" spcCol="1270" anchor="ctr" anchorCtr="0">
          <a:noAutofit/>
        </a:bodyPr>
        <a:lstStyle/>
        <a:p>
          <a:pPr marL="0" lvl="0" indent="0" algn="l" defTabSz="666750">
            <a:lnSpc>
              <a:spcPct val="100000"/>
            </a:lnSpc>
            <a:spcBef>
              <a:spcPct val="0"/>
            </a:spcBef>
            <a:spcAft>
              <a:spcPct val="35000"/>
            </a:spcAft>
            <a:buNone/>
          </a:pPr>
          <a:r>
            <a:rPr lang="en-US" sz="1500" b="1" i="0" kern="1200"/>
            <a:t>Vaccines for Children Program (VFC) for VFC eligible* pregnant adolescents</a:t>
          </a:r>
          <a:endParaRPr lang="en-US" sz="1500" kern="1200"/>
        </a:p>
      </dsp:txBody>
      <dsp:txXfrm>
        <a:off x="1338697" y="2898109"/>
        <a:ext cx="2658229" cy="115904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D59E3D-22A4-4824-AA4A-F8D40404B5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ACB601-4AF7-4CE7-9594-463F3BC35B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D9E9C7-E4D8-42FF-AA07-43FDCCAA18F2}" type="datetimeFigureOut">
              <a:rPr lang="en-US" smtClean="0"/>
              <a:t>2/13/2024</a:t>
            </a:fld>
            <a:endParaRPr lang="en-US"/>
          </a:p>
        </p:txBody>
      </p:sp>
      <p:sp>
        <p:nvSpPr>
          <p:cNvPr id="4" name="Footer Placeholder 3">
            <a:extLst>
              <a:ext uri="{FF2B5EF4-FFF2-40B4-BE49-F238E27FC236}">
                <a16:creationId xmlns:a16="http://schemas.microsoft.com/office/drawing/2014/main" id="{0234EDC3-1128-4386-844E-5CA83D8E4B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311133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961B9-16F2-45D8-9F47-A6CAA82CFB1A}" type="datetimeFigureOut">
              <a:rPr lang="en-US" smtClean="0"/>
              <a:t>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2C674-39C8-4011-9723-FD6A3DE55089}" type="slidenum">
              <a:rPr lang="en-US" smtClean="0"/>
              <a:t>‹#›</a:t>
            </a:fld>
            <a:endParaRPr lang="en-US"/>
          </a:p>
        </p:txBody>
      </p:sp>
    </p:spTree>
    <p:extLst>
      <p:ext uri="{BB962C8B-B14F-4D97-AF65-F5344CB8AC3E}">
        <p14:creationId xmlns:p14="http://schemas.microsoft.com/office/powerpoint/2010/main" val="2639655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investigations of vaccine preventable diseases begin with answering 3 basic questions. We use the acronym ICE.  </a:t>
            </a:r>
          </a:p>
          <a:p>
            <a:endParaRPr lang="en-US"/>
          </a:p>
          <a:p>
            <a:r>
              <a:rPr lang="en-US"/>
              <a:t>The I stands for immune status. Is this person vaccinated? Have they had disease in the past? Is the disease of concern one that has lower vaccine effectiveness? Does immunity wane over time? </a:t>
            </a:r>
          </a:p>
          <a:p>
            <a:endParaRPr lang="en-US"/>
          </a:p>
          <a:p>
            <a:r>
              <a:rPr lang="en-US"/>
              <a:t>The C is for clinical presentation. Are the symptoms consistent with typical disease? What is the case definition criteria? Has the patient been tested for other diseases? What other conditions can cause such a clinical picture? Would past vaccination modify the clinical picture? How do we interpret the laboratory results?</a:t>
            </a:r>
          </a:p>
          <a:p>
            <a:endParaRPr lang="en-US"/>
          </a:p>
          <a:p>
            <a:r>
              <a:rPr lang="en-US"/>
              <a:t>The E is for Epidemiology and represents the factors affecting disease transmission. Does the clinical presentation and timing of symptoms fit with what we know about the typical progression of disease and the incubation period? Has the patient traveled? Does the patient have potential exposure in other settings?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5BB2F-2891-49AD-8299-F74F61C3D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572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1200"/>
            </a:pPr>
            <a:r>
              <a:rPr lang="en-US" dirty="0">
                <a:latin typeface="Calibri"/>
                <a:ea typeface="Calibri"/>
                <a:cs typeface="Calibri"/>
              </a:rPr>
              <a:t>CDC is now posting updates on their dashboard as well and they have been generating state and regional aggregated metrics. You can see here that the southern region in purple is much higher than the other regions, but does show a drop recently. You can select and highlight single regions on the dashboard as well. </a:t>
            </a:r>
            <a:endParaRPr lang="en-US" b="0" dirty="0">
              <a:latin typeface="Calibri"/>
              <a:ea typeface="Calibri"/>
              <a:cs typeface="Calibri"/>
            </a:endParaRPr>
          </a:p>
        </p:txBody>
      </p:sp>
      <p:sp>
        <p:nvSpPr>
          <p:cNvPr id="390" name="Google Shape;39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2394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1200"/>
            </a:pPr>
            <a:r>
              <a:rPr lang="en-US" dirty="0">
                <a:cs typeface="Calibri"/>
              </a:rPr>
              <a:t>CDC is also displaying state aggregated metrics, which are binned into categories. The darker blue indicates higher wastewater viral activity levels an the lighter colors are lower levels. They also have an national category which is currently high. And I'll just mention that these new updates from CDC are quite a big deal, because harmonizing and aggregating data from multiple sites </a:t>
            </a:r>
            <a:r>
              <a:rPr lang="en-US" dirty="0" err="1">
                <a:cs typeface="Calibri"/>
              </a:rPr>
              <a:t>iwthin</a:t>
            </a:r>
            <a:r>
              <a:rPr lang="en-US" dirty="0">
                <a:cs typeface="Calibri"/>
              </a:rPr>
              <a:t> states and then across many states is no small feat. So really interesting to see this on the CDC dashboard. </a:t>
            </a:r>
          </a:p>
          <a:p>
            <a:pPr marL="0" indent="0">
              <a:lnSpc>
                <a:spcPct val="90000"/>
              </a:lnSpc>
              <a:buSzPts val="1200"/>
            </a:pPr>
            <a:endParaRPr lang="en-US"/>
          </a:p>
        </p:txBody>
      </p:sp>
      <p:sp>
        <p:nvSpPr>
          <p:cNvPr id="390" name="Google Shape;39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2394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been routinely sequencing clinical samples to identify and monitor SARS-CoV-2 variants since the beginning of 2021. The sequencing is performed at various labs around the state and then the data are shared with u sat NCDHHS. However, we've seen a steep decrease in sequenced samples over the past year or so. On the left...</a:t>
            </a:r>
          </a:p>
          <a:p>
            <a:r>
              <a:rPr lang="en-US" dirty="0">
                <a:cs typeface="Calibri"/>
              </a:rPr>
              <a:t>I'll note that this decline did begin before the public health emergency ended, it really started at the beginning of 2023, but has remained quite low over the past year as covid is no longer a reportable condition. </a:t>
            </a:r>
          </a:p>
          <a:p>
            <a:r>
              <a:rPr lang="en-US" dirty="0">
                <a:cs typeface="Calibri"/>
              </a:rPr>
              <a:t>This really limits our ability to detect and monitor new variants so we have been incorporating wastewater sequencing into our surveillance program as well. </a:t>
            </a:r>
          </a:p>
        </p:txBody>
      </p:sp>
      <p:sp>
        <p:nvSpPr>
          <p:cNvPr id="4" name="Slide Number Placeholder 3"/>
          <p:cNvSpPr>
            <a:spLocks noGrp="1"/>
          </p:cNvSpPr>
          <p:nvPr>
            <p:ph type="sldNum" sz="quarter" idx="5"/>
          </p:nvPr>
        </p:nvSpPr>
        <p:spPr/>
        <p:txBody>
          <a:bodyPr/>
          <a:lstStyle/>
          <a:p>
            <a:fld id="{D1305955-572D-420D-BC54-9ACA094AFC66}" type="slidenum">
              <a:rPr lang="en-US" smtClean="0"/>
              <a:t>26</a:t>
            </a:fld>
            <a:endParaRPr lang="en-US"/>
          </a:p>
        </p:txBody>
      </p:sp>
    </p:spTree>
    <p:extLst>
      <p:ext uri="{BB962C8B-B14F-4D97-AF65-F5344CB8AC3E}">
        <p14:creationId xmlns:p14="http://schemas.microsoft.com/office/powerpoint/2010/main" val="1223632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r>
              <a:rPr lang="en-US" dirty="0">
                <a:cs typeface="Calibri"/>
              </a:rPr>
              <a:t>We can compare the sequencing results from our clinical samples with those from wastewater to get a more complete sense of which variants are circulating. The two tell similar </a:t>
            </a:r>
            <a:r>
              <a:rPr lang="en-US" dirty="0" err="1">
                <a:cs typeface="Calibri"/>
              </a:rPr>
              <a:t>stories..can</a:t>
            </a:r>
            <a:r>
              <a:rPr lang="en-US" dirty="0">
                <a:cs typeface="Calibri"/>
              </a:rPr>
              <a:t> see HV.1 and now JN.1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1402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DAC152C-6040-463D-89EF-E25687A95719}" type="slidenum">
              <a:rPr lang="en-US"/>
              <a:t>29</a:t>
            </a:fld>
            <a:endParaRPr lang="en-US"/>
          </a:p>
        </p:txBody>
      </p:sp>
    </p:spTree>
    <p:extLst>
      <p:ext uri="{BB962C8B-B14F-4D97-AF65-F5344CB8AC3E}">
        <p14:creationId xmlns:p14="http://schemas.microsoft.com/office/powerpoint/2010/main" val="1148034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C152C-6040-463D-89EF-E25687A9571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469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AC152C-6040-463D-89EF-E25687A95719}" type="slidenum">
              <a:rPr lang="en-US" smtClean="0"/>
              <a:t>35</a:t>
            </a:fld>
            <a:endParaRPr lang="en-US"/>
          </a:p>
        </p:txBody>
      </p:sp>
    </p:spTree>
    <p:extLst>
      <p:ext uri="{BB962C8B-B14F-4D97-AF65-F5344CB8AC3E}">
        <p14:creationId xmlns:p14="http://schemas.microsoft.com/office/powerpoint/2010/main" val="3366028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AC152C-6040-463D-89EF-E25687A95719}" type="slidenum">
              <a:rPr lang="en-US" smtClean="0"/>
              <a:t>40</a:t>
            </a:fld>
            <a:endParaRPr lang="en-US"/>
          </a:p>
        </p:txBody>
      </p:sp>
    </p:spTree>
    <p:extLst>
      <p:ext uri="{BB962C8B-B14F-4D97-AF65-F5344CB8AC3E}">
        <p14:creationId xmlns:p14="http://schemas.microsoft.com/office/powerpoint/2010/main" val="1383036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 </a:t>
            </a:r>
            <a:endParaRPr lang="en-US"/>
          </a:p>
          <a:p>
            <a:r>
              <a:rPr lang="en-US" b="1"/>
              <a:t>Of note: </a:t>
            </a:r>
            <a:r>
              <a:rPr lang="en-US"/>
              <a:t>Pfizer will continue to allow providers to privately order the original manufacturer-filled syringes for age 12+</a:t>
            </a:r>
            <a:r>
              <a:rPr lang="en-US" b="1"/>
              <a:t>. </a:t>
            </a:r>
            <a:r>
              <a:rPr lang="en-US"/>
              <a:t>Therefore, providers may have</a:t>
            </a:r>
            <a:r>
              <a:rPr lang="en-US" b="1"/>
              <a:t> BOTH </a:t>
            </a:r>
            <a:r>
              <a:rPr lang="en-US"/>
              <a:t>presentations – MFS with a 10-week BUD and MFS that can be used through the expiration date-  in their storage units. If this occurs, encourage providers to educate staff on the different storage requirements and strategies to prevent potential errors. CDC COVID-19 clinical materials are being updated to include this new presentation and storage guidance.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DAC152C-6040-463D-89EF-E25687A95719}" type="slidenum">
              <a:rPr lang="en-US" smtClean="0"/>
              <a:t>41</a:t>
            </a:fld>
            <a:endParaRPr lang="en-US"/>
          </a:p>
        </p:txBody>
      </p:sp>
    </p:spTree>
    <p:extLst>
      <p:ext uri="{BB962C8B-B14F-4D97-AF65-F5344CB8AC3E}">
        <p14:creationId xmlns:p14="http://schemas.microsoft.com/office/powerpoint/2010/main" val="2164433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a:cs typeface="Calibri"/>
              </a:rPr>
              <a:t>Here’s how you can obtain ABRYSVO… You can go through your typical vaccine procurement process using your local Pfizer pharmaceutical rep or contact Pfizer directly using the number noted on the slide. The vaccine will also be available (hopefully starting this month) for providers enrolled in the Vaccines for Children program, but those doses can only be administered to pregnant adolescents under the age of 19 who are VFC eligible (meaning, they must have Medicaid, no insurance, be underinsured, or American Indian or Alaska Native. If you are a local health department attending this call, please pay particular attention to this information as those ages 19 and older as well as fully insured adolescents will not be able to receive state supplied doses. You must procure private stock for these individuals. While we have been able to supply a small number of vaccines for uninsured, pregnant women seeking care at a local health department or FQHC, ABRYSVO is not one of these. </a:t>
            </a:r>
          </a:p>
        </p:txBody>
      </p:sp>
      <p:sp>
        <p:nvSpPr>
          <p:cNvPr id="4" name="Slide Number Placeholder 3"/>
          <p:cNvSpPr>
            <a:spLocks noGrp="1"/>
          </p:cNvSpPr>
          <p:nvPr>
            <p:ph type="sldNum" sz="quarter" idx="5"/>
          </p:nvPr>
        </p:nvSpPr>
        <p:spPr/>
        <p:txBody>
          <a:bodyPr/>
          <a:lstStyle/>
          <a:p>
            <a:fld id="{DBCC7D24-0DC9-4E9C-89C0-35D79A09D337}" type="slidenum">
              <a:rPr lang="en-US" smtClean="0"/>
              <a:t>49</a:t>
            </a:fld>
            <a:endParaRPr lang="en-US"/>
          </a:p>
        </p:txBody>
      </p:sp>
    </p:spTree>
    <p:extLst>
      <p:ext uri="{BB962C8B-B14F-4D97-AF65-F5344CB8AC3E}">
        <p14:creationId xmlns:p14="http://schemas.microsoft.com/office/powerpoint/2010/main" val="277317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68EB23-33C6-4444-A1EC-07FF514D0BD9}" type="slidenum">
              <a:rPr lang="en-US" smtClean="0"/>
              <a:t>14</a:t>
            </a:fld>
            <a:endParaRPr lang="en-US"/>
          </a:p>
        </p:txBody>
      </p:sp>
    </p:spTree>
    <p:extLst>
      <p:ext uri="{BB962C8B-B14F-4D97-AF65-F5344CB8AC3E}">
        <p14:creationId xmlns:p14="http://schemas.microsoft.com/office/powerpoint/2010/main" val="633720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Adding for context: </a:t>
            </a:r>
            <a:r>
              <a:rPr lang="en-US"/>
              <a:t>a clade is a broad grouping of viruses that has evolved over decades and is a genetic and clinically distinct group</a:t>
            </a:r>
          </a:p>
        </p:txBody>
      </p:sp>
      <p:sp>
        <p:nvSpPr>
          <p:cNvPr id="4" name="Slide Number Placeholder 3"/>
          <p:cNvSpPr>
            <a:spLocks noGrp="1"/>
          </p:cNvSpPr>
          <p:nvPr>
            <p:ph type="sldNum" sz="quarter" idx="5"/>
          </p:nvPr>
        </p:nvSpPr>
        <p:spPr/>
        <p:txBody>
          <a:bodyPr/>
          <a:lstStyle/>
          <a:p>
            <a:fld id="{7DAC152C-6040-463D-89EF-E25687A95719}" type="slidenum">
              <a:rPr lang="en-US" smtClean="0"/>
              <a:t>50</a:t>
            </a:fld>
            <a:endParaRPr lang="en-US"/>
          </a:p>
        </p:txBody>
      </p:sp>
    </p:spTree>
    <p:extLst>
      <p:ext uri="{BB962C8B-B14F-4D97-AF65-F5344CB8AC3E}">
        <p14:creationId xmlns:p14="http://schemas.microsoft.com/office/powerpoint/2010/main" val="2487378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A8AF3-899A-7D2D-EA7A-1A067096D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765E7-7615-06AE-187C-B1F446C7D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719BE2-A551-FDA0-3A62-2D3AF632CB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BA6D2D-6656-2F44-8DDA-BB0CFAD9B7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C152C-6040-463D-89EF-E25687A95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906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574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499A6D-C9F0-4D92-BADD-61BDDE6070E4}" type="slidenum">
              <a:rPr lang="en-US" smtClean="0"/>
              <a:t>57</a:t>
            </a:fld>
            <a:endParaRPr lang="en-US"/>
          </a:p>
        </p:txBody>
      </p:sp>
    </p:spTree>
    <p:extLst>
      <p:ext uri="{BB962C8B-B14F-4D97-AF65-F5344CB8AC3E}">
        <p14:creationId xmlns:p14="http://schemas.microsoft.com/office/powerpoint/2010/main" val="665618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280 CAP sites across 93 counties still available for free at-home test pick-up</a:t>
            </a:r>
          </a:p>
        </p:txBody>
      </p:sp>
      <p:sp>
        <p:nvSpPr>
          <p:cNvPr id="4" name="Slide Number Placeholder 3"/>
          <p:cNvSpPr>
            <a:spLocks noGrp="1"/>
          </p:cNvSpPr>
          <p:nvPr>
            <p:ph type="sldNum" sz="quarter" idx="5"/>
          </p:nvPr>
        </p:nvSpPr>
        <p:spPr/>
        <p:txBody>
          <a:bodyPr/>
          <a:lstStyle/>
          <a:p>
            <a:fld id="{21499A6D-C9F0-4D92-BADD-61BDDE6070E4}" type="slidenum">
              <a:rPr lang="en-US" smtClean="0"/>
              <a:t>58</a:t>
            </a:fld>
            <a:endParaRPr lang="en-US"/>
          </a:p>
        </p:txBody>
      </p:sp>
    </p:spTree>
    <p:extLst>
      <p:ext uri="{BB962C8B-B14F-4D97-AF65-F5344CB8AC3E}">
        <p14:creationId xmlns:p14="http://schemas.microsoft.com/office/powerpoint/2010/main" val="473000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5CE6ED-1187-43B3-A130-23D8FC5068F9}" type="slidenum">
              <a:rPr lang="en-US" smtClean="0"/>
              <a:t>59</a:t>
            </a:fld>
            <a:endParaRPr lang="en-US"/>
          </a:p>
        </p:txBody>
      </p:sp>
    </p:spTree>
    <p:extLst>
      <p:ext uri="{BB962C8B-B14F-4D97-AF65-F5344CB8AC3E}">
        <p14:creationId xmlns:p14="http://schemas.microsoft.com/office/powerpoint/2010/main" val="2461809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3F742-F0AF-469E-88C6-AB0E1E78D6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2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001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i="0">
              <a:solidFill>
                <a:srgbClr val="000000"/>
              </a:solidFill>
              <a:latin typeface="Arial"/>
              <a:ea typeface="Arial"/>
              <a:cs typeface="Arial"/>
              <a:sym typeface="Arial"/>
            </a:endParaRPr>
          </a:p>
        </p:txBody>
      </p:sp>
      <p:sp>
        <p:nvSpPr>
          <p:cNvPr id="383" name="Google Shape;38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90000"/>
              </a:lnSpc>
            </a:pPr>
            <a:r>
              <a:rPr lang="en-US" dirty="0"/>
              <a:t>This is a map of our current wastewater monitoring network. We have 47 sites across the state. </a:t>
            </a:r>
          </a:p>
        </p:txBody>
      </p:sp>
      <p:sp>
        <p:nvSpPr>
          <p:cNvPr id="390" name="Google Shape;39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2394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C43BB11D-029A-A31B-3FBE-C62CECC4A5F2}"/>
            </a:ext>
          </a:extLst>
        </p:cNvPr>
        <p:cNvGrpSpPr/>
        <p:nvPr/>
      </p:nvGrpSpPr>
      <p:grpSpPr>
        <a:xfrm>
          <a:off x="0" y="0"/>
          <a:ext cx="0" cy="0"/>
          <a:chOff x="0" y="0"/>
          <a:chExt cx="0" cy="0"/>
        </a:xfrm>
      </p:grpSpPr>
      <p:sp>
        <p:nvSpPr>
          <p:cNvPr id="388" name="Google Shape;388;p2:notes">
            <a:extLst>
              <a:ext uri="{FF2B5EF4-FFF2-40B4-BE49-F238E27FC236}">
                <a16:creationId xmlns:a16="http://schemas.microsoft.com/office/drawing/2014/main" id="{E489FD87-7F97-61DA-06D5-CCDC171CF7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notes">
            <a:extLst>
              <a:ext uri="{FF2B5EF4-FFF2-40B4-BE49-F238E27FC236}">
                <a16:creationId xmlns:a16="http://schemas.microsoft.com/office/drawing/2014/main" id="{981508EC-F98D-31F0-A5B9-668FB223438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1200"/>
            </a:pPr>
            <a:r>
              <a:rPr lang="en-US" dirty="0"/>
              <a:t>Those sites work with a variety of lab partners, which you can see color coded here. Those include our state lab of public health, CDC, and private contracted companies. </a:t>
            </a:r>
          </a:p>
        </p:txBody>
      </p:sp>
      <p:sp>
        <p:nvSpPr>
          <p:cNvPr id="390" name="Google Shape;390;p2:notes">
            <a:extLst>
              <a:ext uri="{FF2B5EF4-FFF2-40B4-BE49-F238E27FC236}">
                <a16:creationId xmlns:a16="http://schemas.microsoft.com/office/drawing/2014/main" id="{FD2E1203-5749-98D2-DA4C-7F7238FAE36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03458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90000"/>
              </a:lnSpc>
            </a:pPr>
            <a:r>
              <a:rPr lang="en-US" dirty="0"/>
              <a:t>We are still seeing relatively high levels of virus in wastewater. This is our state aggregated metric with the most updated data. You can see that we had a big jump coinciding with the holiday season, and we've come down a bit, but the overall levels remain high. </a:t>
            </a:r>
          </a:p>
        </p:txBody>
      </p:sp>
      <p:sp>
        <p:nvSpPr>
          <p:cNvPr id="390" name="Google Shape;39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2394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We can also look at the viral levels at each of our sites. This figure displays the viral level percentiles when we look at all of the data collected for that site. You can see that most of the sites are red, which means they are in the highest percentile.</a:t>
            </a:r>
          </a:p>
        </p:txBody>
      </p:sp>
      <p:sp>
        <p:nvSpPr>
          <p:cNvPr id="481" name="Google Shape;48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But we also look at the trend, so not just the current level but how have the levels changed over the past 15 days. And many of our sites are decreasing, as indicated by the blue dots. So that is good to see and provides some hope that we may be on a downward trend. </a:t>
            </a:r>
          </a:p>
          <a:p>
            <a:pPr marL="0" lvl="0" indent="0" algn="l" rtl="0">
              <a:spcBef>
                <a:spcPts val="0"/>
              </a:spcBef>
              <a:spcAft>
                <a:spcPts val="0"/>
              </a:spcAft>
              <a:buClr>
                <a:schemeClr val="dk1"/>
              </a:buClr>
              <a:buSzPts val="1200"/>
              <a:buFont typeface="Arial"/>
              <a:buNone/>
            </a:pPr>
            <a:endParaRPr/>
          </a:p>
        </p:txBody>
      </p:sp>
      <p:sp>
        <p:nvSpPr>
          <p:cNvPr id="499" name="Google Shape;49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tags" Target="../tags/tag51.xml"/><Relationship Id="rId18" Type="http://schemas.openxmlformats.org/officeDocument/2006/relationships/tags" Target="../tags/tag56.xml"/><Relationship Id="rId3" Type="http://schemas.openxmlformats.org/officeDocument/2006/relationships/tags" Target="../tags/tag41.xml"/><Relationship Id="rId21" Type="http://schemas.openxmlformats.org/officeDocument/2006/relationships/oleObject" Target="../embeddings/oleObject11.bin"/><Relationship Id="rId7" Type="http://schemas.openxmlformats.org/officeDocument/2006/relationships/tags" Target="../tags/tag45.xml"/><Relationship Id="rId12" Type="http://schemas.openxmlformats.org/officeDocument/2006/relationships/tags" Target="../tags/tag50.xml"/><Relationship Id="rId17" Type="http://schemas.openxmlformats.org/officeDocument/2006/relationships/tags" Target="../tags/tag55.xml"/><Relationship Id="rId2" Type="http://schemas.openxmlformats.org/officeDocument/2006/relationships/tags" Target="../tags/tag40.xml"/><Relationship Id="rId16" Type="http://schemas.openxmlformats.org/officeDocument/2006/relationships/tags" Target="../tags/tag54.xml"/><Relationship Id="rId20" Type="http://schemas.openxmlformats.org/officeDocument/2006/relationships/slideMaster" Target="../slideMasters/slideMaster15.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tags" Target="../tags/tag49.xml"/><Relationship Id="rId5" Type="http://schemas.openxmlformats.org/officeDocument/2006/relationships/tags" Target="../tags/tag43.xml"/><Relationship Id="rId15" Type="http://schemas.openxmlformats.org/officeDocument/2006/relationships/tags" Target="../tags/tag53.xml"/><Relationship Id="rId23" Type="http://schemas.openxmlformats.org/officeDocument/2006/relationships/image" Target="../media/image28.png"/><Relationship Id="rId10" Type="http://schemas.openxmlformats.org/officeDocument/2006/relationships/tags" Target="../tags/tag48.xml"/><Relationship Id="rId19" Type="http://schemas.openxmlformats.org/officeDocument/2006/relationships/tags" Target="../tags/tag57.xml"/><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tags" Target="../tags/tag52.xml"/><Relationship Id="rId22" Type="http://schemas.openxmlformats.org/officeDocument/2006/relationships/image" Target="../media/image27.emf"/></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tags" Target="../tags/tag72.xml"/><Relationship Id="rId18" Type="http://schemas.openxmlformats.org/officeDocument/2006/relationships/tags" Target="../tags/tag77.xml"/><Relationship Id="rId3" Type="http://schemas.openxmlformats.org/officeDocument/2006/relationships/tags" Target="../tags/tag62.xml"/><Relationship Id="rId21" Type="http://schemas.openxmlformats.org/officeDocument/2006/relationships/oleObject" Target="../embeddings/oleObject13.bin"/><Relationship Id="rId7" Type="http://schemas.openxmlformats.org/officeDocument/2006/relationships/tags" Target="../tags/tag66.xml"/><Relationship Id="rId12" Type="http://schemas.openxmlformats.org/officeDocument/2006/relationships/tags" Target="../tags/tag71.xml"/><Relationship Id="rId17" Type="http://schemas.openxmlformats.org/officeDocument/2006/relationships/tags" Target="../tags/tag76.xml"/><Relationship Id="rId2" Type="http://schemas.openxmlformats.org/officeDocument/2006/relationships/tags" Target="../tags/tag61.xml"/><Relationship Id="rId16" Type="http://schemas.openxmlformats.org/officeDocument/2006/relationships/tags" Target="../tags/tag75.xml"/><Relationship Id="rId20" Type="http://schemas.openxmlformats.org/officeDocument/2006/relationships/slideMaster" Target="../slideMasters/slideMaster16.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tags" Target="../tags/tag70.xml"/><Relationship Id="rId5" Type="http://schemas.openxmlformats.org/officeDocument/2006/relationships/tags" Target="../tags/tag64.xml"/><Relationship Id="rId15" Type="http://schemas.openxmlformats.org/officeDocument/2006/relationships/tags" Target="../tags/tag74.xml"/><Relationship Id="rId23" Type="http://schemas.openxmlformats.org/officeDocument/2006/relationships/image" Target="../media/image34.jpeg"/><Relationship Id="rId10" Type="http://schemas.openxmlformats.org/officeDocument/2006/relationships/tags" Target="../tags/tag69.xml"/><Relationship Id="rId19" Type="http://schemas.openxmlformats.org/officeDocument/2006/relationships/tags" Target="../tags/tag78.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tags" Target="../tags/tag73.xml"/><Relationship Id="rId22" Type="http://schemas.openxmlformats.org/officeDocument/2006/relationships/image" Target="../media/image27.emf"/></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tags" Target="../tags/tag93.xml"/><Relationship Id="rId18" Type="http://schemas.openxmlformats.org/officeDocument/2006/relationships/tags" Target="../tags/tag98.xml"/><Relationship Id="rId3" Type="http://schemas.openxmlformats.org/officeDocument/2006/relationships/tags" Target="../tags/tag83.xml"/><Relationship Id="rId21" Type="http://schemas.openxmlformats.org/officeDocument/2006/relationships/oleObject" Target="../embeddings/oleObject15.bin"/><Relationship Id="rId7" Type="http://schemas.openxmlformats.org/officeDocument/2006/relationships/tags" Target="../tags/tag87.xml"/><Relationship Id="rId12" Type="http://schemas.openxmlformats.org/officeDocument/2006/relationships/tags" Target="../tags/tag92.xml"/><Relationship Id="rId17" Type="http://schemas.openxmlformats.org/officeDocument/2006/relationships/tags" Target="../tags/tag97.xml"/><Relationship Id="rId2" Type="http://schemas.openxmlformats.org/officeDocument/2006/relationships/tags" Target="../tags/tag82.xml"/><Relationship Id="rId16" Type="http://schemas.openxmlformats.org/officeDocument/2006/relationships/tags" Target="../tags/tag96.xml"/><Relationship Id="rId20" Type="http://schemas.openxmlformats.org/officeDocument/2006/relationships/slideMaster" Target="../slideMasters/slideMaster17.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5" Type="http://schemas.openxmlformats.org/officeDocument/2006/relationships/tags" Target="../tags/tag85.xml"/><Relationship Id="rId15" Type="http://schemas.openxmlformats.org/officeDocument/2006/relationships/tags" Target="../tags/tag95.xml"/><Relationship Id="rId23" Type="http://schemas.openxmlformats.org/officeDocument/2006/relationships/image" Target="../media/image34.jpeg"/><Relationship Id="rId10" Type="http://schemas.openxmlformats.org/officeDocument/2006/relationships/tags" Target="../tags/tag90.xml"/><Relationship Id="rId19" Type="http://schemas.openxmlformats.org/officeDocument/2006/relationships/tags" Target="../tags/tag99.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 Id="rId22" Type="http://schemas.openxmlformats.org/officeDocument/2006/relationships/image" Target="../media/image27.emf"/></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tags" Target="../tags/tag29.xml"/><Relationship Id="rId3" Type="http://schemas.openxmlformats.org/officeDocument/2006/relationships/tags" Target="../tags/tag14.xml"/><Relationship Id="rId21" Type="http://schemas.openxmlformats.org/officeDocument/2006/relationships/oleObject" Target="../embeddings/oleObject6.bin"/><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tags" Target="../tags/tag28.xml"/><Relationship Id="rId2" Type="http://schemas.openxmlformats.org/officeDocument/2006/relationships/tags" Target="../tags/tag13.xml"/><Relationship Id="rId16" Type="http://schemas.openxmlformats.org/officeDocument/2006/relationships/tags" Target="../tags/tag27.xml"/><Relationship Id="rId20" Type="http://schemas.openxmlformats.org/officeDocument/2006/relationships/slideMaster" Target="../slideMasters/slideMaster8.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tags" Target="../tags/tag26.xml"/><Relationship Id="rId23" Type="http://schemas.openxmlformats.org/officeDocument/2006/relationships/image" Target="../media/image28.png"/><Relationship Id="rId10" Type="http://schemas.openxmlformats.org/officeDocument/2006/relationships/tags" Target="../tags/tag21.xml"/><Relationship Id="rId19" Type="http://schemas.openxmlformats.org/officeDocument/2006/relationships/tags" Target="../tags/tag30.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image" Target="../media/image27.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lvl1pPr>
          </a:lstStyle>
          <a:p>
            <a:pPr algn="l"/>
            <a:r>
              <a:rPr lang="en-US" sz="1400">
                <a:cs typeface="Calibri" panose="020F0502020204030204" pitchFamily="34" charset="0"/>
              </a:rPr>
              <a:t>Click to edit Master subtitle style</a:t>
            </a:r>
          </a:p>
        </p:txBody>
      </p:sp>
      <p:pic>
        <p:nvPicPr>
          <p:cNvPr id="21" name="Picture 20">
            <a:extLst>
              <a:ext uri="{FF2B5EF4-FFF2-40B4-BE49-F238E27FC236}">
                <a16:creationId xmlns:a16="http://schemas.microsoft.com/office/drawing/2014/main" id="{3E78BBF4-7326-B24C-8D9C-EA727192798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a:ext>
            </a:extLst>
          </a:blip>
          <a:stretch>
            <a:fillRect/>
          </a:stretch>
        </p:blipFill>
        <p:spPr>
          <a:xfrm>
            <a:off x="133222" y="4599709"/>
            <a:ext cx="3197561" cy="1765581"/>
          </a:xfrm>
          <a:prstGeom prst="rect">
            <a:avLst/>
          </a:prstGeom>
        </p:spPr>
      </p:pic>
      <p:pic>
        <p:nvPicPr>
          <p:cNvPr id="7" name="Picture 6">
            <a:extLst>
              <a:ext uri="{FF2B5EF4-FFF2-40B4-BE49-F238E27FC236}">
                <a16:creationId xmlns:a16="http://schemas.microsoft.com/office/drawing/2014/main" id="{10667DE9-32F3-5249-B248-AB74830201E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638800" y="0"/>
            <a:ext cx="6558962" cy="6076709"/>
          </a:xfrm>
          <a:prstGeom prst="rect">
            <a:avLst/>
          </a:prstGeom>
        </p:spPr>
      </p:pic>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14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 – 19 Response</a:t>
            </a:r>
          </a:p>
        </p:txBody>
      </p:sp>
      <p:sp>
        <p:nvSpPr>
          <p:cNvPr id="8" name="Rectangle 7">
            <a:extLst>
              <a:ext uri="{FF2B5EF4-FFF2-40B4-BE49-F238E27FC236}">
                <a16:creationId xmlns:a16="http://schemas.microsoft.com/office/drawing/2014/main" id="{5FA1D939-D213-F34C-BE38-0638422F47E2}"/>
              </a:ext>
            </a:extLst>
          </p:cNvPr>
          <p:cNvSpPr/>
          <p:nvPr userDrawn="1"/>
        </p:nvSpPr>
        <p:spPr>
          <a:xfrm>
            <a:off x="5635752" y="0"/>
            <a:ext cx="6556248" cy="6076709"/>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997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03EC-DB2E-41BC-BBE5-E82CA4BBA895}"/>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D7B787D-75B1-4351-BBA9-A0177FFD570F}"/>
              </a:ext>
            </a:extLst>
          </p:cNvPr>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B5E30-6766-4E2A-B7F7-974A5B480389}"/>
              </a:ext>
            </a:extLst>
          </p:cNvPr>
          <p:cNvSpPr>
            <a:spLocks noGrp="1"/>
          </p:cNvSpPr>
          <p:nvPr>
            <p:ph type="dt" sz="half" idx="10"/>
          </p:nvPr>
        </p:nvSpPr>
        <p:spPr/>
        <p:txBody>
          <a:bodyPr/>
          <a:lstStyle>
            <a:lvl1pPr>
              <a:defRPr>
                <a:latin typeface="Calibri" panose="020F0502020204030204" pitchFamily="34" charset="0"/>
              </a:defRPr>
            </a:lvl1pPr>
          </a:lstStyle>
          <a:p>
            <a:fld id="{802899BD-F1BB-4B89-B671-B6AF9C36707C}" type="datetimeFigureOut">
              <a:rPr lang="en-US" smtClean="0"/>
              <a:pPr/>
              <a:t>2/13/2024</a:t>
            </a:fld>
            <a:endParaRPr lang="en-US"/>
          </a:p>
        </p:txBody>
      </p:sp>
      <p:sp>
        <p:nvSpPr>
          <p:cNvPr id="5" name="Footer Placeholder 4">
            <a:extLst>
              <a:ext uri="{FF2B5EF4-FFF2-40B4-BE49-F238E27FC236}">
                <a16:creationId xmlns:a16="http://schemas.microsoft.com/office/drawing/2014/main" id="{97862756-9A51-4CC7-9355-068F9D7C221E}"/>
              </a:ext>
            </a:extLst>
          </p:cNvPr>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6" name="Slide Number Placeholder 5">
            <a:extLst>
              <a:ext uri="{FF2B5EF4-FFF2-40B4-BE49-F238E27FC236}">
                <a16:creationId xmlns:a16="http://schemas.microsoft.com/office/drawing/2014/main" id="{487AC3DB-5C6E-46B4-ACD5-D492B3D9F0D6}"/>
              </a:ext>
            </a:extLst>
          </p:cNvPr>
          <p:cNvSpPr>
            <a:spLocks noGrp="1"/>
          </p:cNvSpPr>
          <p:nvPr>
            <p:ph type="sldNum" sz="quarter" idx="12"/>
          </p:nvPr>
        </p:nvSpPr>
        <p:spPr/>
        <p:txBody>
          <a:bodyPr/>
          <a:lstStyle/>
          <a:p>
            <a:fld id="{9E734C4E-AF57-4BF9-B5D5-6E8ED7372C8B}" type="slidenum">
              <a:rPr lang="en-US" smtClean="0"/>
              <a:t>‹#›</a:t>
            </a:fld>
            <a:endParaRPr lang="en-US"/>
          </a:p>
        </p:txBody>
      </p:sp>
    </p:spTree>
    <p:extLst>
      <p:ext uri="{BB962C8B-B14F-4D97-AF65-F5344CB8AC3E}">
        <p14:creationId xmlns:p14="http://schemas.microsoft.com/office/powerpoint/2010/main" val="25233925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5E4E7-3169-E335-E7E8-406CAEE1F3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8DA2C3-42F7-1FB3-597E-F8C543E7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DE9273-4C60-0329-512A-FBF6A9B949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B20D0D-626C-5EAC-50D0-CFE0FEB47554}"/>
              </a:ext>
            </a:extLst>
          </p:cNvPr>
          <p:cNvSpPr>
            <a:spLocks noGrp="1"/>
          </p:cNvSpPr>
          <p:nvPr>
            <p:ph type="dt" sz="half" idx="10"/>
          </p:nvPr>
        </p:nvSpPr>
        <p:spPr/>
        <p:txBody>
          <a:bodyPr/>
          <a:lstStyle/>
          <a:p>
            <a:fld id="{2363690C-3CCC-43C5-B9E4-E3BC581DD9CA}" type="datetimeFigureOut">
              <a:rPr lang="en-US" smtClean="0"/>
              <a:t>2/13/2024</a:t>
            </a:fld>
            <a:endParaRPr lang="en-US"/>
          </a:p>
        </p:txBody>
      </p:sp>
      <p:sp>
        <p:nvSpPr>
          <p:cNvPr id="6" name="Footer Placeholder 5">
            <a:extLst>
              <a:ext uri="{FF2B5EF4-FFF2-40B4-BE49-F238E27FC236}">
                <a16:creationId xmlns:a16="http://schemas.microsoft.com/office/drawing/2014/main" id="{2A39822E-655D-0308-01C3-5848B3A60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A885D5-3605-3ED4-B88E-1DC01745244E}"/>
              </a:ext>
            </a:extLst>
          </p:cNvPr>
          <p:cNvSpPr>
            <a:spLocks noGrp="1"/>
          </p:cNvSpPr>
          <p:nvPr>
            <p:ph type="sldNum" sz="quarter" idx="12"/>
          </p:nvPr>
        </p:nvSpPr>
        <p:spPr/>
        <p:txBody>
          <a:bodyPr/>
          <a:lstStyle/>
          <a:p>
            <a:fld id="{5313066F-435E-4BFC-A8B9-288ACE45F14B}" type="slidenum">
              <a:rPr lang="en-US" smtClean="0"/>
              <a:t>‹#›</a:t>
            </a:fld>
            <a:endParaRPr lang="en-US"/>
          </a:p>
        </p:txBody>
      </p:sp>
    </p:spTree>
    <p:extLst>
      <p:ext uri="{BB962C8B-B14F-4D97-AF65-F5344CB8AC3E}">
        <p14:creationId xmlns:p14="http://schemas.microsoft.com/office/powerpoint/2010/main" val="16293396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4E7F-9AC6-9D38-8F41-4C4E94D380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A7C0AA-6F30-B7EA-0289-F54989FF1D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AEF2D6-0918-BA4B-5D4B-1A9B190611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6E7BE8-AD9F-5815-FBE0-C8252454E042}"/>
              </a:ext>
            </a:extLst>
          </p:cNvPr>
          <p:cNvSpPr>
            <a:spLocks noGrp="1"/>
          </p:cNvSpPr>
          <p:nvPr>
            <p:ph type="dt" sz="half" idx="10"/>
          </p:nvPr>
        </p:nvSpPr>
        <p:spPr/>
        <p:txBody>
          <a:bodyPr/>
          <a:lstStyle/>
          <a:p>
            <a:fld id="{2363690C-3CCC-43C5-B9E4-E3BC581DD9CA}" type="datetimeFigureOut">
              <a:rPr lang="en-US" smtClean="0"/>
              <a:t>2/13/2024</a:t>
            </a:fld>
            <a:endParaRPr lang="en-US"/>
          </a:p>
        </p:txBody>
      </p:sp>
      <p:sp>
        <p:nvSpPr>
          <p:cNvPr id="6" name="Footer Placeholder 5">
            <a:extLst>
              <a:ext uri="{FF2B5EF4-FFF2-40B4-BE49-F238E27FC236}">
                <a16:creationId xmlns:a16="http://schemas.microsoft.com/office/drawing/2014/main" id="{E9ED45FD-B4D9-FAEF-B269-D0601687A6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0BB690-F8A7-332B-3B4E-9423400B9007}"/>
              </a:ext>
            </a:extLst>
          </p:cNvPr>
          <p:cNvSpPr>
            <a:spLocks noGrp="1"/>
          </p:cNvSpPr>
          <p:nvPr>
            <p:ph type="sldNum" sz="quarter" idx="12"/>
          </p:nvPr>
        </p:nvSpPr>
        <p:spPr/>
        <p:txBody>
          <a:bodyPr/>
          <a:lstStyle/>
          <a:p>
            <a:fld id="{5313066F-435E-4BFC-A8B9-288ACE45F14B}" type="slidenum">
              <a:rPr lang="en-US" smtClean="0"/>
              <a:t>‹#›</a:t>
            </a:fld>
            <a:endParaRPr lang="en-US"/>
          </a:p>
        </p:txBody>
      </p:sp>
    </p:spTree>
    <p:extLst>
      <p:ext uri="{BB962C8B-B14F-4D97-AF65-F5344CB8AC3E}">
        <p14:creationId xmlns:p14="http://schemas.microsoft.com/office/powerpoint/2010/main" val="35449874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08A9A-F5B6-2BAA-489A-945B34380F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569749-2209-3037-D2DA-B00C6DB30F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4575E-C023-35C2-EFFB-A4427D97888C}"/>
              </a:ext>
            </a:extLst>
          </p:cNvPr>
          <p:cNvSpPr>
            <a:spLocks noGrp="1"/>
          </p:cNvSpPr>
          <p:nvPr>
            <p:ph type="dt" sz="half" idx="10"/>
          </p:nvPr>
        </p:nvSpPr>
        <p:spPr/>
        <p:txBody>
          <a:bodyPr/>
          <a:lstStyle/>
          <a:p>
            <a:fld id="{2363690C-3CCC-43C5-B9E4-E3BC581DD9CA}" type="datetimeFigureOut">
              <a:rPr lang="en-US" smtClean="0"/>
              <a:t>2/13/2024</a:t>
            </a:fld>
            <a:endParaRPr lang="en-US"/>
          </a:p>
        </p:txBody>
      </p:sp>
      <p:sp>
        <p:nvSpPr>
          <p:cNvPr id="5" name="Footer Placeholder 4">
            <a:extLst>
              <a:ext uri="{FF2B5EF4-FFF2-40B4-BE49-F238E27FC236}">
                <a16:creationId xmlns:a16="http://schemas.microsoft.com/office/drawing/2014/main" id="{6C38FBA3-7EC0-5CA8-DF98-C03079C8E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5ABC2-E941-C755-06F5-9B6AE91E7F07}"/>
              </a:ext>
            </a:extLst>
          </p:cNvPr>
          <p:cNvSpPr>
            <a:spLocks noGrp="1"/>
          </p:cNvSpPr>
          <p:nvPr>
            <p:ph type="sldNum" sz="quarter" idx="12"/>
          </p:nvPr>
        </p:nvSpPr>
        <p:spPr/>
        <p:txBody>
          <a:bodyPr/>
          <a:lstStyle/>
          <a:p>
            <a:fld id="{5313066F-435E-4BFC-A8B9-288ACE45F14B}" type="slidenum">
              <a:rPr lang="en-US" smtClean="0"/>
              <a:t>‹#›</a:t>
            </a:fld>
            <a:endParaRPr lang="en-US"/>
          </a:p>
        </p:txBody>
      </p:sp>
    </p:spTree>
    <p:extLst>
      <p:ext uri="{BB962C8B-B14F-4D97-AF65-F5344CB8AC3E}">
        <p14:creationId xmlns:p14="http://schemas.microsoft.com/office/powerpoint/2010/main" val="21274999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5A1FA4-2CD8-FC60-97B2-CC5AF5CD9F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CE6446-53D8-42EC-195A-845A27E26C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9410B-5FDB-81A5-CCEA-E662E0ECA894}"/>
              </a:ext>
            </a:extLst>
          </p:cNvPr>
          <p:cNvSpPr>
            <a:spLocks noGrp="1"/>
          </p:cNvSpPr>
          <p:nvPr>
            <p:ph type="dt" sz="half" idx="10"/>
          </p:nvPr>
        </p:nvSpPr>
        <p:spPr/>
        <p:txBody>
          <a:bodyPr/>
          <a:lstStyle/>
          <a:p>
            <a:fld id="{2363690C-3CCC-43C5-B9E4-E3BC581DD9CA}" type="datetimeFigureOut">
              <a:rPr lang="en-US" smtClean="0"/>
              <a:t>2/13/2024</a:t>
            </a:fld>
            <a:endParaRPr lang="en-US"/>
          </a:p>
        </p:txBody>
      </p:sp>
      <p:sp>
        <p:nvSpPr>
          <p:cNvPr id="5" name="Footer Placeholder 4">
            <a:extLst>
              <a:ext uri="{FF2B5EF4-FFF2-40B4-BE49-F238E27FC236}">
                <a16:creationId xmlns:a16="http://schemas.microsoft.com/office/drawing/2014/main" id="{3AAD1A6B-CEB0-C4FD-A720-40AB65BB67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4561AB-6588-C80B-5CCF-3262C9B19CBF}"/>
              </a:ext>
            </a:extLst>
          </p:cNvPr>
          <p:cNvSpPr>
            <a:spLocks noGrp="1"/>
          </p:cNvSpPr>
          <p:nvPr>
            <p:ph type="sldNum" sz="quarter" idx="12"/>
          </p:nvPr>
        </p:nvSpPr>
        <p:spPr/>
        <p:txBody>
          <a:bodyPr/>
          <a:lstStyle/>
          <a:p>
            <a:fld id="{5313066F-435E-4BFC-A8B9-288ACE45F14B}" type="slidenum">
              <a:rPr lang="en-US" smtClean="0"/>
              <a:t>‹#›</a:t>
            </a:fld>
            <a:endParaRPr lang="en-US"/>
          </a:p>
        </p:txBody>
      </p:sp>
    </p:spTree>
    <p:extLst>
      <p:ext uri="{BB962C8B-B14F-4D97-AF65-F5344CB8AC3E}">
        <p14:creationId xmlns:p14="http://schemas.microsoft.com/office/powerpoint/2010/main" val="1089227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ntent Slide - Bullets&amp;Table" preserve="1" userDrawn="1">
  <p:cSld name="Content Slide - Bullets&amp;Table">
    <p:spTree>
      <p:nvGrpSpPr>
        <p:cNvPr id="1" name="Shape 50"/>
        <p:cNvGrpSpPr/>
        <p:nvPr/>
      </p:nvGrpSpPr>
      <p:grpSpPr>
        <a:xfrm>
          <a:off x="0" y="0"/>
          <a:ext cx="0" cy="0"/>
          <a:chOff x="0" y="0"/>
          <a:chExt cx="0" cy="0"/>
        </a:xfrm>
      </p:grpSpPr>
      <p:sp>
        <p:nvSpPr>
          <p:cNvPr id="52" name="Google Shape;52;p8"/>
          <p:cNvSpPr/>
          <p:nvPr/>
        </p:nvSpPr>
        <p:spPr>
          <a:xfrm>
            <a:off x="0" y="3860"/>
            <a:ext cx="12192000" cy="457316"/>
          </a:xfrm>
          <a:prstGeom prst="rect">
            <a:avLst/>
          </a:prstGeom>
          <a:gradFill>
            <a:gsLst>
              <a:gs pos="0">
                <a:srgbClr val="17365D"/>
              </a:gs>
              <a:gs pos="60000">
                <a:srgbClr val="D1E3ED"/>
              </a:gs>
              <a:gs pos="100000">
                <a:srgbClr val="E8F0F5"/>
              </a:gs>
            </a:gsLst>
            <a:lin ang="10800000"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1" i="0" u="none" strike="noStrike" kern="0" cap="none" spc="0" normalizeH="0" baseline="0" noProof="0">
              <a:ln>
                <a:noFill/>
              </a:ln>
              <a:solidFill>
                <a:srgbClr val="17365D"/>
              </a:solidFill>
              <a:effectLst/>
              <a:uLnTx/>
              <a:uFillTx/>
              <a:latin typeface="Montserrat"/>
              <a:ea typeface="Montserrat"/>
              <a:cs typeface="Montserrat"/>
              <a:sym typeface="Montserrat"/>
            </a:endParaRPr>
          </a:p>
        </p:txBody>
      </p:sp>
      <p:cxnSp>
        <p:nvCxnSpPr>
          <p:cNvPr id="56" name="Google Shape;56;p8"/>
          <p:cNvCxnSpPr/>
          <p:nvPr/>
        </p:nvCxnSpPr>
        <p:spPr>
          <a:xfrm>
            <a:off x="0" y="6573308"/>
            <a:ext cx="12192000" cy="0"/>
          </a:xfrm>
          <a:prstGeom prst="straightConnector1">
            <a:avLst/>
          </a:prstGeom>
          <a:noFill/>
          <a:ln w="22225" cap="flat" cmpd="sng">
            <a:solidFill>
              <a:srgbClr val="17365D"/>
            </a:solidFill>
            <a:prstDash val="solid"/>
            <a:miter lim="800000"/>
            <a:headEnd type="none" w="sm" len="sm"/>
            <a:tailEnd type="none" w="sm" len="sm"/>
          </a:ln>
        </p:spPr>
      </p:cxnSp>
    </p:spTree>
    <p:extLst>
      <p:ext uri="{BB962C8B-B14F-4D97-AF65-F5344CB8AC3E}">
        <p14:creationId xmlns:p14="http://schemas.microsoft.com/office/powerpoint/2010/main" val="34482874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3"/>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75F5F32B-AADB-4B0D-A425-9AFF140B2EDB}"/>
              </a:ext>
            </a:extLst>
          </p:cNvPr>
          <p:cNvSpPr txBox="1">
            <a:spLocks/>
          </p:cNvSpPr>
          <p:nvPr userDrawn="1"/>
        </p:nvSpPr>
        <p:spPr>
          <a:xfrm>
            <a:off x="11503025" y="6600158"/>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900" b="1" i="0" smtClean="0">
                <a:latin typeface="Arial" panose="020B0604020202020204" pitchFamily="34" charset="0"/>
                <a:cs typeface="Arial" panose="020B0604020202020204" pitchFamily="34" charset="0"/>
              </a:rPr>
              <a:pPr/>
              <a:t>‹#›</a:t>
            </a:fld>
            <a:endParaRPr lang="en-US" sz="900" b="1" i="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DC23414-3D46-BD51-477A-43B2C9FB2EED}"/>
              </a:ext>
            </a:extLst>
          </p:cNvPr>
          <p:cNvSpPr txBox="1"/>
          <p:nvPr userDrawn="1"/>
        </p:nvSpPr>
        <p:spPr>
          <a:xfrm>
            <a:off x="9830115" y="470054"/>
            <a:ext cx="2036190" cy="246221"/>
          </a:xfrm>
          <a:prstGeom prst="rect">
            <a:avLst/>
          </a:prstGeom>
          <a:noFill/>
        </p:spPr>
        <p:txBody>
          <a:bodyPr wrap="square" rtlCol="0">
            <a:spAutoFit/>
          </a:bodyPr>
          <a:lstStyle/>
          <a:p>
            <a:r>
              <a:rPr lang="en-US" sz="1000" i="1">
                <a:solidFill>
                  <a:srgbClr val="C00000"/>
                </a:solidFill>
                <a:latin typeface="Franklin Gothic Book" panose="020B0503020102020204" pitchFamily="34" charset="0"/>
              </a:rPr>
              <a:t>DRAFT – For internal review only</a:t>
            </a:r>
          </a:p>
        </p:txBody>
      </p:sp>
    </p:spTree>
    <p:extLst>
      <p:ext uri="{BB962C8B-B14F-4D97-AF65-F5344CB8AC3E}">
        <p14:creationId xmlns:p14="http://schemas.microsoft.com/office/powerpoint/2010/main" val="18977213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Blu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DC0ADF5-9AC8-374C-B5A2-B8BC3D8FCD72}"/>
              </a:ext>
            </a:extLst>
          </p:cNvPr>
          <p:cNvSpPr>
            <a:spLocks noGrp="1"/>
          </p:cNvSpPr>
          <p:nvPr>
            <p:ph type="pic" sz="quarter" idx="10"/>
          </p:nvPr>
        </p:nvSpPr>
        <p:spPr>
          <a:xfrm>
            <a:off x="8089900" y="177800"/>
            <a:ext cx="4102100" cy="6680200"/>
          </a:xfrm>
        </p:spPr>
        <p:txBody>
          <a:bodyPr/>
          <a:lstStyle/>
          <a:p>
            <a:endParaRPr lang="en-US"/>
          </a:p>
        </p:txBody>
      </p:sp>
      <p:sp>
        <p:nvSpPr>
          <p:cNvPr id="8" name="Rectangle 5">
            <a:extLst>
              <a:ext uri="{FF2B5EF4-FFF2-40B4-BE49-F238E27FC236}">
                <a16:creationId xmlns:a16="http://schemas.microsoft.com/office/drawing/2014/main" id="{6709F968-C8B0-8D4F-A841-65855A50B4CA}"/>
              </a:ext>
            </a:extLst>
          </p:cNvPr>
          <p:cNvSpPr>
            <a:spLocks/>
          </p:cNvSpPr>
          <p:nvPr userDrawn="1"/>
        </p:nvSpPr>
        <p:spPr bwMode="auto">
          <a:xfrm>
            <a:off x="601415" y="6434258"/>
            <a:ext cx="3155337" cy="160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nchorCtr="0">
            <a:spAutoFit/>
          </a:bodyPr>
          <a:lstStyle/>
          <a:p>
            <a:pPr algn="l">
              <a:lnSpc>
                <a:spcPts val="1400"/>
              </a:lnSpc>
              <a:spcBef>
                <a:spcPts val="0"/>
              </a:spcBef>
            </a:pPr>
            <a:fld id="{5E7974B2-3D67-6E4B-84FB-FEA54E3B2E2B}" type="slidenum">
              <a:rPr lang="en-US" sz="900" b="1" smtClean="0">
                <a:solidFill>
                  <a:schemeClr val="tx1">
                    <a:lumMod val="75000"/>
                    <a:lumOff val="25000"/>
                  </a:schemeClr>
                </a:solidFill>
                <a:latin typeface="Arial"/>
                <a:cs typeface="Arial"/>
                <a:sym typeface="Helvetica" charset="0"/>
              </a:rPr>
              <a:t>‹#›</a:t>
            </a:fld>
            <a:endParaRPr lang="en-US" sz="900">
              <a:solidFill>
                <a:schemeClr val="tx1">
                  <a:lumMod val="75000"/>
                  <a:lumOff val="25000"/>
                </a:schemeClr>
              </a:solidFill>
              <a:latin typeface="Arial"/>
              <a:cs typeface="Arial"/>
              <a:sym typeface="Helvetica" charset="0"/>
            </a:endParaRPr>
          </a:p>
        </p:txBody>
      </p:sp>
      <p:sp>
        <p:nvSpPr>
          <p:cNvPr id="6" name="Text Placeholder 11">
            <a:extLst>
              <a:ext uri="{FF2B5EF4-FFF2-40B4-BE49-F238E27FC236}">
                <a16:creationId xmlns:a16="http://schemas.microsoft.com/office/drawing/2014/main" id="{45F3A90D-F67E-C248-8E0E-FE7B8D53A331}"/>
              </a:ext>
            </a:extLst>
          </p:cNvPr>
          <p:cNvSpPr>
            <a:spLocks noGrp="1"/>
          </p:cNvSpPr>
          <p:nvPr>
            <p:ph idx="1"/>
          </p:nvPr>
        </p:nvSpPr>
        <p:spPr>
          <a:xfrm>
            <a:off x="838200" y="1152135"/>
            <a:ext cx="6426200" cy="5241586"/>
          </a:xfrm>
          <a:prstGeom prst="rect">
            <a:avLst/>
          </a:prstGeom>
        </p:spPr>
        <p:txBody>
          <a:bodyPr vert="horz" lIns="91440" tIns="45720" rIns="91440" bIns="45720" rtlCol="0">
            <a:normAutofit/>
          </a:bodyPr>
          <a:lstStyle/>
          <a:p>
            <a:pPr lvl="0"/>
            <a:r>
              <a:rPr lang="en-US"/>
              <a:t>Click to edit Master text styles</a:t>
            </a:r>
          </a:p>
          <a:p>
            <a:pPr lvl="1"/>
            <a:endParaRPr lang="en-US"/>
          </a:p>
          <a:p>
            <a:pPr lvl="1"/>
            <a:r>
              <a:rPr lang="en-US"/>
              <a:t>Second level</a:t>
            </a:r>
          </a:p>
          <a:p>
            <a:pPr lvl="2"/>
            <a:r>
              <a:rPr lang="en-US"/>
              <a:t>Third level</a:t>
            </a:r>
          </a:p>
        </p:txBody>
      </p:sp>
      <p:cxnSp>
        <p:nvCxnSpPr>
          <p:cNvPr id="5" name="Straight Connector 4">
            <a:extLst>
              <a:ext uri="{FF2B5EF4-FFF2-40B4-BE49-F238E27FC236}">
                <a16:creationId xmlns:a16="http://schemas.microsoft.com/office/drawing/2014/main" id="{FDB3CF89-5DB8-7647-AE36-93A0F9EC5A53}"/>
              </a:ext>
            </a:extLst>
          </p:cNvPr>
          <p:cNvCxnSpPr>
            <a:cxnSpLocks/>
          </p:cNvCxnSpPr>
          <p:nvPr userDrawn="1"/>
        </p:nvCxnSpPr>
        <p:spPr>
          <a:xfrm>
            <a:off x="949532" y="1616766"/>
            <a:ext cx="11242468" cy="0"/>
          </a:xfrm>
          <a:prstGeom prst="line">
            <a:avLst/>
          </a:prstGeom>
          <a:ln w="38100">
            <a:solidFill>
              <a:srgbClr val="4D87A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1110211"/>
      </p:ext>
    </p:extLst>
  </p:cSld>
  <p:clrMapOvr>
    <a:masterClrMapping/>
  </p:clrMapOvr>
  <p:transition spd="slow">
    <p:wip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a:xfrm>
            <a:off x="252334" y="529970"/>
            <a:ext cx="10172937" cy="695740"/>
          </a:xfrm>
        </p:spPr>
        <p:txBody>
          <a:bodyPr/>
          <a:lstStyle>
            <a:lvl1pPr>
              <a:lnSpc>
                <a:spcPct val="90000"/>
              </a:lnSpc>
              <a:defRPr sz="2200" b="0">
                <a:solidFill>
                  <a:schemeClr val="accent1"/>
                </a:solidFill>
                <a:latin typeface="Arial" panose="020B0604020202020204" pitchFamily="34" charset="0"/>
                <a:cs typeface="Arial" panose="020B0604020202020204" pitchFamily="34" charset="0"/>
              </a:defRPr>
            </a:lvl1pPr>
          </a:lstStyle>
          <a:p>
            <a:r>
              <a:rPr lang="en-ZA"/>
              <a:t>This title-only layout leaves oodles of white space and </a:t>
            </a:r>
            <a:br>
              <a:rPr lang="en-ZA"/>
            </a:br>
            <a:r>
              <a:rPr lang="en-ZA"/>
              <a:t>is ideal for busy slides with lots of charts and graphics, </a:t>
            </a:r>
            <a:br>
              <a:rPr lang="en-ZA"/>
            </a:br>
            <a:r>
              <a:rPr lang="en-ZA"/>
              <a:t>and for slides with really long descriptors.  </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accent1"/>
                </a:solidFill>
              </a:defRPr>
            </a:lvl1pPr>
          </a:lstStyle>
          <a:p>
            <a:r>
              <a:rPr lang="en-ZA"/>
              <a:t>  </a:t>
            </a:r>
          </a:p>
        </p:txBody>
      </p:sp>
      <p:sp>
        <p:nvSpPr>
          <p:cNvPr id="3" name="TextBox 2">
            <a:extLst>
              <a:ext uri="{FF2B5EF4-FFF2-40B4-BE49-F238E27FC236}">
                <a16:creationId xmlns:a16="http://schemas.microsoft.com/office/drawing/2014/main" id="{A1F89329-1E3D-367E-0EA4-EDDCDFC0AB4C}"/>
              </a:ext>
            </a:extLst>
          </p:cNvPr>
          <p:cNvSpPr txBox="1"/>
          <p:nvPr userDrawn="1"/>
        </p:nvSpPr>
        <p:spPr>
          <a:xfrm>
            <a:off x="9735847" y="92316"/>
            <a:ext cx="2036190" cy="246221"/>
          </a:xfrm>
          <a:prstGeom prst="rect">
            <a:avLst/>
          </a:prstGeom>
          <a:noFill/>
        </p:spPr>
        <p:txBody>
          <a:bodyPr wrap="square" rtlCol="0">
            <a:spAutoFit/>
          </a:bodyPr>
          <a:lstStyle/>
          <a:p>
            <a:r>
              <a:rPr lang="en-US" sz="1000" i="1">
                <a:solidFill>
                  <a:srgbClr val="C00000"/>
                </a:solidFill>
                <a:latin typeface="Franklin Gothic Book" panose="020B0503020102020204" pitchFamily="34" charset="0"/>
              </a:rPr>
              <a:t>DRAFT – For internal review only</a:t>
            </a:r>
          </a:p>
        </p:txBody>
      </p:sp>
    </p:spTree>
    <p:extLst>
      <p:ext uri="{BB962C8B-B14F-4D97-AF65-F5344CB8AC3E}">
        <p14:creationId xmlns:p14="http://schemas.microsoft.com/office/powerpoint/2010/main" val="14560387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644723" y="0"/>
            <a:ext cx="6555474"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latin typeface="EYInterstate" panose="02000503020000020004" pitchFamily="2" charset="0"/>
              </a:defRPr>
            </a:lvl1pPr>
          </a:lstStyle>
          <a:p>
            <a:pPr algn="l"/>
            <a:endParaRPr lang="en-US" sz="1400">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EYInterstate" panose="02000503020000020004" pitchFamily="2"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284" y="4664730"/>
            <a:ext cx="3330783" cy="1268870"/>
          </a:xfrm>
          <a:prstGeom prst="rect">
            <a:avLst/>
          </a:prstGeom>
        </p:spPr>
      </p:pic>
    </p:spTree>
    <p:extLst>
      <p:ext uri="{BB962C8B-B14F-4D97-AF65-F5344CB8AC3E}">
        <p14:creationId xmlns:p14="http://schemas.microsoft.com/office/powerpoint/2010/main" val="25663870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Holder 6">
            <a:extLst>
              <a:ext uri="{FF2B5EF4-FFF2-40B4-BE49-F238E27FC236}">
                <a16:creationId xmlns:a16="http://schemas.microsoft.com/office/drawing/2014/main" id="{F349195A-5AD9-4D10-8326-9166AF6BC57A}"/>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EYInterstate" panose="02000503020000020004" pitchFamily="2" charset="0"/>
              </a:rPr>
              <a:pPr marL="19049" algn="ctr"/>
              <a:t>‹#›</a:t>
            </a:fld>
            <a:endParaRPr lang="en-US" sz="999">
              <a:solidFill>
                <a:srgbClr val="808080"/>
              </a:solidFill>
              <a:latin typeface="EYInterstate" panose="02000503020000020004" pitchFamily="2" charset="0"/>
            </a:endParaRPr>
          </a:p>
        </p:txBody>
      </p:sp>
    </p:spTree>
    <p:extLst>
      <p:ext uri="{BB962C8B-B14F-4D97-AF65-F5344CB8AC3E}">
        <p14:creationId xmlns:p14="http://schemas.microsoft.com/office/powerpoint/2010/main" val="848058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5" y="185314"/>
            <a:ext cx="11350753" cy="592562"/>
          </a:xfrm>
        </p:spPr>
        <p:txBody>
          <a:bodyPr lIns="0" rIns="0" anchor="ctr"/>
          <a:lstStyle>
            <a:lvl1pPr>
              <a:defRPr sz="2000" b="1" cap="all" spc="130" baseline="0">
                <a:solidFill>
                  <a:srgbClr val="014373"/>
                </a:solidFill>
                <a:latin typeface="Calibri" panose="020F0502020204030204" pitchFamily="34" charset="0"/>
                <a:cs typeface="Calibri" panose="020F0502020204030204" pitchFamily="34" charset="0"/>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F9780461-BF97-45FF-888C-1942E648F7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4"/>
            <a:ext cx="1131146" cy="518014"/>
          </a:xfrm>
          <a:prstGeom prst="rect">
            <a:avLst/>
          </a:prstGeom>
        </p:spPr>
      </p:pic>
      <p:sp>
        <p:nvSpPr>
          <p:cNvPr id="11" name="Holder 6">
            <a:extLst>
              <a:ext uri="{FF2B5EF4-FFF2-40B4-BE49-F238E27FC236}">
                <a16:creationId xmlns:a16="http://schemas.microsoft.com/office/drawing/2014/main" id="{4BB176CF-EDF3-48AF-914B-97F5C5946B35}"/>
              </a:ext>
            </a:extLst>
          </p:cNvPr>
          <p:cNvSpPr txBox="1">
            <a:spLocks/>
          </p:cNvSpPr>
          <p:nvPr userDrawn="1"/>
        </p:nvSpPr>
        <p:spPr>
          <a:xfrm>
            <a:off x="11352368" y="6411682"/>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51" algn="r"/>
            <a:fld id="{81D60167-4931-47E6-BA6A-407CBD079E47}" type="slidenum">
              <a:rPr lang="en-US" sz="999" smtClean="0">
                <a:solidFill>
                  <a:srgbClr val="808080"/>
                </a:solidFill>
                <a:latin typeface="Calibri" panose="020F0502020204030204" pitchFamily="34" charset="0"/>
              </a:rPr>
              <a:pPr marL="19051" algn="r"/>
              <a:t>‹#›</a:t>
            </a:fld>
            <a:endParaRPr lang="en-US" sz="999">
              <a:solidFill>
                <a:srgbClr val="808080"/>
              </a:solidFill>
              <a:latin typeface="Calibri" panose="020F0502020204030204" pitchFamily="34" charset="0"/>
            </a:endParaRPr>
          </a:p>
        </p:txBody>
      </p:sp>
    </p:spTree>
    <p:extLst>
      <p:ext uri="{BB962C8B-B14F-4D97-AF65-F5344CB8AC3E}">
        <p14:creationId xmlns:p14="http://schemas.microsoft.com/office/powerpoint/2010/main" val="22898701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601" y="113751"/>
            <a:ext cx="11350752" cy="592562"/>
          </a:xfrm>
        </p:spPr>
        <p:txBody>
          <a:bodyPr lIns="0" rIns="0" anchor="ctr"/>
          <a:lstStyle>
            <a:lvl1pPr>
              <a:defRPr sz="2000" b="1" cap="all" spc="130" baseline="0">
                <a:solidFill>
                  <a:srgbClr val="014373"/>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72987"/>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EYInterstate" panose="02000503020000020004" pitchFamily="2" charset="0"/>
              </a:rPr>
              <a:pPr marL="19049" algn="r"/>
              <a:t>‹#›</a:t>
            </a:fld>
            <a:endParaRPr lang="en-US" sz="999">
              <a:solidFill>
                <a:srgbClr val="808080"/>
              </a:solidFill>
              <a:latin typeface="EYInterstate" panose="02000503020000020004" pitchFamily="2" charset="0"/>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587601" y="706313"/>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spTree>
    <p:extLst>
      <p:ext uri="{BB962C8B-B14F-4D97-AF65-F5344CB8AC3E}">
        <p14:creationId xmlns:p14="http://schemas.microsoft.com/office/powerpoint/2010/main" val="19740954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4" y="185313"/>
            <a:ext cx="11350752" cy="592562"/>
          </a:xfrm>
        </p:spPr>
        <p:txBody>
          <a:bodyPr lIns="0" rIns="0" anchor="ctr"/>
          <a:lstStyle>
            <a:lvl1pPr>
              <a:defRPr sz="2000" b="1" cap="all" spc="130" baseline="0">
                <a:solidFill>
                  <a:srgbClr val="014373"/>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72987"/>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EYInterstate" panose="02000503020000020004" pitchFamily="2" charset="0"/>
              </a:rPr>
              <a:pPr marL="19049" algn="r"/>
              <a:t>‹#›</a:t>
            </a:fld>
            <a:endParaRPr lang="en-US" sz="999">
              <a:solidFill>
                <a:srgbClr val="808080"/>
              </a:solidFill>
              <a:latin typeface="EYInterstate" panose="02000503020000020004" pitchFamily="2" charset="0"/>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spTree>
    <p:extLst>
      <p:ext uri="{BB962C8B-B14F-4D97-AF65-F5344CB8AC3E}">
        <p14:creationId xmlns:p14="http://schemas.microsoft.com/office/powerpoint/2010/main" val="42234573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4" y="121332"/>
            <a:ext cx="11493631" cy="592562"/>
          </a:xfrm>
        </p:spPr>
        <p:txBody>
          <a:bodyPr anchor="ctr"/>
          <a:lstStyle>
            <a:lvl1pPr>
              <a:defRPr sz="2400">
                <a:solidFill>
                  <a:srgbClr val="014373"/>
                </a:solidFill>
                <a:latin typeface="EYInterstate" panose="02000503020000020004" pitchFamily="2" charset="0"/>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EYInterstate" panose="02000503020000020004" pitchFamily="2" charset="0"/>
              </a:rPr>
              <a:pPr marL="19049" algn="ctr"/>
              <a:t>‹#›</a:t>
            </a:fld>
            <a:endParaRPr lang="en-US" sz="999">
              <a:solidFill>
                <a:srgbClr val="808080"/>
              </a:solidFill>
              <a:latin typeface="EYInterstate" panose="02000503020000020004" pitchFamily="2" charset="0"/>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flipV="1">
            <a:off x="349185" y="713894"/>
            <a:ext cx="11474771" cy="930"/>
          </a:xfrm>
          <a:prstGeom prst="straightConnector1">
            <a:avLst/>
          </a:prstGeom>
          <a:noFill/>
          <a:ln w="28575" cap="flat" cmpd="sng" algn="ctr">
            <a:solidFill>
              <a:srgbClr val="014373"/>
            </a:solidFill>
            <a:prstDash val="solid"/>
            <a:miter lim="800000"/>
            <a:headEnd type="none" w="med" len="med"/>
            <a:tailEnd type="none" w="med" len="med"/>
          </a:ln>
          <a:effectLst/>
        </p:spPr>
      </p:cxnSp>
      <p:sp>
        <p:nvSpPr>
          <p:cNvPr id="5" name="Slide Number Placeholder 5">
            <a:extLst>
              <a:ext uri="{FF2B5EF4-FFF2-40B4-BE49-F238E27FC236}">
                <a16:creationId xmlns:a16="http://schemas.microsoft.com/office/drawing/2014/main" id="{9CA3E7CE-BF70-49A8-9F98-67CB2AF5EE25}"/>
              </a:ext>
            </a:extLst>
          </p:cNvPr>
          <p:cNvSpPr txBox="1">
            <a:spLocks/>
          </p:cNvSpPr>
          <p:nvPr userDrawn="1"/>
        </p:nvSpPr>
        <p:spPr>
          <a:xfrm>
            <a:off x="324497" y="6367369"/>
            <a:ext cx="6221776"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rgbClr val="01437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a:latin typeface="EYInterstate" panose="02000503020000020004" pitchFamily="2" charset="0"/>
              </a:rPr>
              <a:t>NORTH CAROLINA DEPARTMENT OF HEALTH AND HUMAN SERVICES</a:t>
            </a:r>
          </a:p>
        </p:txBody>
      </p:sp>
    </p:spTree>
    <p:extLst>
      <p:ext uri="{BB962C8B-B14F-4D97-AF65-F5344CB8AC3E}">
        <p14:creationId xmlns:p14="http://schemas.microsoft.com/office/powerpoint/2010/main" val="19134006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867" y="2067905"/>
            <a:ext cx="2017776" cy="1993392"/>
          </a:xfrm>
          <a:prstGeom prst="rect">
            <a:avLst/>
          </a:prstGeom>
        </p:spPr>
      </p:pic>
      <p:sp>
        <p:nvSpPr>
          <p:cNvPr id="12" name="Text Placeholder 2">
            <a:extLst>
              <a:ext uri="{FF2B5EF4-FFF2-40B4-BE49-F238E27FC236}">
                <a16:creationId xmlns:a16="http://schemas.microsoft.com/office/drawing/2014/main" id="{A4EDEA2F-8CAE-4566-9543-C37D8DA50AC0}"/>
              </a:ext>
            </a:extLst>
          </p:cNvPr>
          <p:cNvSpPr>
            <a:spLocks noGrp="1"/>
          </p:cNvSpPr>
          <p:nvPr>
            <p:ph type="body" sz="quarter" idx="11"/>
          </p:nvPr>
        </p:nvSpPr>
        <p:spPr>
          <a:xfrm>
            <a:off x="3691462" y="2040473"/>
            <a:ext cx="7700783" cy="2020824"/>
          </a:xfrm>
          <a:prstGeom prst="rect">
            <a:avLst/>
          </a:prstGeom>
        </p:spPr>
        <p:txBody>
          <a:bodyPr anchor="ctr">
            <a:noAutofit/>
          </a:bodyPr>
          <a:lstStyle>
            <a:lvl1pPr marL="0" indent="0">
              <a:buNone/>
              <a:defRPr lang="en-US" sz="3200" b="1" baseline="0" smtClean="0">
                <a:latin typeface="EYInterstate" panose="02000503020000020004" pitchFamily="2" charset="0"/>
                <a:ea typeface="EYInterstate" panose="02000503020000020004" pitchFamily="2" charset="0"/>
              </a:defRPr>
            </a:lvl1pPr>
            <a:lvl2pPr>
              <a:defRPr lang="en-US" sz="2800" smtClean="0">
                <a:latin typeface="Franklin Gothic Demi Cond" panose="020B0706030402020204" pitchFamily="34" charset="0"/>
              </a:defRPr>
            </a:lvl2pPr>
            <a:lvl3pPr>
              <a:defRPr lang="en-US" sz="2800" smtClean="0">
                <a:latin typeface="Franklin Gothic Demi Cond" panose="020B0706030402020204" pitchFamily="34" charset="0"/>
              </a:defRPr>
            </a:lvl3pPr>
            <a:lvl4pPr>
              <a:defRPr lang="en-US" sz="2800" smtClean="0">
                <a:latin typeface="Franklin Gothic Demi Cond" panose="020B0706030402020204" pitchFamily="34" charset="0"/>
              </a:defRPr>
            </a:lvl4pPr>
            <a:lvl5pPr>
              <a:defRPr lang="en-US" sz="2800">
                <a:latin typeface="Franklin Gothic Demi Cond" panose="020B0706030402020204" pitchFamily="34" charset="0"/>
              </a:defRPr>
            </a:lvl5pPr>
          </a:lstStyle>
          <a:p>
            <a:pPr marL="171450" lvl="0" indent="-171450"/>
            <a:r>
              <a:rPr lang="en-US"/>
              <a:t>Click to edit Master text styles</a:t>
            </a:r>
          </a:p>
        </p:txBody>
      </p:sp>
      <p:sp>
        <p:nvSpPr>
          <p:cNvPr id="13" name="Text Placeholder 15">
            <a:extLst>
              <a:ext uri="{FF2B5EF4-FFF2-40B4-BE49-F238E27FC236}">
                <a16:creationId xmlns:a16="http://schemas.microsoft.com/office/drawing/2014/main" id="{741EA323-3686-46B3-9FEB-E98930398C56}"/>
              </a:ext>
            </a:extLst>
          </p:cNvPr>
          <p:cNvSpPr>
            <a:spLocks noGrp="1"/>
          </p:cNvSpPr>
          <p:nvPr>
            <p:ph type="body" sz="quarter" idx="12"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EYInterstate" panose="02000503020000020004" pitchFamily="2" charset="0"/>
                <a:ea typeface="EYInterstate" panose="02000503020000020004" pitchFamily="2" charset="0"/>
                <a:cs typeface="Arial" panose="020B0604020202020204" pitchFamily="34" charset="0"/>
              </a:defRPr>
            </a:lvl1pPr>
          </a:lstStyle>
          <a:p>
            <a:pPr lvl="0"/>
            <a:r>
              <a:rPr lang="en-US"/>
              <a:t>Click to Add Presenter Name and Title</a:t>
            </a:r>
          </a:p>
        </p:txBody>
      </p:sp>
      <p:sp>
        <p:nvSpPr>
          <p:cNvPr id="5" name="Holder 6">
            <a:extLst>
              <a:ext uri="{FF2B5EF4-FFF2-40B4-BE49-F238E27FC236}">
                <a16:creationId xmlns:a16="http://schemas.microsoft.com/office/drawing/2014/main" id="{74B71ABA-3DFC-4885-98A2-CF2BA0AE09FA}"/>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EYInterstate" panose="02000503020000020004" pitchFamily="2" charset="0"/>
              </a:rPr>
              <a:pPr marL="19049" algn="ctr"/>
              <a:t>‹#›</a:t>
            </a:fld>
            <a:endParaRPr lang="en-US" sz="999">
              <a:solidFill>
                <a:srgbClr val="808080"/>
              </a:solidFill>
              <a:latin typeface="EYInterstate" panose="02000503020000020004" pitchFamily="2" charset="0"/>
            </a:endParaRPr>
          </a:p>
        </p:txBody>
      </p:sp>
    </p:spTree>
    <p:extLst>
      <p:ext uri="{BB962C8B-B14F-4D97-AF65-F5344CB8AC3E}">
        <p14:creationId xmlns:p14="http://schemas.microsoft.com/office/powerpoint/2010/main" val="32582995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DE4F-38EA-4A46-A6C6-8446ECD6824C}"/>
              </a:ext>
            </a:extLst>
          </p:cNvPr>
          <p:cNvSpPr>
            <a:spLocks noGrp="1"/>
          </p:cNvSpPr>
          <p:nvPr>
            <p:ph type="ctrTitle"/>
          </p:nvPr>
        </p:nvSpPr>
        <p:spPr>
          <a:xfrm>
            <a:off x="1524000" y="1122363"/>
            <a:ext cx="9144000" cy="2387600"/>
          </a:xfrm>
        </p:spPr>
        <p:txBody>
          <a:bodyPr anchor="b"/>
          <a:lstStyle>
            <a:lvl1pPr algn="ctr">
              <a:defRPr sz="6000">
                <a:latin typeface="EYInterstate" panose="02000503020000020004"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CEFED499-052A-4DDC-B234-D11CDAA011E9}"/>
              </a:ext>
            </a:extLst>
          </p:cNvPr>
          <p:cNvSpPr>
            <a:spLocks noGrp="1"/>
          </p:cNvSpPr>
          <p:nvPr>
            <p:ph type="subTitle" idx="1"/>
          </p:nvPr>
        </p:nvSpPr>
        <p:spPr>
          <a:xfrm>
            <a:off x="1524000" y="3602038"/>
            <a:ext cx="9144000" cy="1655762"/>
          </a:xfrm>
        </p:spPr>
        <p:txBody>
          <a:bodyPr/>
          <a:lstStyle>
            <a:lvl1pPr marL="0" indent="0" algn="ctr">
              <a:buNone/>
              <a:defRPr sz="2400">
                <a:latin typeface="EYInterstate" panose="0200050302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A140CF-2593-42F0-A005-FEE83296F375}"/>
              </a:ext>
            </a:extLst>
          </p:cNvPr>
          <p:cNvSpPr>
            <a:spLocks noGrp="1"/>
          </p:cNvSpPr>
          <p:nvPr>
            <p:ph type="dt" sz="half" idx="10"/>
          </p:nvPr>
        </p:nvSpPr>
        <p:spPr/>
        <p:txBody>
          <a:bodyPr/>
          <a:lstStyle>
            <a:lvl1pPr>
              <a:defRPr>
                <a:latin typeface="EYInterstate" panose="02000503020000020004" pitchFamily="2" charset="0"/>
              </a:defRPr>
            </a:lvl1pPr>
          </a:lstStyle>
          <a:p>
            <a:fld id="{6E0000FD-8915-45C0-80D6-1B15A6752E2A}" type="datetimeFigureOut">
              <a:rPr lang="en-US" smtClean="0"/>
              <a:pPr/>
              <a:t>2/13/2024</a:t>
            </a:fld>
            <a:endParaRPr lang="en-US"/>
          </a:p>
        </p:txBody>
      </p:sp>
      <p:sp>
        <p:nvSpPr>
          <p:cNvPr id="5" name="Footer Placeholder 4">
            <a:extLst>
              <a:ext uri="{FF2B5EF4-FFF2-40B4-BE49-F238E27FC236}">
                <a16:creationId xmlns:a16="http://schemas.microsoft.com/office/drawing/2014/main" id="{8A91CA11-90F8-48FE-8D0C-BB76D00E084C}"/>
              </a:ext>
            </a:extLst>
          </p:cNvPr>
          <p:cNvSpPr>
            <a:spLocks noGrp="1"/>
          </p:cNvSpPr>
          <p:nvPr>
            <p:ph type="ftr" sz="quarter" idx="11"/>
          </p:nvPr>
        </p:nvSpPr>
        <p:spPr/>
        <p:txBody>
          <a:bodyPr/>
          <a:lstStyle>
            <a:lvl1pPr>
              <a:defRPr>
                <a:latin typeface="EYInterstate" panose="02000503020000020004" pitchFamily="2" charset="0"/>
              </a:defRPr>
            </a:lvl1pPr>
          </a:lstStyle>
          <a:p>
            <a:endParaRPr lang="en-US"/>
          </a:p>
        </p:txBody>
      </p:sp>
      <p:sp>
        <p:nvSpPr>
          <p:cNvPr id="6" name="Slide Number Placeholder 5">
            <a:extLst>
              <a:ext uri="{FF2B5EF4-FFF2-40B4-BE49-F238E27FC236}">
                <a16:creationId xmlns:a16="http://schemas.microsoft.com/office/drawing/2014/main" id="{D1AD6B61-0F5C-41E3-8732-B7A6CDECA9A8}"/>
              </a:ext>
            </a:extLst>
          </p:cNvPr>
          <p:cNvSpPr>
            <a:spLocks noGrp="1"/>
          </p:cNvSpPr>
          <p:nvPr>
            <p:ph type="sldNum" sz="quarter" idx="12"/>
          </p:nvPr>
        </p:nvSpPr>
        <p:spPr/>
        <p:txBody>
          <a:bodyPr/>
          <a:lstStyle>
            <a:lvl1pPr>
              <a:defRPr/>
            </a:lvl1pPr>
          </a:lstStyle>
          <a:p>
            <a:fld id="{20E648FA-4F72-42C3-929A-4FFCC0C831E5}" type="slidenum">
              <a:rPr lang="en-US" smtClean="0"/>
              <a:pPr/>
              <a:t>‹#›</a:t>
            </a:fld>
            <a:endParaRPr lang="en-US"/>
          </a:p>
        </p:txBody>
      </p:sp>
    </p:spTree>
    <p:extLst>
      <p:ext uri="{BB962C8B-B14F-4D97-AF65-F5344CB8AC3E}">
        <p14:creationId xmlns:p14="http://schemas.microsoft.com/office/powerpoint/2010/main" val="14047540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7C078F04-0858-47C2-B1C3-DBB69868C94B}"/>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Century Gothic" panose="020B0502020202020204" pitchFamily="34" charset="0"/>
              </a:rPr>
              <a:pPr marL="19049" algn="ctr"/>
              <a:t>‹#›</a:t>
            </a:fld>
            <a:endParaRPr lang="en-US" sz="999">
              <a:solidFill>
                <a:srgbClr val="808080"/>
              </a:solidFill>
              <a:latin typeface="Century Gothic" panose="020B0502020202020204" pitchFamily="34" charset="0"/>
            </a:endParaRPr>
          </a:p>
        </p:txBody>
      </p:sp>
      <p:sp>
        <p:nvSpPr>
          <p:cNvPr id="4" name="Title 8">
            <a:extLst>
              <a:ext uri="{FF2B5EF4-FFF2-40B4-BE49-F238E27FC236}">
                <a16:creationId xmlns:a16="http://schemas.microsoft.com/office/drawing/2014/main" id="{BBFD8B02-5ABB-4440-8134-FB99935F278B}"/>
              </a:ext>
            </a:extLst>
          </p:cNvPr>
          <p:cNvSpPr>
            <a:spLocks noGrp="1"/>
          </p:cNvSpPr>
          <p:nvPr>
            <p:ph type="title"/>
          </p:nvPr>
        </p:nvSpPr>
        <p:spPr>
          <a:xfrm>
            <a:off x="253934" y="16009"/>
            <a:ext cx="11474771" cy="719052"/>
          </a:xfrm>
          <a:prstGeom prst="rect">
            <a:avLst/>
          </a:prstGeom>
        </p:spPr>
        <p:txBody>
          <a:bodyPr vert="horz" wrap="square" lIns="91440" tIns="45720" rIns="91440" bIns="45720" rtlCol="0" anchor="ctr" anchorCtr="0">
            <a:noAutofit/>
          </a:bodyPr>
          <a:lstStyle>
            <a:lvl1pPr marL="0" indent="0" algn="l">
              <a:lnSpc>
                <a:spcPct val="100000"/>
              </a:lnSpc>
              <a:spcBef>
                <a:spcPct val="0"/>
              </a:spcBef>
              <a:spcAft>
                <a:spcPts val="0"/>
              </a:spcAft>
              <a:buFontTx/>
              <a:buNone/>
              <a:defRPr lang="en-US" sz="2000" b="1" i="0" dirty="0">
                <a:ln w="0">
                  <a:noFill/>
                </a:ln>
                <a:solidFill>
                  <a:srgbClr val="000000"/>
                </a:solidFill>
                <a:latin typeface="EYInterstate"/>
                <a:cs typeface="Arial"/>
              </a:defRPr>
            </a:lvl1pPr>
          </a:lstStyle>
          <a:p>
            <a:pPr marL="0" lvl="0" defTabSz="457200"/>
            <a:r>
              <a:rPr lang="en-US"/>
              <a:t>Click to edit Master title style</a:t>
            </a:r>
          </a:p>
        </p:txBody>
      </p:sp>
      <p:cxnSp>
        <p:nvCxnSpPr>
          <p:cNvPr id="7" name="Straight Arrow Connector 6">
            <a:extLst>
              <a:ext uri="{FF2B5EF4-FFF2-40B4-BE49-F238E27FC236}">
                <a16:creationId xmlns:a16="http://schemas.microsoft.com/office/drawing/2014/main" id="{88837183-B8A1-4AFA-BDD9-6D8D203312AE}"/>
              </a:ext>
            </a:extLst>
          </p:cNvPr>
          <p:cNvCxnSpPr>
            <a:cxnSpLocks/>
          </p:cNvCxnSpPr>
          <p:nvPr userDrawn="1"/>
        </p:nvCxnSpPr>
        <p:spPr>
          <a:xfrm flipV="1">
            <a:off x="349185" y="713894"/>
            <a:ext cx="11474771" cy="930"/>
          </a:xfrm>
          <a:prstGeom prst="straightConnector1">
            <a:avLst/>
          </a:prstGeom>
          <a:noFill/>
          <a:ln w="28575" cap="flat" cmpd="sng" algn="ctr">
            <a:solidFill>
              <a:srgbClr val="0070C0"/>
            </a:solidFill>
            <a:prstDash val="solid"/>
            <a:miter lim="800000"/>
            <a:headEnd type="none" w="med" len="med"/>
            <a:tailEnd type="none" w="med" len="med"/>
          </a:ln>
          <a:effectLst/>
        </p:spPr>
      </p:cxnSp>
    </p:spTree>
    <p:extLst>
      <p:ext uri="{BB962C8B-B14F-4D97-AF65-F5344CB8AC3E}">
        <p14:creationId xmlns:p14="http://schemas.microsoft.com/office/powerpoint/2010/main" val="41756847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1_">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7C078F04-0858-47C2-B1C3-DBB69868C94B}"/>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Century Gothic" panose="020B0502020202020204" pitchFamily="34" charset="0"/>
              </a:rPr>
              <a:pPr marL="19049" algn="ctr"/>
              <a:t>‹#›</a:t>
            </a:fld>
            <a:endParaRPr lang="en-US" sz="999">
              <a:solidFill>
                <a:srgbClr val="808080"/>
              </a:solidFill>
              <a:latin typeface="Century Gothic" panose="020B0502020202020204" pitchFamily="34" charset="0"/>
            </a:endParaRPr>
          </a:p>
        </p:txBody>
      </p:sp>
      <p:sp>
        <p:nvSpPr>
          <p:cNvPr id="8" name="Rectangle 7">
            <a:extLst>
              <a:ext uri="{FF2B5EF4-FFF2-40B4-BE49-F238E27FC236}">
                <a16:creationId xmlns:a16="http://schemas.microsoft.com/office/drawing/2014/main" id="{02DD0243-E01C-44C4-A0DB-7A16FB3C72EA}"/>
              </a:ext>
            </a:extLst>
          </p:cNvPr>
          <p:cNvSpPr/>
          <p:nvPr userDrawn="1"/>
        </p:nvSpPr>
        <p:spPr>
          <a:xfrm>
            <a:off x="0" y="-1"/>
            <a:ext cx="12192000" cy="6115050"/>
          </a:xfrm>
          <a:prstGeom prst="rect">
            <a:avLst/>
          </a:prstGeom>
          <a:solidFill>
            <a:srgbClr val="64646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EYInterstate" panose="02000503020000020004" pitchFamily="2" charset="0"/>
              <a:ea typeface="+mn-ea"/>
              <a:cs typeface="+mn-cs"/>
            </a:endParaRPr>
          </a:p>
        </p:txBody>
      </p:sp>
      <p:sp>
        <p:nvSpPr>
          <p:cNvPr id="9" name="Title 8">
            <a:extLst>
              <a:ext uri="{FF2B5EF4-FFF2-40B4-BE49-F238E27FC236}">
                <a16:creationId xmlns:a16="http://schemas.microsoft.com/office/drawing/2014/main" id="{C6E52AB2-C503-45BB-896A-3291700FDF2E}"/>
              </a:ext>
            </a:extLst>
          </p:cNvPr>
          <p:cNvSpPr>
            <a:spLocks noGrp="1"/>
          </p:cNvSpPr>
          <p:nvPr>
            <p:ph type="title"/>
          </p:nvPr>
        </p:nvSpPr>
        <p:spPr>
          <a:xfrm>
            <a:off x="864523" y="2734358"/>
            <a:ext cx="8261108" cy="646331"/>
          </a:xfrm>
          <a:prstGeom prst="rect">
            <a:avLst/>
          </a:prstGeom>
          <a:noFill/>
        </p:spPr>
        <p:txBody>
          <a:bodyPr wrap="none" lIns="91440" tIns="45720" rIns="91440" bIns="45720" rtlCol="0" anchor="t" anchorCtr="0">
            <a:noAutofit/>
          </a:bodyPr>
          <a:lstStyle>
            <a:lvl1pPr marL="0" indent="0" algn="l">
              <a:lnSpc>
                <a:spcPct val="100000"/>
              </a:lnSpc>
              <a:spcBef>
                <a:spcPct val="0"/>
              </a:spcBef>
              <a:spcAft>
                <a:spcPts val="0"/>
              </a:spcAft>
              <a:buFontTx/>
              <a:buNone/>
              <a:defRPr lang="en-US" sz="3600" b="1" i="0" dirty="0">
                <a:solidFill>
                  <a:srgbClr val="FFFFFF"/>
                </a:solidFill>
                <a:latin typeface="EYInterstate" panose="02000503020000020004"/>
                <a:ea typeface="+mn-ea"/>
                <a:cs typeface="+mn-cs"/>
              </a:defRPr>
            </a:lvl1pPr>
          </a:lstStyle>
          <a:p>
            <a:pPr marL="0" lvl="0"/>
            <a:r>
              <a:rPr lang="en-US"/>
              <a:t>Click to edit Master title style</a:t>
            </a:r>
          </a:p>
        </p:txBody>
      </p:sp>
      <p:sp>
        <p:nvSpPr>
          <p:cNvPr id="10" name="Text Placeholder 10">
            <a:extLst>
              <a:ext uri="{FF2B5EF4-FFF2-40B4-BE49-F238E27FC236}">
                <a16:creationId xmlns:a16="http://schemas.microsoft.com/office/drawing/2014/main" id="{3E8B990D-35F8-489F-AB5F-508BF94971CA}"/>
              </a:ext>
            </a:extLst>
          </p:cNvPr>
          <p:cNvSpPr>
            <a:spLocks noGrp="1"/>
          </p:cNvSpPr>
          <p:nvPr>
            <p:ph type="body" sz="quarter" idx="10"/>
          </p:nvPr>
        </p:nvSpPr>
        <p:spPr>
          <a:xfrm>
            <a:off x="864523" y="3429000"/>
            <a:ext cx="8261108" cy="954107"/>
          </a:xfrm>
          <a:prstGeom prst="rect">
            <a:avLst/>
          </a:prstGeom>
          <a:noFill/>
        </p:spPr>
        <p:txBody>
          <a:bodyPr wrap="square" lIns="91440" tIns="45720" rIns="91440" bIns="45720" rtlCol="0" anchor="t" anchorCtr="0">
            <a:noAutofit/>
          </a:bodyPr>
          <a:lstStyle>
            <a:lvl1pPr marL="0" indent="0" algn="l">
              <a:lnSpc>
                <a:spcPct val="100000"/>
              </a:lnSpc>
              <a:spcBef>
                <a:spcPts val="0"/>
              </a:spcBef>
              <a:spcAft>
                <a:spcPts val="0"/>
              </a:spcAft>
              <a:buFontTx/>
              <a:buNone/>
              <a:defRPr lang="en-US" sz="2800" b="0" i="0" dirty="0" smtClean="0">
                <a:solidFill>
                  <a:srgbClr val="FFFFFF"/>
                </a:solidFill>
                <a:latin typeface="EYInterstate" panose="02000503020000020004"/>
              </a:defRPr>
            </a:lvl1pPr>
          </a:lstStyle>
          <a:p>
            <a:pPr marL="0" lvl="0"/>
            <a:r>
              <a:rPr lang="en-US"/>
              <a:t>Click to edit Master text styles</a:t>
            </a:r>
          </a:p>
        </p:txBody>
      </p:sp>
    </p:spTree>
    <p:extLst>
      <p:ext uri="{BB962C8B-B14F-4D97-AF65-F5344CB8AC3E}">
        <p14:creationId xmlns:p14="http://schemas.microsoft.com/office/powerpoint/2010/main" val="21356670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969264"/>
            <a:ext cx="11350752" cy="1123384"/>
          </a:xfrm>
          <a:prstGeom prst="rect">
            <a:avLst/>
          </a:prstGeom>
        </p:spPr>
        <p:txBody>
          <a:bodyPr wrap="square" lIns="0" rIns="0">
            <a:spAutoFit/>
          </a:bodyPr>
          <a:lstStyle>
            <a:lvl1pPr>
              <a:lnSpc>
                <a:spcPct val="100000"/>
              </a:lnSpc>
              <a:spcBef>
                <a:spcPts val="0"/>
              </a:spcBef>
              <a:defRPr sz="1600">
                <a:latin typeface="+mn-lt"/>
              </a:defRPr>
            </a:lvl1pPr>
            <a:lvl2pPr>
              <a:lnSpc>
                <a:spcPct val="100000"/>
              </a:lnSpc>
              <a:spcBef>
                <a:spcPts val="0"/>
              </a:spcBef>
              <a:defRPr sz="1600">
                <a:latin typeface="+mn-lt"/>
              </a:defRPr>
            </a:lvl2pPr>
            <a:lvl3pPr>
              <a:lnSpc>
                <a:spcPct val="100000"/>
              </a:lnSpc>
              <a:spcBef>
                <a:spcPts val="0"/>
              </a:spcBef>
              <a:defRPr sz="1400">
                <a:latin typeface="+mn-lt"/>
              </a:defRPr>
            </a:lvl3pPr>
            <a:lvl4pPr>
              <a:lnSpc>
                <a:spcPct val="100000"/>
              </a:lnSpc>
              <a:spcBef>
                <a:spcPts val="0"/>
              </a:spcBef>
              <a:defRPr sz="1050">
                <a:latin typeface="+mn-lt"/>
              </a:defRPr>
            </a:lvl4pPr>
            <a:lvl5pPr>
              <a:lnSpc>
                <a:spcPct val="100000"/>
              </a:lnSpc>
              <a:spcBef>
                <a:spcPts val="0"/>
              </a:spcBef>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350752" cy="592562"/>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EYInterstate" panose="02000503020000020004" pitchFamily="2" charset="0"/>
              </a:rPr>
              <a:pPr marL="19049" algn="r"/>
              <a:t>‹#›</a:t>
            </a:fld>
            <a:endParaRPr lang="en-US" sz="999">
              <a:solidFill>
                <a:srgbClr val="808080"/>
              </a:solidFill>
              <a:latin typeface="EYInterstate" panose="02000503020000020004" pitchFamily="2" charset="0"/>
            </a:endParaRPr>
          </a:p>
        </p:txBody>
      </p:sp>
    </p:spTree>
    <p:extLst>
      <p:ext uri="{BB962C8B-B14F-4D97-AF65-F5344CB8AC3E}">
        <p14:creationId xmlns:p14="http://schemas.microsoft.com/office/powerpoint/2010/main" val="25672308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969264"/>
            <a:ext cx="11350752" cy="1123384"/>
          </a:xfrm>
          <a:prstGeom prst="rect">
            <a:avLst/>
          </a:prstGeom>
        </p:spPr>
        <p:txBody>
          <a:bodyPr wrap="square" lIns="0" rIns="0">
            <a:sp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050"/>
            </a:lvl4pPr>
            <a:lvl5pPr>
              <a:lnSpc>
                <a:spcPct val="10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638026" cy="592562"/>
          </a:xfrm>
        </p:spPr>
        <p:txBody>
          <a:bodyPr lIns="0" rIns="0" anchor="ctr"/>
          <a:lstStyle>
            <a:lvl1pPr>
              <a:defRPr sz="2000" b="1" cap="all" spc="130" baseline="0">
                <a:solidFill>
                  <a:srgbClr val="014373"/>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spTree>
    <p:extLst>
      <p:ext uri="{BB962C8B-B14F-4D97-AF65-F5344CB8AC3E}">
        <p14:creationId xmlns:p14="http://schemas.microsoft.com/office/powerpoint/2010/main" val="4448086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1_">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7C078F04-0858-47C2-B1C3-DBB69868C94B}"/>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Century Gothic" panose="020B0502020202020204" pitchFamily="34" charset="0"/>
              </a:rPr>
              <a:pPr marL="19049" algn="ctr"/>
              <a:t>‹#›</a:t>
            </a:fld>
            <a:endParaRPr lang="en-US" sz="999">
              <a:solidFill>
                <a:srgbClr val="808080"/>
              </a:solidFill>
              <a:latin typeface="Century Gothic" panose="020B0502020202020204" pitchFamily="34" charset="0"/>
            </a:endParaRPr>
          </a:p>
        </p:txBody>
      </p:sp>
      <p:pic>
        <p:nvPicPr>
          <p:cNvPr id="3" name="Picture 2">
            <a:extLst>
              <a:ext uri="{FF2B5EF4-FFF2-40B4-BE49-F238E27FC236}">
                <a16:creationId xmlns:a16="http://schemas.microsoft.com/office/drawing/2014/main" id="{9EA11BB6-3304-4786-97E7-A56B9BEDB577}"/>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173547" y="6233421"/>
            <a:ext cx="1131146" cy="624579"/>
          </a:xfrm>
          <a:prstGeom prst="rect">
            <a:avLst/>
          </a:prstGeom>
        </p:spPr>
      </p:pic>
      <p:sp>
        <p:nvSpPr>
          <p:cNvPr id="4" name="Title 8">
            <a:extLst>
              <a:ext uri="{FF2B5EF4-FFF2-40B4-BE49-F238E27FC236}">
                <a16:creationId xmlns:a16="http://schemas.microsoft.com/office/drawing/2014/main" id="{BBFD8B02-5ABB-4440-8134-FB99935F278B}"/>
              </a:ext>
            </a:extLst>
          </p:cNvPr>
          <p:cNvSpPr>
            <a:spLocks noGrp="1"/>
          </p:cNvSpPr>
          <p:nvPr>
            <p:ph type="title"/>
          </p:nvPr>
        </p:nvSpPr>
        <p:spPr>
          <a:xfrm>
            <a:off x="253934" y="16009"/>
            <a:ext cx="11474771" cy="719052"/>
          </a:xfrm>
          <a:prstGeom prst="rect">
            <a:avLst/>
          </a:prstGeom>
        </p:spPr>
        <p:txBody>
          <a:bodyPr vert="horz" wrap="square" lIns="91440" tIns="45720" rIns="91440" bIns="45720" rtlCol="0" anchor="ctr" anchorCtr="0">
            <a:noAutofit/>
          </a:bodyPr>
          <a:lstStyle>
            <a:lvl1pPr marL="0" indent="0" algn="l">
              <a:lnSpc>
                <a:spcPct val="100000"/>
              </a:lnSpc>
              <a:spcBef>
                <a:spcPct val="0"/>
              </a:spcBef>
              <a:spcAft>
                <a:spcPts val="0"/>
              </a:spcAft>
              <a:buFontTx/>
              <a:buNone/>
              <a:defRPr lang="en-US" sz="2000" b="1" i="0" dirty="0">
                <a:ln w="0">
                  <a:noFill/>
                </a:ln>
                <a:solidFill>
                  <a:srgbClr val="000000"/>
                </a:solidFill>
                <a:latin typeface="EYInterstate"/>
                <a:cs typeface="Arial"/>
              </a:defRPr>
            </a:lvl1pPr>
          </a:lstStyle>
          <a:p>
            <a:pPr marL="0" lvl="0" defTabSz="457200"/>
            <a:r>
              <a:rPr lang="en-US"/>
              <a:t>Click to edit Master title style</a:t>
            </a:r>
          </a:p>
        </p:txBody>
      </p:sp>
      <p:cxnSp>
        <p:nvCxnSpPr>
          <p:cNvPr id="7" name="Straight Arrow Connector 6">
            <a:extLst>
              <a:ext uri="{FF2B5EF4-FFF2-40B4-BE49-F238E27FC236}">
                <a16:creationId xmlns:a16="http://schemas.microsoft.com/office/drawing/2014/main" id="{88837183-B8A1-4AFA-BDD9-6D8D203312AE}"/>
              </a:ext>
            </a:extLst>
          </p:cNvPr>
          <p:cNvCxnSpPr>
            <a:cxnSpLocks/>
          </p:cNvCxnSpPr>
          <p:nvPr userDrawn="1"/>
        </p:nvCxnSpPr>
        <p:spPr>
          <a:xfrm flipV="1">
            <a:off x="349185" y="713894"/>
            <a:ext cx="11474771" cy="930"/>
          </a:xfrm>
          <a:prstGeom prst="straightConnector1">
            <a:avLst/>
          </a:prstGeom>
          <a:noFill/>
          <a:ln w="28575" cap="flat" cmpd="sng" algn="ctr">
            <a:solidFill>
              <a:srgbClr val="0070C0"/>
            </a:solidFill>
            <a:prstDash val="solid"/>
            <a:miter lim="800000"/>
            <a:headEnd type="none" w="med" len="med"/>
            <a:tailEnd type="none" w="med" len="med"/>
          </a:ln>
          <a:effectLst/>
        </p:spPr>
      </p:cxnSp>
    </p:spTree>
    <p:extLst>
      <p:ext uri="{BB962C8B-B14F-4D97-AF65-F5344CB8AC3E}">
        <p14:creationId xmlns:p14="http://schemas.microsoft.com/office/powerpoint/2010/main" val="3173082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0155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3_1_">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7C078F04-0858-47C2-B1C3-DBB69868C94B}"/>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Century Gothic" panose="020B0502020202020204" pitchFamily="34" charset="0"/>
              </a:rPr>
              <a:pPr marL="19049" algn="ctr"/>
              <a:t>‹#›</a:t>
            </a:fld>
            <a:endParaRPr lang="en-US" sz="999">
              <a:solidFill>
                <a:srgbClr val="808080"/>
              </a:solidFill>
              <a:latin typeface="Century Gothic" panose="020B0502020202020204" pitchFamily="34" charset="0"/>
            </a:endParaRPr>
          </a:p>
        </p:txBody>
      </p:sp>
      <p:pic>
        <p:nvPicPr>
          <p:cNvPr id="3" name="Picture 2">
            <a:extLst>
              <a:ext uri="{FF2B5EF4-FFF2-40B4-BE49-F238E27FC236}">
                <a16:creationId xmlns:a16="http://schemas.microsoft.com/office/drawing/2014/main" id="{9EA11BB6-3304-4786-97E7-A56B9BEDB577}"/>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173547" y="6233421"/>
            <a:ext cx="1131146" cy="624579"/>
          </a:xfrm>
          <a:prstGeom prst="rect">
            <a:avLst/>
          </a:prstGeom>
        </p:spPr>
      </p:pic>
      <p:sp>
        <p:nvSpPr>
          <p:cNvPr id="8" name="Rectangle 7">
            <a:extLst>
              <a:ext uri="{FF2B5EF4-FFF2-40B4-BE49-F238E27FC236}">
                <a16:creationId xmlns:a16="http://schemas.microsoft.com/office/drawing/2014/main" id="{02DD0243-E01C-44C4-A0DB-7A16FB3C72EA}"/>
              </a:ext>
            </a:extLst>
          </p:cNvPr>
          <p:cNvSpPr/>
          <p:nvPr userDrawn="1"/>
        </p:nvSpPr>
        <p:spPr>
          <a:xfrm>
            <a:off x="0" y="-1"/>
            <a:ext cx="12192000" cy="6115050"/>
          </a:xfrm>
          <a:prstGeom prst="rect">
            <a:avLst/>
          </a:prstGeom>
          <a:solidFill>
            <a:srgbClr val="64646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EYInterstate" panose="02000503020000020004" pitchFamily="2" charset="0"/>
              <a:ea typeface="+mn-ea"/>
              <a:cs typeface="+mn-cs"/>
            </a:endParaRPr>
          </a:p>
        </p:txBody>
      </p:sp>
      <p:sp>
        <p:nvSpPr>
          <p:cNvPr id="9" name="Title 8">
            <a:extLst>
              <a:ext uri="{FF2B5EF4-FFF2-40B4-BE49-F238E27FC236}">
                <a16:creationId xmlns:a16="http://schemas.microsoft.com/office/drawing/2014/main" id="{C6E52AB2-C503-45BB-896A-3291700FDF2E}"/>
              </a:ext>
            </a:extLst>
          </p:cNvPr>
          <p:cNvSpPr>
            <a:spLocks noGrp="1"/>
          </p:cNvSpPr>
          <p:nvPr>
            <p:ph type="title"/>
          </p:nvPr>
        </p:nvSpPr>
        <p:spPr>
          <a:xfrm>
            <a:off x="864523" y="2734358"/>
            <a:ext cx="8261108" cy="646331"/>
          </a:xfrm>
          <a:prstGeom prst="rect">
            <a:avLst/>
          </a:prstGeom>
          <a:noFill/>
        </p:spPr>
        <p:txBody>
          <a:bodyPr wrap="none" lIns="91440" tIns="45720" rIns="91440" bIns="45720" rtlCol="0" anchor="t" anchorCtr="0">
            <a:noAutofit/>
          </a:bodyPr>
          <a:lstStyle>
            <a:lvl1pPr marL="0" indent="0" algn="l">
              <a:lnSpc>
                <a:spcPct val="100000"/>
              </a:lnSpc>
              <a:spcBef>
                <a:spcPct val="0"/>
              </a:spcBef>
              <a:spcAft>
                <a:spcPts val="0"/>
              </a:spcAft>
              <a:buFontTx/>
              <a:buNone/>
              <a:defRPr lang="en-US" sz="3600" b="1" i="0" dirty="0">
                <a:solidFill>
                  <a:srgbClr val="FFFFFF"/>
                </a:solidFill>
                <a:latin typeface="EYInterstate" panose="02000503020000020004"/>
                <a:ea typeface="+mn-ea"/>
                <a:cs typeface="+mn-cs"/>
              </a:defRPr>
            </a:lvl1pPr>
          </a:lstStyle>
          <a:p>
            <a:pPr marL="0" lvl="0"/>
            <a:r>
              <a:rPr lang="en-US"/>
              <a:t>Click to edit Master title style</a:t>
            </a:r>
          </a:p>
        </p:txBody>
      </p:sp>
      <p:sp>
        <p:nvSpPr>
          <p:cNvPr id="10" name="Text Placeholder 10">
            <a:extLst>
              <a:ext uri="{FF2B5EF4-FFF2-40B4-BE49-F238E27FC236}">
                <a16:creationId xmlns:a16="http://schemas.microsoft.com/office/drawing/2014/main" id="{3E8B990D-35F8-489F-AB5F-508BF94971CA}"/>
              </a:ext>
            </a:extLst>
          </p:cNvPr>
          <p:cNvSpPr>
            <a:spLocks noGrp="1"/>
          </p:cNvSpPr>
          <p:nvPr>
            <p:ph type="body" sz="quarter" idx="10"/>
          </p:nvPr>
        </p:nvSpPr>
        <p:spPr>
          <a:xfrm>
            <a:off x="864523" y="3429000"/>
            <a:ext cx="8261108" cy="954107"/>
          </a:xfrm>
          <a:prstGeom prst="rect">
            <a:avLst/>
          </a:prstGeom>
          <a:noFill/>
        </p:spPr>
        <p:txBody>
          <a:bodyPr wrap="square" lIns="91440" tIns="45720" rIns="91440" bIns="45720" rtlCol="0" anchor="t" anchorCtr="0">
            <a:noAutofit/>
          </a:bodyPr>
          <a:lstStyle>
            <a:lvl1pPr marL="0" indent="0" algn="l">
              <a:lnSpc>
                <a:spcPct val="100000"/>
              </a:lnSpc>
              <a:spcBef>
                <a:spcPts val="0"/>
              </a:spcBef>
              <a:spcAft>
                <a:spcPts val="0"/>
              </a:spcAft>
              <a:buFontTx/>
              <a:buNone/>
              <a:defRPr lang="en-US" sz="2800" b="0" i="0" dirty="0" smtClean="0">
                <a:solidFill>
                  <a:srgbClr val="FFFFFF"/>
                </a:solidFill>
                <a:latin typeface="EYInterstate" panose="02000503020000020004"/>
              </a:defRPr>
            </a:lvl1pPr>
          </a:lstStyle>
          <a:p>
            <a:pPr marL="0" lvl="0"/>
            <a:r>
              <a:rPr lang="en-US"/>
              <a:t>Click to edit Master text styles</a:t>
            </a:r>
          </a:p>
        </p:txBody>
      </p:sp>
    </p:spTree>
    <p:extLst>
      <p:ext uri="{BB962C8B-B14F-4D97-AF65-F5344CB8AC3E}">
        <p14:creationId xmlns:p14="http://schemas.microsoft.com/office/powerpoint/2010/main" val="39584954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00DE5D11-71B1-4520-9A95-7170E9CDB9EE}"/>
              </a:ext>
            </a:extLst>
          </p:cNvPr>
          <p:cNvSpPr>
            <a:spLocks noGrp="1"/>
          </p:cNvSpPr>
          <p:nvPr>
            <p:ph type="subTitle" idx="1"/>
          </p:nvPr>
        </p:nvSpPr>
        <p:spPr>
          <a:xfrm>
            <a:off x="349184" y="152251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9" name="Title 1">
            <a:extLst>
              <a:ext uri="{FF2B5EF4-FFF2-40B4-BE49-F238E27FC236}">
                <a16:creationId xmlns:a16="http://schemas.microsoft.com/office/drawing/2014/main" id="{EBFB7D56-2A24-4E0F-B4F6-013DA9F32E25}"/>
              </a:ext>
            </a:extLst>
          </p:cNvPr>
          <p:cNvSpPr>
            <a:spLocks noGrp="1"/>
          </p:cNvSpPr>
          <p:nvPr>
            <p:ph type="title"/>
          </p:nvPr>
        </p:nvSpPr>
        <p:spPr>
          <a:xfrm>
            <a:off x="368044" y="95509"/>
            <a:ext cx="10515600" cy="618385"/>
          </a:xfrm>
          <a:prstGeom prst="rect">
            <a:avLst/>
          </a:prstGeom>
        </p:spPr>
        <p:txBody>
          <a:bodyPr/>
          <a:lstStyle/>
          <a:p>
            <a:endParaRPr lang="en-US"/>
          </a:p>
        </p:txBody>
      </p:sp>
      <p:cxnSp>
        <p:nvCxnSpPr>
          <p:cNvPr id="10" name="Straight Arrow Connector 9">
            <a:extLst>
              <a:ext uri="{FF2B5EF4-FFF2-40B4-BE49-F238E27FC236}">
                <a16:creationId xmlns:a16="http://schemas.microsoft.com/office/drawing/2014/main" id="{3A96B944-040D-4684-AB3A-79883F7DC474}"/>
              </a:ext>
            </a:extLst>
          </p:cNvPr>
          <p:cNvCxnSpPr>
            <a:cxnSpLocks/>
          </p:cNvCxnSpPr>
          <p:nvPr userDrawn="1"/>
        </p:nvCxnSpPr>
        <p:spPr>
          <a:xfrm flipV="1">
            <a:off x="349185" y="713894"/>
            <a:ext cx="11474771" cy="930"/>
          </a:xfrm>
          <a:prstGeom prst="straightConnector1">
            <a:avLst/>
          </a:prstGeom>
          <a:noFill/>
          <a:ln w="28575" cap="flat" cmpd="sng" algn="ctr">
            <a:solidFill>
              <a:srgbClr val="0070C0"/>
            </a:solidFill>
            <a:prstDash val="solid"/>
            <a:miter lim="800000"/>
            <a:headEnd type="none" w="med" len="med"/>
            <a:tailEnd type="none" w="med" len="med"/>
          </a:ln>
          <a:effectLst/>
        </p:spPr>
      </p:cxnSp>
      <p:sp>
        <p:nvSpPr>
          <p:cNvPr id="14" name="TextBox 13">
            <a:extLst>
              <a:ext uri="{FF2B5EF4-FFF2-40B4-BE49-F238E27FC236}">
                <a16:creationId xmlns:a16="http://schemas.microsoft.com/office/drawing/2014/main" id="{20A7237C-C87B-4269-81D2-4471C0956529}"/>
              </a:ext>
            </a:extLst>
          </p:cNvPr>
          <p:cNvSpPr txBox="1"/>
          <p:nvPr userDrawn="1"/>
        </p:nvSpPr>
        <p:spPr>
          <a:xfrm>
            <a:off x="4269205" y="6572186"/>
            <a:ext cx="3653590" cy="273280"/>
          </a:xfrm>
          <a:prstGeom prst="rect">
            <a:avLst/>
          </a:prstGeom>
          <a:noFill/>
        </p:spPr>
        <p:txBody>
          <a:bodyPr wrap="square" rtlCol="0">
            <a:spAutoFit/>
          </a:bodyPr>
          <a:lstStyle/>
          <a:p>
            <a:pPr algn="ctr"/>
            <a:r>
              <a:rPr lang="en-US" sz="1000"/>
              <a:t>FOR OFFICIAL USE ONLY | NOT FOR DISTRIBUTION</a:t>
            </a:r>
          </a:p>
          <a:p>
            <a:endParaRPr lang="en-US" sz="1000">
              <a:latin typeface="Franklin Gothic Book" panose="020B0503020102020204" pitchFamily="34" charset="0"/>
            </a:endParaRPr>
          </a:p>
        </p:txBody>
      </p:sp>
    </p:spTree>
    <p:extLst>
      <p:ext uri="{BB962C8B-B14F-4D97-AF65-F5344CB8AC3E}">
        <p14:creationId xmlns:p14="http://schemas.microsoft.com/office/powerpoint/2010/main" val="1189002592"/>
      </p:ext>
    </p:extLst>
  </p:cSld>
  <p:clrMapOvr>
    <a:masterClrMapping/>
  </p:clrMapOvr>
  <p:hf hdr="0"/>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7C078F04-0858-47C2-B1C3-DBB69868C94B}"/>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Century Gothic" panose="020B0502020202020204" pitchFamily="34" charset="0"/>
              </a:rPr>
              <a:pPr marL="19049" algn="ctr"/>
              <a:t>‹#›</a:t>
            </a:fld>
            <a:endParaRPr lang="en-US" sz="999">
              <a:solidFill>
                <a:srgbClr val="808080"/>
              </a:solidFill>
              <a:latin typeface="Century Gothic" panose="020B0502020202020204" pitchFamily="34" charset="0"/>
            </a:endParaRPr>
          </a:p>
        </p:txBody>
      </p:sp>
    </p:spTree>
    <p:extLst>
      <p:ext uri="{BB962C8B-B14F-4D97-AF65-F5344CB8AC3E}">
        <p14:creationId xmlns:p14="http://schemas.microsoft.com/office/powerpoint/2010/main" val="6415063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1F08-B40D-9A19-74DA-248CE5AE50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7CAC6D-55D7-63E1-C5F5-9C0458F66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5DB26-7AFA-5CD8-8493-9BE838164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52E346-3E48-3F29-250F-0ABE13C08AFB}"/>
              </a:ext>
            </a:extLst>
          </p:cNvPr>
          <p:cNvSpPr>
            <a:spLocks noGrp="1"/>
          </p:cNvSpPr>
          <p:nvPr>
            <p:ph type="dt" sz="half" idx="10"/>
          </p:nvPr>
        </p:nvSpPr>
        <p:spPr/>
        <p:txBody>
          <a:bodyPr/>
          <a:lstStyle/>
          <a:p>
            <a:fld id="{A89E3BFB-F10D-46E6-B25D-1858AC68462B}" type="datetimeFigureOut">
              <a:rPr lang="en-US" smtClean="0"/>
              <a:t>2/13/2024</a:t>
            </a:fld>
            <a:endParaRPr lang="en-US"/>
          </a:p>
        </p:txBody>
      </p:sp>
      <p:sp>
        <p:nvSpPr>
          <p:cNvPr id="6" name="Footer Placeholder 5">
            <a:extLst>
              <a:ext uri="{FF2B5EF4-FFF2-40B4-BE49-F238E27FC236}">
                <a16:creationId xmlns:a16="http://schemas.microsoft.com/office/drawing/2014/main" id="{C9C63E93-7583-FA8D-6F10-7B80A5871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9EC042-4742-8B62-6D02-B708731C0D22}"/>
              </a:ext>
            </a:extLst>
          </p:cNvPr>
          <p:cNvSpPr>
            <a:spLocks noGrp="1"/>
          </p:cNvSpPr>
          <p:nvPr>
            <p:ph type="sldNum" sz="quarter" idx="12"/>
          </p:nvPr>
        </p:nvSpPr>
        <p:spPr/>
        <p:txBody>
          <a:bodyPr/>
          <a:lstStyle/>
          <a:p>
            <a:fld id="{A445D3D2-298B-4445-8F63-6C38DAE897BB}" type="slidenum">
              <a:rPr lang="en-US" smtClean="0"/>
              <a:t>‹#›</a:t>
            </a:fld>
            <a:endParaRPr lang="en-US"/>
          </a:p>
        </p:txBody>
      </p:sp>
    </p:spTree>
    <p:extLst>
      <p:ext uri="{BB962C8B-B14F-4D97-AF65-F5344CB8AC3E}">
        <p14:creationId xmlns:p14="http://schemas.microsoft.com/office/powerpoint/2010/main" val="33090909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F124-8F28-6BF2-8955-8F518D3EA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2446DE-DA48-65CD-679F-8AF4DE4272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81F19A-4719-DAF3-DE71-11006D507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6700C4-79CE-456E-E78F-C4DE4AFC8A67}"/>
              </a:ext>
            </a:extLst>
          </p:cNvPr>
          <p:cNvSpPr>
            <a:spLocks noGrp="1"/>
          </p:cNvSpPr>
          <p:nvPr>
            <p:ph type="dt" sz="half" idx="10"/>
          </p:nvPr>
        </p:nvSpPr>
        <p:spPr/>
        <p:txBody>
          <a:bodyPr/>
          <a:lstStyle/>
          <a:p>
            <a:fld id="{A89E3BFB-F10D-46E6-B25D-1858AC68462B}" type="datetimeFigureOut">
              <a:rPr lang="en-US" smtClean="0"/>
              <a:t>2/13/2024</a:t>
            </a:fld>
            <a:endParaRPr lang="en-US"/>
          </a:p>
        </p:txBody>
      </p:sp>
      <p:sp>
        <p:nvSpPr>
          <p:cNvPr id="6" name="Footer Placeholder 5">
            <a:extLst>
              <a:ext uri="{FF2B5EF4-FFF2-40B4-BE49-F238E27FC236}">
                <a16:creationId xmlns:a16="http://schemas.microsoft.com/office/drawing/2014/main" id="{457FF573-31E4-FC40-2D35-37FECDBFC5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0BE10-8869-A746-65FF-CD4A4799CC48}"/>
              </a:ext>
            </a:extLst>
          </p:cNvPr>
          <p:cNvSpPr>
            <a:spLocks noGrp="1"/>
          </p:cNvSpPr>
          <p:nvPr>
            <p:ph type="sldNum" sz="quarter" idx="12"/>
          </p:nvPr>
        </p:nvSpPr>
        <p:spPr/>
        <p:txBody>
          <a:bodyPr/>
          <a:lstStyle/>
          <a:p>
            <a:fld id="{A445D3D2-298B-4445-8F63-6C38DAE897BB}" type="slidenum">
              <a:rPr lang="en-US" smtClean="0"/>
              <a:t>‹#›</a:t>
            </a:fld>
            <a:endParaRPr lang="en-US"/>
          </a:p>
        </p:txBody>
      </p:sp>
    </p:spTree>
    <p:extLst>
      <p:ext uri="{BB962C8B-B14F-4D97-AF65-F5344CB8AC3E}">
        <p14:creationId xmlns:p14="http://schemas.microsoft.com/office/powerpoint/2010/main" val="13313216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C13A-5B5D-4FA4-AA0C-65A513DC8ACF}"/>
              </a:ext>
            </a:extLst>
          </p:cNvPr>
          <p:cNvSpPr>
            <a:spLocks noGrp="1"/>
          </p:cNvSpPr>
          <p:nvPr>
            <p:ph type="title" hasCustomPrompt="1"/>
          </p:nvPr>
        </p:nvSpPr>
        <p:spPr>
          <a:xfrm>
            <a:off x="831273" y="605118"/>
            <a:ext cx="10529455" cy="933055"/>
          </a:xfrm>
        </p:spPr>
        <p:txBody>
          <a:bodyPr anchor="t">
            <a:normAutofit/>
          </a:bodyPr>
          <a:lstStyle>
            <a:lvl1pPr algn="ctr">
              <a:lnSpc>
                <a:spcPct val="100000"/>
              </a:lnSpc>
              <a:defRPr sz="2824" b="1">
                <a:solidFill>
                  <a:schemeClr val="accent4"/>
                </a:solidFill>
              </a:defRPr>
            </a:lvl1pPr>
          </a:lstStyle>
          <a:p>
            <a:r>
              <a:rPr lang="en-US" dirty="0"/>
              <a:t>Click to edit master title style</a:t>
            </a:r>
          </a:p>
        </p:txBody>
      </p:sp>
    </p:spTree>
    <p:extLst>
      <p:ext uri="{BB962C8B-B14F-4D97-AF65-F5344CB8AC3E}">
        <p14:creationId xmlns:p14="http://schemas.microsoft.com/office/powerpoint/2010/main" val="327457702"/>
      </p:ext>
    </p:extLst>
  </p:cSld>
  <p:clrMapOvr>
    <a:masterClrMapping/>
  </p:clrMapOvr>
  <p:extLst>
    <p:ext uri="{DCECCB84-F9BA-43D5-87BE-67443E8EF086}">
      <p15:sldGuideLst xmlns:p15="http://schemas.microsoft.com/office/powerpoint/2012/main">
        <p15:guide id="1" pos="432">
          <p15:clr>
            <a:srgbClr val="FBAE40"/>
          </p15:clr>
        </p15:guide>
        <p15:guide id="3" pos="5904">
          <p15:clr>
            <a:srgbClr val="FBAE40"/>
          </p15:clr>
        </p15:guide>
        <p15:guide id="4" orient="horz" pos="4464">
          <p15:clr>
            <a:srgbClr val="FBAE40"/>
          </p15:clr>
        </p15:guide>
        <p15:guide id="5" pos="316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ue">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2318B72-F701-5445-9BA5-42608184E0E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527" t="27893"/>
          <a:stretch/>
        </p:blipFill>
        <p:spPr>
          <a:xfrm>
            <a:off x="1" y="0"/>
            <a:ext cx="5482166" cy="3085241"/>
          </a:xfrm>
          <a:prstGeom prst="rect">
            <a:avLst/>
          </a:prstGeom>
        </p:spPr>
      </p:pic>
      <p:sp>
        <p:nvSpPr>
          <p:cNvPr id="2" name="Title 1">
            <a:extLst>
              <a:ext uri="{FF2B5EF4-FFF2-40B4-BE49-F238E27FC236}">
                <a16:creationId xmlns:a16="http://schemas.microsoft.com/office/drawing/2014/main" id="{BCAFC13A-5B5D-4FA4-AA0C-65A513DC8ACF}"/>
              </a:ext>
            </a:extLst>
          </p:cNvPr>
          <p:cNvSpPr>
            <a:spLocks noGrp="1"/>
          </p:cNvSpPr>
          <p:nvPr>
            <p:ph type="title" hasCustomPrompt="1"/>
          </p:nvPr>
        </p:nvSpPr>
        <p:spPr>
          <a:xfrm>
            <a:off x="831273" y="605118"/>
            <a:ext cx="3572625" cy="1844463"/>
          </a:xfrm>
        </p:spPr>
        <p:txBody>
          <a:bodyPr anchor="t">
            <a:normAutofit/>
          </a:bodyPr>
          <a:lstStyle>
            <a:lvl1pPr algn="l">
              <a:lnSpc>
                <a:spcPct val="100000"/>
              </a:lnSpc>
              <a:defRPr sz="2824" b="1">
                <a:solidFill>
                  <a:schemeClr val="accent4"/>
                </a:solidFill>
              </a:defRPr>
            </a:lvl1pPr>
          </a:lstStyle>
          <a:p>
            <a:r>
              <a:rPr lang="en-US" dirty="0"/>
              <a:t>Click to edit master title style</a:t>
            </a:r>
          </a:p>
        </p:txBody>
      </p:sp>
      <p:sp>
        <p:nvSpPr>
          <p:cNvPr id="5" name="Picture Placeholder 4">
            <a:extLst>
              <a:ext uri="{FF2B5EF4-FFF2-40B4-BE49-F238E27FC236}">
                <a16:creationId xmlns:a16="http://schemas.microsoft.com/office/drawing/2014/main" id="{F8F554FD-0591-4001-A5AC-6DDEB9A2B07A}"/>
              </a:ext>
            </a:extLst>
          </p:cNvPr>
          <p:cNvSpPr>
            <a:spLocks noGrp="1"/>
          </p:cNvSpPr>
          <p:nvPr>
            <p:ph type="pic" sz="quarter" idx="10"/>
          </p:nvPr>
        </p:nvSpPr>
        <p:spPr>
          <a:xfrm>
            <a:off x="5209309" y="2049332"/>
            <a:ext cx="6151418" cy="4195482"/>
          </a:xfrm>
        </p:spPr>
        <p:txBody>
          <a:bodyPr anchor="ctr"/>
          <a:lstStyle>
            <a:lvl1pPr marL="0" indent="0"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813996472"/>
      </p:ext>
    </p:extLst>
  </p:cSld>
  <p:clrMapOvr>
    <a:masterClrMapping/>
  </p:clrMapOvr>
  <p:extLst>
    <p:ext uri="{DCECCB84-F9BA-43D5-87BE-67443E8EF086}">
      <p15:sldGuideLst xmlns:p15="http://schemas.microsoft.com/office/powerpoint/2012/main">
        <p15:guide id="1" pos="144">
          <p15:clr>
            <a:srgbClr val="FBAE40"/>
          </p15:clr>
        </p15:guide>
        <p15:guide id="2" orient="horz" pos="144">
          <p15:clr>
            <a:srgbClr val="FBAE40"/>
          </p15:clr>
        </p15:guide>
        <p15:guide id="3" pos="6192">
          <p15:clr>
            <a:srgbClr val="FBAE40"/>
          </p15:clr>
        </p15:guide>
        <p15:guide id="4" orient="horz" pos="4752">
          <p15:clr>
            <a:srgbClr val="FBAE40"/>
          </p15:clr>
        </p15:guide>
        <p15:guide id="5" orient="horz" pos="4536">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al">
    <p:bg>
      <p:bgPr>
        <a:solidFill>
          <a:schemeClr val="accent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2318B72-F701-5445-9BA5-42608184E0E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527" t="27893"/>
          <a:stretch/>
        </p:blipFill>
        <p:spPr>
          <a:xfrm>
            <a:off x="1" y="0"/>
            <a:ext cx="5482166" cy="3085241"/>
          </a:xfrm>
          <a:prstGeom prst="rect">
            <a:avLst/>
          </a:prstGeom>
        </p:spPr>
      </p:pic>
      <p:sp>
        <p:nvSpPr>
          <p:cNvPr id="2" name="Title 1">
            <a:extLst>
              <a:ext uri="{FF2B5EF4-FFF2-40B4-BE49-F238E27FC236}">
                <a16:creationId xmlns:a16="http://schemas.microsoft.com/office/drawing/2014/main" id="{BCAFC13A-5B5D-4FA4-AA0C-65A513DC8ACF}"/>
              </a:ext>
            </a:extLst>
          </p:cNvPr>
          <p:cNvSpPr>
            <a:spLocks noGrp="1"/>
          </p:cNvSpPr>
          <p:nvPr>
            <p:ph type="title" hasCustomPrompt="1"/>
          </p:nvPr>
        </p:nvSpPr>
        <p:spPr>
          <a:xfrm>
            <a:off x="831273" y="605118"/>
            <a:ext cx="3572625" cy="1844463"/>
          </a:xfrm>
        </p:spPr>
        <p:txBody>
          <a:bodyPr anchor="t">
            <a:normAutofit/>
          </a:bodyPr>
          <a:lstStyle>
            <a:lvl1pPr algn="l">
              <a:lnSpc>
                <a:spcPct val="100000"/>
              </a:lnSpc>
              <a:defRPr sz="2824" b="1">
                <a:solidFill>
                  <a:schemeClr val="accent4"/>
                </a:solidFill>
              </a:defRPr>
            </a:lvl1pPr>
          </a:lstStyle>
          <a:p>
            <a:r>
              <a:rPr lang="en-US" dirty="0"/>
              <a:t>Click to edit master title style</a:t>
            </a:r>
          </a:p>
        </p:txBody>
      </p:sp>
      <p:sp>
        <p:nvSpPr>
          <p:cNvPr id="5" name="Picture Placeholder 4">
            <a:extLst>
              <a:ext uri="{FF2B5EF4-FFF2-40B4-BE49-F238E27FC236}">
                <a16:creationId xmlns:a16="http://schemas.microsoft.com/office/drawing/2014/main" id="{4AFB2936-5575-4A09-8CAC-6DD0B6067876}"/>
              </a:ext>
            </a:extLst>
          </p:cNvPr>
          <p:cNvSpPr>
            <a:spLocks noGrp="1"/>
          </p:cNvSpPr>
          <p:nvPr>
            <p:ph type="pic" sz="quarter" idx="10"/>
          </p:nvPr>
        </p:nvSpPr>
        <p:spPr>
          <a:xfrm>
            <a:off x="5209309" y="2049332"/>
            <a:ext cx="6151418" cy="4195482"/>
          </a:xfrm>
        </p:spPr>
        <p:txBody>
          <a:bodyPr anchor="ctr"/>
          <a:lstStyle>
            <a:lvl1pPr marL="0" indent="0"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120156430"/>
      </p:ext>
    </p:extLst>
  </p:cSld>
  <p:clrMapOvr>
    <a:masterClrMapping/>
  </p:clrMapOvr>
  <p:extLst>
    <p:ext uri="{DCECCB84-F9BA-43D5-87BE-67443E8EF086}">
      <p15:sldGuideLst xmlns:p15="http://schemas.microsoft.com/office/powerpoint/2012/main">
        <p15:guide id="1" pos="144">
          <p15:clr>
            <a:srgbClr val="FBAE40"/>
          </p15:clr>
        </p15:guide>
        <p15:guide id="2" orient="horz" pos="144">
          <p15:clr>
            <a:srgbClr val="FBAE40"/>
          </p15:clr>
        </p15:guide>
        <p15:guide id="3" pos="6192">
          <p15:clr>
            <a:srgbClr val="FBAE40"/>
          </p15:clr>
        </p15:guide>
        <p15:guide id="4" orient="horz" pos="4752">
          <p15:clr>
            <a:srgbClr val="FBAE40"/>
          </p15:clr>
        </p15:guide>
        <p15:guide id="5" orient="horz" pos="4536">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al center">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BDBAFF-0A27-614C-9F17-C4B6AC1461C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118" t="39490" r="-6142" b="1"/>
          <a:stretch/>
        </p:blipFill>
        <p:spPr>
          <a:xfrm>
            <a:off x="2672189" y="0"/>
            <a:ext cx="6847622" cy="2588994"/>
          </a:xfrm>
          <a:prstGeom prst="rect">
            <a:avLst/>
          </a:prstGeom>
        </p:spPr>
      </p:pic>
      <p:sp>
        <p:nvSpPr>
          <p:cNvPr id="2" name="Title 1">
            <a:extLst>
              <a:ext uri="{FF2B5EF4-FFF2-40B4-BE49-F238E27FC236}">
                <a16:creationId xmlns:a16="http://schemas.microsoft.com/office/drawing/2014/main" id="{BCAFC13A-5B5D-4FA4-AA0C-65A513DC8ACF}"/>
              </a:ext>
            </a:extLst>
          </p:cNvPr>
          <p:cNvSpPr>
            <a:spLocks noGrp="1"/>
          </p:cNvSpPr>
          <p:nvPr>
            <p:ph type="title" hasCustomPrompt="1"/>
          </p:nvPr>
        </p:nvSpPr>
        <p:spPr>
          <a:xfrm>
            <a:off x="4451928" y="605118"/>
            <a:ext cx="3572625" cy="1844463"/>
          </a:xfrm>
        </p:spPr>
        <p:txBody>
          <a:bodyPr anchor="t">
            <a:normAutofit/>
          </a:bodyPr>
          <a:lstStyle>
            <a:lvl1pPr algn="ctr">
              <a:lnSpc>
                <a:spcPct val="100000"/>
              </a:lnSpc>
              <a:defRPr sz="2824" b="1">
                <a:solidFill>
                  <a:schemeClr val="accent4"/>
                </a:solidFill>
              </a:defRPr>
            </a:lvl1pPr>
          </a:lstStyle>
          <a:p>
            <a:r>
              <a:rPr lang="en-US" dirty="0"/>
              <a:t>Click to edit master title style</a:t>
            </a:r>
          </a:p>
        </p:txBody>
      </p:sp>
      <p:sp>
        <p:nvSpPr>
          <p:cNvPr id="6" name="Picture Placeholder 4">
            <a:extLst>
              <a:ext uri="{FF2B5EF4-FFF2-40B4-BE49-F238E27FC236}">
                <a16:creationId xmlns:a16="http://schemas.microsoft.com/office/drawing/2014/main" id="{715300AF-33C8-42A3-AB66-A30629828D15}"/>
              </a:ext>
            </a:extLst>
          </p:cNvPr>
          <p:cNvSpPr>
            <a:spLocks noGrp="1"/>
          </p:cNvSpPr>
          <p:nvPr>
            <p:ph type="pic" sz="quarter" idx="10"/>
          </p:nvPr>
        </p:nvSpPr>
        <p:spPr>
          <a:xfrm>
            <a:off x="861862" y="2449580"/>
            <a:ext cx="10468276" cy="4195482"/>
          </a:xfrm>
        </p:spPr>
        <p:txBody>
          <a:bodyPr anchor="ctr"/>
          <a:lstStyle>
            <a:lvl1pPr marL="0" indent="0"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133694332"/>
      </p:ext>
    </p:extLst>
  </p:cSld>
  <p:clrMapOvr>
    <a:masterClrMapping/>
  </p:clrMapOvr>
  <p:extLst>
    <p:ext uri="{DCECCB84-F9BA-43D5-87BE-67443E8EF086}">
      <p15:sldGuideLst xmlns:p15="http://schemas.microsoft.com/office/powerpoint/2012/main">
        <p15:guide id="1" pos="144">
          <p15:clr>
            <a:srgbClr val="FBAE40"/>
          </p15:clr>
        </p15:guide>
        <p15:guide id="2" orient="horz" pos="144">
          <p15:clr>
            <a:srgbClr val="FBAE40"/>
          </p15:clr>
        </p15:guide>
        <p15:guide id="3" pos="6192">
          <p15:clr>
            <a:srgbClr val="FBAE40"/>
          </p15:clr>
        </p15:guide>
        <p15:guide id="4" orient="horz" pos="4752">
          <p15:clr>
            <a:srgbClr val="FBAE40"/>
          </p15:clr>
        </p15:guide>
        <p15:guide id="5" orient="horz" pos="453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red">
    <p:bg>
      <p:bgPr>
        <a:solidFill>
          <a:schemeClr val="accent5"/>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2318B72-F701-5445-9BA5-42608184E0E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527" t="27893"/>
          <a:stretch/>
        </p:blipFill>
        <p:spPr>
          <a:xfrm>
            <a:off x="1" y="0"/>
            <a:ext cx="5482166" cy="3085241"/>
          </a:xfrm>
          <a:prstGeom prst="rect">
            <a:avLst/>
          </a:prstGeom>
        </p:spPr>
      </p:pic>
      <p:sp>
        <p:nvSpPr>
          <p:cNvPr id="2" name="Title 1">
            <a:extLst>
              <a:ext uri="{FF2B5EF4-FFF2-40B4-BE49-F238E27FC236}">
                <a16:creationId xmlns:a16="http://schemas.microsoft.com/office/drawing/2014/main" id="{BCAFC13A-5B5D-4FA4-AA0C-65A513DC8ACF}"/>
              </a:ext>
            </a:extLst>
          </p:cNvPr>
          <p:cNvSpPr>
            <a:spLocks noGrp="1"/>
          </p:cNvSpPr>
          <p:nvPr>
            <p:ph type="title" hasCustomPrompt="1"/>
          </p:nvPr>
        </p:nvSpPr>
        <p:spPr>
          <a:xfrm>
            <a:off x="831273" y="605118"/>
            <a:ext cx="3572625" cy="1844463"/>
          </a:xfrm>
        </p:spPr>
        <p:txBody>
          <a:bodyPr anchor="t">
            <a:normAutofit/>
          </a:bodyPr>
          <a:lstStyle>
            <a:lvl1pPr algn="l">
              <a:lnSpc>
                <a:spcPct val="100000"/>
              </a:lnSpc>
              <a:defRPr sz="2824" b="1">
                <a:solidFill>
                  <a:schemeClr val="accent1"/>
                </a:solidFill>
              </a:defRPr>
            </a:lvl1pPr>
          </a:lstStyle>
          <a:p>
            <a:r>
              <a:rPr lang="en-US" dirty="0"/>
              <a:t>Click to edit master title style</a:t>
            </a:r>
          </a:p>
        </p:txBody>
      </p:sp>
      <p:sp>
        <p:nvSpPr>
          <p:cNvPr id="5" name="Picture Placeholder 4">
            <a:extLst>
              <a:ext uri="{FF2B5EF4-FFF2-40B4-BE49-F238E27FC236}">
                <a16:creationId xmlns:a16="http://schemas.microsoft.com/office/drawing/2014/main" id="{CD658DCB-B2EF-429D-9328-A87787FC814F}"/>
              </a:ext>
            </a:extLst>
          </p:cNvPr>
          <p:cNvSpPr>
            <a:spLocks noGrp="1"/>
          </p:cNvSpPr>
          <p:nvPr>
            <p:ph type="pic" sz="quarter" idx="10"/>
          </p:nvPr>
        </p:nvSpPr>
        <p:spPr>
          <a:xfrm>
            <a:off x="5209309" y="2049332"/>
            <a:ext cx="6151418" cy="4195482"/>
          </a:xfrm>
        </p:spPr>
        <p:txBody>
          <a:bodyPr anchor="ctr"/>
          <a:lstStyle>
            <a:lvl1pPr marL="0" indent="0"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615950446"/>
      </p:ext>
    </p:extLst>
  </p:cSld>
  <p:clrMapOvr>
    <a:masterClrMapping/>
  </p:clrMapOvr>
  <p:extLst>
    <p:ext uri="{DCECCB84-F9BA-43D5-87BE-67443E8EF086}">
      <p15:sldGuideLst xmlns:p15="http://schemas.microsoft.com/office/powerpoint/2012/main">
        <p15:guide id="1" pos="144">
          <p15:clr>
            <a:srgbClr val="FBAE40"/>
          </p15:clr>
        </p15:guide>
        <p15:guide id="2" orient="horz" pos="144">
          <p15:clr>
            <a:srgbClr val="FBAE40"/>
          </p15:clr>
        </p15:guide>
        <p15:guide id="3" pos="6192">
          <p15:clr>
            <a:srgbClr val="FBAE40"/>
          </p15:clr>
        </p15:guide>
        <p15:guide id="4" orient="horz" pos="4752">
          <p15:clr>
            <a:srgbClr val="FBAE40"/>
          </p15:clr>
        </p15:guide>
        <p15:guide id="5" orient="horz" pos="45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99733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orange">
    <p:bg>
      <p:bgPr>
        <a:solidFill>
          <a:schemeClr val="accent4"/>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2318B72-F701-5445-9BA5-42608184E0E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527" t="27893"/>
          <a:stretch/>
        </p:blipFill>
        <p:spPr>
          <a:xfrm>
            <a:off x="1" y="0"/>
            <a:ext cx="5482166" cy="3085241"/>
          </a:xfrm>
          <a:prstGeom prst="rect">
            <a:avLst/>
          </a:prstGeom>
        </p:spPr>
      </p:pic>
      <p:sp>
        <p:nvSpPr>
          <p:cNvPr id="2" name="Title 1">
            <a:extLst>
              <a:ext uri="{FF2B5EF4-FFF2-40B4-BE49-F238E27FC236}">
                <a16:creationId xmlns:a16="http://schemas.microsoft.com/office/drawing/2014/main" id="{BCAFC13A-5B5D-4FA4-AA0C-65A513DC8ACF}"/>
              </a:ext>
            </a:extLst>
          </p:cNvPr>
          <p:cNvSpPr>
            <a:spLocks noGrp="1"/>
          </p:cNvSpPr>
          <p:nvPr>
            <p:ph type="title" hasCustomPrompt="1"/>
          </p:nvPr>
        </p:nvSpPr>
        <p:spPr>
          <a:xfrm>
            <a:off x="831273" y="605118"/>
            <a:ext cx="3572625" cy="1844463"/>
          </a:xfrm>
        </p:spPr>
        <p:txBody>
          <a:bodyPr anchor="t">
            <a:normAutofit/>
          </a:bodyPr>
          <a:lstStyle>
            <a:lvl1pPr algn="l">
              <a:lnSpc>
                <a:spcPct val="100000"/>
              </a:lnSpc>
              <a:defRPr sz="2824" b="1">
                <a:solidFill>
                  <a:schemeClr val="accent1"/>
                </a:solidFill>
              </a:defRPr>
            </a:lvl1pPr>
          </a:lstStyle>
          <a:p>
            <a:r>
              <a:rPr lang="en-US" dirty="0"/>
              <a:t>Click to edit master title style</a:t>
            </a:r>
          </a:p>
        </p:txBody>
      </p:sp>
      <p:sp>
        <p:nvSpPr>
          <p:cNvPr id="5" name="Picture Placeholder 4">
            <a:extLst>
              <a:ext uri="{FF2B5EF4-FFF2-40B4-BE49-F238E27FC236}">
                <a16:creationId xmlns:a16="http://schemas.microsoft.com/office/drawing/2014/main" id="{B1363DE8-F69F-4B2C-91F6-C05A48E056A9}"/>
              </a:ext>
            </a:extLst>
          </p:cNvPr>
          <p:cNvSpPr>
            <a:spLocks noGrp="1"/>
          </p:cNvSpPr>
          <p:nvPr>
            <p:ph type="pic" sz="quarter" idx="10"/>
          </p:nvPr>
        </p:nvSpPr>
        <p:spPr>
          <a:xfrm>
            <a:off x="5209309" y="2049332"/>
            <a:ext cx="6151418" cy="4195482"/>
          </a:xfrm>
        </p:spPr>
        <p:txBody>
          <a:bodyPr anchor="ctr"/>
          <a:lstStyle>
            <a:lvl1pPr marL="0" indent="0"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732673828"/>
      </p:ext>
    </p:extLst>
  </p:cSld>
  <p:clrMapOvr>
    <a:masterClrMapping/>
  </p:clrMapOvr>
  <p:extLst>
    <p:ext uri="{DCECCB84-F9BA-43D5-87BE-67443E8EF086}">
      <p15:sldGuideLst xmlns:p15="http://schemas.microsoft.com/office/powerpoint/2012/main">
        <p15:guide id="1" pos="144">
          <p15:clr>
            <a:srgbClr val="FBAE40"/>
          </p15:clr>
        </p15:guide>
        <p15:guide id="2" orient="horz" pos="144">
          <p15:clr>
            <a:srgbClr val="FBAE40"/>
          </p15:clr>
        </p15:guide>
        <p15:guide id="3" pos="6192">
          <p15:clr>
            <a:srgbClr val="FBAE40"/>
          </p15:clr>
        </p15:guide>
        <p15:guide id="4" orient="horz" pos="4752">
          <p15:clr>
            <a:srgbClr val="FBAE40"/>
          </p15:clr>
        </p15:guide>
        <p15:guide id="5" orient="horz" pos="4536">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a:xfrm>
            <a:off x="252334" y="529970"/>
            <a:ext cx="10172937" cy="695740"/>
          </a:xfrm>
        </p:spPr>
        <p:txBody>
          <a:bodyPr/>
          <a:lstStyle>
            <a:lvl1pPr>
              <a:lnSpc>
                <a:spcPct val="90000"/>
              </a:lnSpc>
              <a:defRPr sz="2200" b="0">
                <a:solidFill>
                  <a:schemeClr val="accent1"/>
                </a:solidFill>
                <a:latin typeface="Arial" panose="020B0604020202020204" pitchFamily="34" charset="0"/>
                <a:cs typeface="Arial" panose="020B0604020202020204" pitchFamily="34" charset="0"/>
              </a:defRPr>
            </a:lvl1pPr>
          </a:lstStyle>
          <a:p>
            <a:r>
              <a:rPr lang="en-ZA"/>
              <a:t>This title-only layout leaves oodles of white space and </a:t>
            </a:r>
            <a:br>
              <a:rPr lang="en-ZA"/>
            </a:br>
            <a:r>
              <a:rPr lang="en-ZA"/>
              <a:t>is ideal for busy slides with lots of charts and graphics, </a:t>
            </a:r>
            <a:br>
              <a:rPr lang="en-ZA"/>
            </a:br>
            <a:r>
              <a:rPr lang="en-ZA"/>
              <a:t>and for slides with really long descriptors.  </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accent1"/>
                </a:solidFill>
              </a:defRPr>
            </a:lvl1pPr>
          </a:lstStyle>
          <a:p>
            <a:r>
              <a:rPr lang="en-ZA"/>
              <a:t>  </a:t>
            </a:r>
          </a:p>
        </p:txBody>
      </p:sp>
    </p:spTree>
    <p:extLst>
      <p:ext uri="{BB962C8B-B14F-4D97-AF65-F5344CB8AC3E}">
        <p14:creationId xmlns:p14="http://schemas.microsoft.com/office/powerpoint/2010/main" val="42697480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Blue blank">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6709F968-C8B0-8D4F-A841-65855A50B4CA}"/>
              </a:ext>
            </a:extLst>
          </p:cNvPr>
          <p:cNvSpPr>
            <a:spLocks/>
          </p:cNvSpPr>
          <p:nvPr userDrawn="1"/>
        </p:nvSpPr>
        <p:spPr bwMode="auto">
          <a:xfrm>
            <a:off x="601415" y="6434258"/>
            <a:ext cx="3155337" cy="160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nchorCtr="0">
            <a:spAutoFit/>
          </a:bodyPr>
          <a:lstStyle/>
          <a:p>
            <a:pPr algn="l">
              <a:lnSpc>
                <a:spcPts val="1400"/>
              </a:lnSpc>
              <a:spcBef>
                <a:spcPts val="0"/>
              </a:spcBef>
            </a:pPr>
            <a:fld id="{5E7974B2-3D67-6E4B-84FB-FEA54E3B2E2B}" type="slidenum">
              <a:rPr lang="en-US" sz="900" b="1" smtClean="0">
                <a:solidFill>
                  <a:schemeClr val="tx1">
                    <a:lumMod val="75000"/>
                    <a:lumOff val="25000"/>
                  </a:schemeClr>
                </a:solidFill>
                <a:latin typeface="Arial"/>
                <a:cs typeface="Arial"/>
                <a:sym typeface="Helvetica" charset="0"/>
              </a:rPr>
              <a:t>‹#›</a:t>
            </a:fld>
            <a:endParaRPr lang="en-US" sz="900">
              <a:solidFill>
                <a:schemeClr val="tx1">
                  <a:lumMod val="75000"/>
                  <a:lumOff val="25000"/>
                </a:schemeClr>
              </a:solidFill>
              <a:latin typeface="Arial"/>
              <a:cs typeface="Arial"/>
              <a:sym typeface="Helvetica" charset="0"/>
            </a:endParaRPr>
          </a:p>
        </p:txBody>
      </p:sp>
      <p:sp>
        <p:nvSpPr>
          <p:cNvPr id="6" name="Text Placeholder 11">
            <a:extLst>
              <a:ext uri="{FF2B5EF4-FFF2-40B4-BE49-F238E27FC236}">
                <a16:creationId xmlns:a16="http://schemas.microsoft.com/office/drawing/2014/main" id="{45F3A90D-F67E-C248-8E0E-FE7B8D53A331}"/>
              </a:ext>
            </a:extLst>
          </p:cNvPr>
          <p:cNvSpPr>
            <a:spLocks noGrp="1"/>
          </p:cNvSpPr>
          <p:nvPr>
            <p:ph idx="1"/>
          </p:nvPr>
        </p:nvSpPr>
        <p:spPr>
          <a:xfrm>
            <a:off x="838200" y="1152135"/>
            <a:ext cx="6426200" cy="5241586"/>
          </a:xfrm>
          <a:prstGeom prst="rect">
            <a:avLst/>
          </a:prstGeom>
        </p:spPr>
        <p:txBody>
          <a:bodyPr vert="horz" lIns="91440" tIns="45720" rIns="91440" bIns="45720" rtlCol="0">
            <a:normAutofit/>
          </a:bodyPr>
          <a:lstStyle/>
          <a:p>
            <a:pPr lvl="0"/>
            <a:r>
              <a:rPr lang="en-US"/>
              <a:t>Click to edit Master text styles</a:t>
            </a:r>
          </a:p>
          <a:p>
            <a:pPr lvl="1"/>
            <a:endParaRPr lang="en-US"/>
          </a:p>
          <a:p>
            <a:pPr lvl="1"/>
            <a:r>
              <a:rPr lang="en-US"/>
              <a:t>Second level</a:t>
            </a:r>
          </a:p>
          <a:p>
            <a:pPr lvl="2"/>
            <a:r>
              <a:rPr lang="en-US"/>
              <a:t>Third level</a:t>
            </a:r>
          </a:p>
        </p:txBody>
      </p:sp>
    </p:spTree>
    <p:extLst>
      <p:ext uri="{BB962C8B-B14F-4D97-AF65-F5344CB8AC3E}">
        <p14:creationId xmlns:p14="http://schemas.microsoft.com/office/powerpoint/2010/main" val="294638059"/>
      </p:ext>
    </p:extLst>
  </p:cSld>
  <p:clrMapOvr>
    <a:masterClrMapping/>
  </p:clrMapOvr>
  <p:transition spd="slow">
    <p:wip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Tree>
    <p:extLst>
      <p:ext uri="{BB962C8B-B14F-4D97-AF65-F5344CB8AC3E}">
        <p14:creationId xmlns:p14="http://schemas.microsoft.com/office/powerpoint/2010/main" val="26629565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53440" y="1097280"/>
            <a:ext cx="10514189" cy="4937760"/>
          </a:xfrm>
        </p:spPr>
        <p:txBody>
          <a:bodyPr>
            <a:noAutofit/>
          </a:bodyPr>
          <a:lstStyle>
            <a:lvl1pPr marL="228600" indent="-228600">
              <a:lnSpc>
                <a:spcPct val="100000"/>
              </a:lnSpc>
              <a:spcBef>
                <a:spcPts val="1200"/>
              </a:spcBef>
              <a:defRPr sz="28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2400">
                <a:latin typeface="Franklin Gothic Medium" panose="020B0603020102020204" pitchFamily="34" charset="0"/>
              </a:defRPr>
            </a:lvl2pPr>
            <a:lvl3pPr marL="973138" indent="-228600">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19" name="Rectangle 18"/>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chemeClr val="bg1"/>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731521" y="457200"/>
            <a:ext cx="1066187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38145415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5" y="2051009"/>
            <a:ext cx="2698311"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solidFill>
                  <a:schemeClr val="accent3">
                    <a:lumMod val="75000"/>
                  </a:schemeClr>
                </a:solidFill>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solidFill>
                  <a:schemeClr val="accent3">
                    <a:lumMod val="75000"/>
                  </a:schemeClr>
                </a:solidFill>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Autofit/>
          </a:bodyPr>
          <a:lstStyle>
            <a:lvl1pPr marL="0" indent="0">
              <a:buNone/>
              <a:defRPr sz="2400" baseline="0">
                <a:solidFill>
                  <a:schemeClr val="accent3">
                    <a:lumMod val="75000"/>
                  </a:schemeClr>
                </a:solidFill>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38422237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53440" y="1097280"/>
            <a:ext cx="10514189" cy="4937760"/>
          </a:xfrm>
        </p:spPr>
        <p:txBody>
          <a:bodyPr>
            <a:noAutofit/>
          </a:bodyPr>
          <a:lstStyle>
            <a:lvl1pPr marL="228600" indent="-228600">
              <a:lnSpc>
                <a:spcPct val="100000"/>
              </a:lnSpc>
              <a:spcBef>
                <a:spcPts val="1200"/>
              </a:spcBef>
              <a:defRPr sz="28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2400">
                <a:latin typeface="Franklin Gothic Medium" panose="020B0603020102020204" pitchFamily="34" charset="0"/>
              </a:defRPr>
            </a:lvl2pPr>
            <a:lvl3pPr marL="973138" indent="-228600">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19" name="Rectangle 18"/>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chemeClr val="bg1"/>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731521" y="457200"/>
            <a:ext cx="1066187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26402802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p>
        </p:txBody>
      </p:sp>
      <p:sp>
        <p:nvSpPr>
          <p:cNvPr id="2" name="Title 1"/>
          <p:cNvSpPr>
            <a:spLocks noGrp="1"/>
          </p:cNvSpPr>
          <p:nvPr>
            <p:ph type="title" hasCustomPrompt="1"/>
          </p:nvPr>
        </p:nvSpPr>
        <p:spPr>
          <a:xfrm>
            <a:off x="731520" y="457200"/>
            <a:ext cx="10639637"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53440" y="1097281"/>
            <a:ext cx="10517717" cy="1212895"/>
          </a:xfrm>
        </p:spPr>
        <p:txBody>
          <a:bodyPr>
            <a:noAutofit/>
          </a:bodyPr>
          <a:lstStyle>
            <a:lvl1pPr marL="228600" indent="-228600">
              <a:lnSpc>
                <a:spcPct val="100000"/>
              </a:lnSpc>
              <a:spcBef>
                <a:spcPts val="0"/>
              </a:spcBef>
              <a:defRPr sz="2000">
                <a:latin typeface="Franklin Gothic Medium" panose="020B0603020102020204" pitchFamily="34" charset="0"/>
              </a:defRPr>
            </a:lvl1pPr>
            <a:lvl2pPr marL="576263" indent="-233363">
              <a:lnSpc>
                <a:spcPct val="100000"/>
              </a:lnSpc>
              <a:spcBef>
                <a:spcPts val="0"/>
              </a:spcBef>
              <a:buFont typeface="Franklin Gothic Medium" panose="020B0603020102020204" pitchFamily="34" charset="0"/>
              <a:buChar char="−"/>
              <a:defRPr sz="2000">
                <a:latin typeface="Franklin Gothic Medium" panose="020B0603020102020204" pitchFamily="34" charset="0"/>
              </a:defRPr>
            </a:lvl2pPr>
            <a:lvl3pPr marL="973138" indent="-228600">
              <a:lnSpc>
                <a:spcPct val="100000"/>
              </a:lnSpc>
              <a:spcBef>
                <a:spcPts val="0"/>
              </a:spcBef>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51575"/>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401615"/>
            <a:ext cx="10526184" cy="3841082"/>
          </a:xfrm>
        </p:spPr>
        <p:txBody>
          <a:bodyPr>
            <a:noAutofit/>
          </a:bodyPr>
          <a:lstStyle>
            <a:lvl1pPr marL="0" indent="0" algn="ctr">
              <a:buNone/>
              <a:defRPr baseline="0">
                <a:latin typeface="Franklin Gothic Medium" panose="020B0603020102020204" pitchFamily="34" charset="0"/>
              </a:defRPr>
            </a:lvl1pPr>
          </a:lstStyle>
          <a:p>
            <a:pPr lvl="0"/>
            <a:r>
              <a:rPr lang="en-US"/>
              <a:t>Click icon below to add table or chart</a:t>
            </a:r>
          </a:p>
        </p:txBody>
      </p:sp>
      <p:sp>
        <p:nvSpPr>
          <p:cNvPr id="16" name="Slide Number Placeholder 21"/>
          <p:cNvSpPr>
            <a:spLocks noGrp="1"/>
          </p:cNvSpPr>
          <p:nvPr>
            <p:ph type="sldNum" sz="quarter" idx="15"/>
          </p:nvPr>
        </p:nvSpPr>
        <p:spPr>
          <a:xfrm>
            <a:off x="11074400" y="6573308"/>
            <a:ext cx="752131" cy="284692"/>
          </a:xfrm>
        </p:spPr>
        <p:txBody>
          <a:bodyPr/>
          <a:lstStyle>
            <a:lvl1pPr>
              <a:defRPr sz="1000">
                <a:solidFill>
                  <a:schemeClr val="bg1"/>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10" name="TextBox 9">
            <a:extLst>
              <a:ext uri="{FF2B5EF4-FFF2-40B4-BE49-F238E27FC236}">
                <a16:creationId xmlns:a16="http://schemas.microsoft.com/office/drawing/2014/main" id="{0D305B7E-0A14-4F41-B4ED-C4B929C1011A}"/>
              </a:ext>
            </a:extLst>
          </p:cNvPr>
          <p:cNvSpPr txBox="1"/>
          <p:nvPr userDrawn="1"/>
        </p:nvSpPr>
        <p:spPr>
          <a:xfrm>
            <a:off x="696382" y="6592544"/>
            <a:ext cx="682201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Franklin Gothic Demi Cond" panose="020B0706030402020204" pitchFamily="34" charset="0"/>
                <a:ea typeface="+mn-ea"/>
                <a:cs typeface="+mn-cs"/>
              </a:rPr>
              <a:t>SEPTEMBER 9, 2020</a:t>
            </a:r>
          </a:p>
        </p:txBody>
      </p:sp>
    </p:spTree>
    <p:extLst>
      <p:ext uri="{BB962C8B-B14F-4D97-AF65-F5344CB8AC3E}">
        <p14:creationId xmlns:p14="http://schemas.microsoft.com/office/powerpoint/2010/main" val="33751851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able Chart Image">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p>
        </p:txBody>
      </p:sp>
      <p:sp>
        <p:nvSpPr>
          <p:cNvPr id="2" name="Title 1"/>
          <p:cNvSpPr>
            <a:spLocks noGrp="1"/>
          </p:cNvSpPr>
          <p:nvPr>
            <p:ph type="title" hasCustomPrompt="1"/>
          </p:nvPr>
        </p:nvSpPr>
        <p:spPr>
          <a:xfrm>
            <a:off x="731520" y="457200"/>
            <a:ext cx="10624397"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5" name="Text Placeholder 4"/>
          <p:cNvSpPr>
            <a:spLocks noGrp="1"/>
          </p:cNvSpPr>
          <p:nvPr>
            <p:ph type="body" sz="quarter" idx="11" hasCustomPrompt="1"/>
          </p:nvPr>
        </p:nvSpPr>
        <p:spPr>
          <a:xfrm>
            <a:off x="699911" y="6249458"/>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53440" y="1097280"/>
            <a:ext cx="10526184" cy="4902890"/>
          </a:xfrm>
        </p:spPr>
        <p:txBody>
          <a:bodyPr>
            <a:noAutofit/>
          </a:bodyPr>
          <a:lstStyle>
            <a:lvl1pPr marL="0" indent="0" algn="ctr">
              <a:buNone/>
              <a:defRPr baseline="0">
                <a:latin typeface="Franklin Gothic Medium" panose="020B0603020102020204" pitchFamily="34" charset="0"/>
              </a:defRPr>
            </a:lvl1pPr>
          </a:lstStyle>
          <a:p>
            <a:pPr lvl="0"/>
            <a:r>
              <a:rPr lang="en-US"/>
              <a:t>Click icon below to add table or chart</a:t>
            </a:r>
          </a:p>
        </p:txBody>
      </p:sp>
      <p:sp>
        <p:nvSpPr>
          <p:cNvPr id="15" name="Slide Number Placeholder 21"/>
          <p:cNvSpPr>
            <a:spLocks noGrp="1"/>
          </p:cNvSpPr>
          <p:nvPr>
            <p:ph type="sldNum" sz="quarter" idx="15"/>
          </p:nvPr>
        </p:nvSpPr>
        <p:spPr>
          <a:xfrm>
            <a:off x="11074400" y="6573308"/>
            <a:ext cx="752131" cy="284692"/>
          </a:xfrm>
        </p:spPr>
        <p:txBody>
          <a:bodyPr/>
          <a:lstStyle>
            <a:lvl1pPr>
              <a:defRPr sz="1000">
                <a:solidFill>
                  <a:schemeClr val="bg1"/>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10" name="TextBox 9">
            <a:extLst>
              <a:ext uri="{FF2B5EF4-FFF2-40B4-BE49-F238E27FC236}">
                <a16:creationId xmlns:a16="http://schemas.microsoft.com/office/drawing/2014/main" id="{19541AC4-504D-466E-A851-16A193272D1B}"/>
              </a:ext>
            </a:extLst>
          </p:cNvPr>
          <p:cNvSpPr txBox="1"/>
          <p:nvPr userDrawn="1"/>
        </p:nvSpPr>
        <p:spPr>
          <a:xfrm>
            <a:off x="696382" y="6592544"/>
            <a:ext cx="682201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Franklin Gothic Demi Cond" panose="020B0706030402020204" pitchFamily="34" charset="0"/>
                <a:ea typeface="+mn-ea"/>
                <a:cs typeface="+mn-cs"/>
              </a:rPr>
              <a:t>JOINT LEGISLATIVE OVERSIGHT COMMITTEE ON HEALTH AND HUMAN SERVICES | AUGUST 11, 2020</a:t>
            </a:r>
          </a:p>
        </p:txBody>
      </p:sp>
    </p:spTree>
    <p:extLst>
      <p:ext uri="{BB962C8B-B14F-4D97-AF65-F5344CB8AC3E}">
        <p14:creationId xmlns:p14="http://schemas.microsoft.com/office/powerpoint/2010/main" val="22902165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p>
        </p:txBody>
      </p:sp>
      <p:sp>
        <p:nvSpPr>
          <p:cNvPr id="2" name="Title 1"/>
          <p:cNvSpPr>
            <a:spLocks noGrp="1"/>
          </p:cNvSpPr>
          <p:nvPr>
            <p:ph type="title" hasCustomPrompt="1"/>
          </p:nvPr>
        </p:nvSpPr>
        <p:spPr>
          <a:xfrm>
            <a:off x="731520" y="457200"/>
            <a:ext cx="10609296"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5" name="Text Placeholder 4"/>
          <p:cNvSpPr>
            <a:spLocks noGrp="1"/>
          </p:cNvSpPr>
          <p:nvPr>
            <p:ph type="body" sz="quarter" idx="11" hasCustomPrompt="1"/>
          </p:nvPr>
        </p:nvSpPr>
        <p:spPr>
          <a:xfrm>
            <a:off x="699911" y="6249458"/>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2" y="1614689"/>
            <a:ext cx="5120640" cy="4623775"/>
          </a:xfrm>
        </p:spPr>
        <p:txBody>
          <a:bodyPr>
            <a:noAutofit/>
          </a:bodyPr>
          <a:lstStyle>
            <a:lvl1pPr marL="0" indent="0" algn="ctr">
              <a:buNone/>
              <a:defRPr sz="2400" baseline="0">
                <a:latin typeface="Franklin Gothic Medium Cond" panose="020B06060304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14689"/>
            <a:ext cx="5120640" cy="4623775"/>
          </a:xfrm>
        </p:spPr>
        <p:txBody>
          <a:bodyPr>
            <a:noAutofit/>
          </a:bodyPr>
          <a:lstStyle>
            <a:lvl1pPr marL="0" indent="0" algn="ctr">
              <a:buNone/>
              <a:defRPr sz="2400" baseline="0">
                <a:latin typeface="Franklin Gothic Medium Cond" panose="020B06060304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097281"/>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1"/>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6" name="Slide Number Placeholder 21"/>
          <p:cNvSpPr>
            <a:spLocks noGrp="1"/>
          </p:cNvSpPr>
          <p:nvPr>
            <p:ph type="sldNum" sz="quarter" idx="18"/>
          </p:nvPr>
        </p:nvSpPr>
        <p:spPr>
          <a:xfrm>
            <a:off x="11074400" y="6573308"/>
            <a:ext cx="752131" cy="284692"/>
          </a:xfrm>
        </p:spPr>
        <p:txBody>
          <a:bodyPr/>
          <a:lstStyle>
            <a:lvl1pPr>
              <a:defRPr sz="1000">
                <a:solidFill>
                  <a:schemeClr val="bg1"/>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14" name="TextBox 13">
            <a:extLst>
              <a:ext uri="{FF2B5EF4-FFF2-40B4-BE49-F238E27FC236}">
                <a16:creationId xmlns:a16="http://schemas.microsoft.com/office/drawing/2014/main" id="{6FD87E8B-2221-489D-B7A5-A6EDE96874FA}"/>
              </a:ext>
            </a:extLst>
          </p:cNvPr>
          <p:cNvSpPr txBox="1"/>
          <p:nvPr userDrawn="1"/>
        </p:nvSpPr>
        <p:spPr>
          <a:xfrm>
            <a:off x="696382" y="6592544"/>
            <a:ext cx="682201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Franklin Gothic Demi Cond" panose="020B0706030402020204" pitchFamily="34" charset="0"/>
                <a:ea typeface="+mn-ea"/>
                <a:cs typeface="+mn-cs"/>
              </a:rPr>
              <a:t>SEPTEMBER 9, 2020</a:t>
            </a:r>
          </a:p>
        </p:txBody>
      </p:sp>
    </p:spTree>
    <p:extLst>
      <p:ext uri="{BB962C8B-B14F-4D97-AF65-F5344CB8AC3E}">
        <p14:creationId xmlns:p14="http://schemas.microsoft.com/office/powerpoint/2010/main" val="3709512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11682"/>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51" algn="r"/>
            <a:fld id="{81D60167-4931-47E6-BA6A-407CBD079E47}" type="slidenum">
              <a:rPr lang="en-US" sz="999" smtClean="0">
                <a:solidFill>
                  <a:srgbClr val="808080"/>
                </a:solidFill>
                <a:latin typeface="Calibri" panose="020F0502020204030204" pitchFamily="34" charset="0"/>
              </a:rPr>
              <a:pPr marL="19051" algn="r"/>
              <a:t>‹#›</a:t>
            </a:fld>
            <a:endParaRPr lang="en-US" sz="999">
              <a:solidFill>
                <a:srgbClr val="808080"/>
              </a:solidFill>
              <a:latin typeface="Calibri" panose="020F0502020204030204" pitchFamily="34" charset="0"/>
            </a:endParaRPr>
          </a:p>
        </p:txBody>
      </p: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4"/>
            <a:ext cx="1131146" cy="518014"/>
          </a:xfrm>
          <a:prstGeom prst="rect">
            <a:avLst/>
          </a:prstGeom>
        </p:spPr>
      </p:pic>
      <p:sp>
        <p:nvSpPr>
          <p:cNvPr id="3" name="Rectangle 2">
            <a:extLst>
              <a:ext uri="{FF2B5EF4-FFF2-40B4-BE49-F238E27FC236}">
                <a16:creationId xmlns:a16="http://schemas.microsoft.com/office/drawing/2014/main" id="{ED188714-B605-A748-A46C-16F68F1E3CC0}"/>
              </a:ext>
            </a:extLst>
          </p:cNvPr>
          <p:cNvSpPr/>
          <p:nvPr userDrawn="1"/>
        </p:nvSpPr>
        <p:spPr>
          <a:xfrm>
            <a:off x="0" y="1"/>
            <a:ext cx="12192000" cy="52551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endParaRPr>
          </a:p>
        </p:txBody>
      </p:sp>
      <p:sp>
        <p:nvSpPr>
          <p:cNvPr id="4" name="Title 3">
            <a:extLst>
              <a:ext uri="{FF2B5EF4-FFF2-40B4-BE49-F238E27FC236}">
                <a16:creationId xmlns:a16="http://schemas.microsoft.com/office/drawing/2014/main" id="{2B49F9B8-BA8C-3F4A-A9F5-91FF675C782F}"/>
              </a:ext>
            </a:extLst>
          </p:cNvPr>
          <p:cNvSpPr>
            <a:spLocks noGrp="1"/>
          </p:cNvSpPr>
          <p:nvPr>
            <p:ph type="title"/>
          </p:nvPr>
        </p:nvSpPr>
        <p:spPr>
          <a:xfrm>
            <a:off x="836768" y="2750976"/>
            <a:ext cx="10515600" cy="1325563"/>
          </a:xfrm>
          <a:prstGeom prst="rect">
            <a:avLst/>
          </a:prstGeom>
        </p:spPr>
        <p:txBody>
          <a:bodyPr/>
          <a:lstStyle>
            <a:lvl1pPr>
              <a:defRPr>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3552409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614689"/>
            <a:ext cx="5120217" cy="4633711"/>
          </a:xfrm>
        </p:spPr>
        <p:txBody>
          <a:bodyPr>
            <a:noAutofit/>
          </a:bodyPr>
          <a:lstStyle>
            <a:lvl1pPr>
              <a:lnSpc>
                <a:spcPct val="100000"/>
              </a:lnSpc>
              <a:spcBef>
                <a:spcPts val="0"/>
              </a:spcBef>
              <a:spcAft>
                <a:spcPts val="0"/>
              </a:spcAft>
              <a:defRPr sz="2000">
                <a:latin typeface="Franklin Gothic Medium Cond" panose="020B0606030402020204" pitchFamily="34" charset="0"/>
              </a:defRPr>
            </a:lvl1pPr>
            <a:lvl2pPr marL="514350" indent="-171450">
              <a:buFont typeface="Franklin Gothic Medium Cond" panose="020B0606030402020204" pitchFamily="34" charset="0"/>
              <a:buChar char="–"/>
              <a:defRPr sz="2000">
                <a:latin typeface="Franklin Gothic Medium Cond" panose="020B0606030402020204" pitchFamily="34" charset="0"/>
              </a:defRPr>
            </a:lvl2pPr>
            <a:lvl3pPr>
              <a:defRPr sz="2000">
                <a:latin typeface="Franklin Gothic Medium Cond" panose="020B0606030402020204" pitchFamily="34" charset="0"/>
              </a:defRPr>
            </a:lvl3pPr>
          </a:lstStyle>
          <a:p>
            <a:pPr lvl="0"/>
            <a:r>
              <a:rPr lang="en-US"/>
              <a:t>Click to add bullets</a:t>
            </a:r>
          </a:p>
          <a:p>
            <a:pPr lvl="1"/>
            <a:r>
              <a:rPr lang="en-US"/>
              <a:t>Bullet 2</a:t>
            </a:r>
          </a:p>
          <a:p>
            <a:pPr lvl="2"/>
            <a:r>
              <a:rPr lang="en-US"/>
              <a:t>Bullet 3</a:t>
            </a:r>
          </a:p>
        </p:txBody>
      </p:sp>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p>
        </p:txBody>
      </p:sp>
      <p:sp>
        <p:nvSpPr>
          <p:cNvPr id="2" name="Title 1"/>
          <p:cNvSpPr>
            <a:spLocks noGrp="1"/>
          </p:cNvSpPr>
          <p:nvPr>
            <p:ph type="title" hasCustomPrompt="1"/>
          </p:nvPr>
        </p:nvSpPr>
        <p:spPr>
          <a:xfrm>
            <a:off x="731520" y="457200"/>
            <a:ext cx="10609296"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5" name="Text Placeholder 4"/>
          <p:cNvSpPr>
            <a:spLocks noGrp="1"/>
          </p:cNvSpPr>
          <p:nvPr>
            <p:ph type="body" sz="quarter" idx="11" hasCustomPrompt="1"/>
          </p:nvPr>
        </p:nvSpPr>
        <p:spPr>
          <a:xfrm>
            <a:off x="699911" y="6251575"/>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829733" y="1097281"/>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1"/>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600" y="1608986"/>
            <a:ext cx="5120217" cy="4633711"/>
          </a:xfrm>
        </p:spPr>
        <p:txBody>
          <a:bodyPr>
            <a:noAutofit/>
          </a:bodyPr>
          <a:lstStyle>
            <a:lvl1pPr>
              <a:lnSpc>
                <a:spcPct val="100000"/>
              </a:lnSpc>
              <a:spcBef>
                <a:spcPts val="0"/>
              </a:spcBef>
              <a:spcAft>
                <a:spcPts val="0"/>
              </a:spcAft>
              <a:defRPr sz="2000">
                <a:latin typeface="Franklin Gothic Medium Cond" panose="020B0606030402020204" pitchFamily="34" charset="0"/>
              </a:defRPr>
            </a:lvl1pPr>
            <a:lvl2pPr marL="514350" indent="-171450">
              <a:buFont typeface="Franklin Gothic Medium Cond" panose="020B0606030402020204" pitchFamily="34" charset="0"/>
              <a:buChar char="–"/>
              <a:defRPr sz="2000" baseline="0">
                <a:latin typeface="Franklin Gothic Medium Cond" panose="020B0606030402020204" pitchFamily="34" charset="0"/>
              </a:defRPr>
            </a:lvl2pPr>
            <a:lvl3pPr>
              <a:defRPr sz="2000" baseline="0">
                <a:latin typeface="Franklin Gothic Medium Cond" panose="020B0606030402020204" pitchFamily="34" charset="0"/>
              </a:defRPr>
            </a:lvl3pPr>
          </a:lstStyle>
          <a:p>
            <a:pPr lvl="0"/>
            <a:r>
              <a:rPr lang="en-US"/>
              <a:t>Click to add bullets</a:t>
            </a:r>
          </a:p>
          <a:p>
            <a:pPr lvl="1"/>
            <a:r>
              <a:rPr lang="en-US"/>
              <a:t>Bullet 2</a:t>
            </a:r>
          </a:p>
          <a:p>
            <a:pPr lvl="2"/>
            <a:r>
              <a:rPr lang="en-US"/>
              <a:t>Bullet 3</a:t>
            </a:r>
          </a:p>
        </p:txBody>
      </p:sp>
      <p:sp>
        <p:nvSpPr>
          <p:cNvPr id="17" name="Slide Number Placeholder 21"/>
          <p:cNvSpPr>
            <a:spLocks noGrp="1"/>
          </p:cNvSpPr>
          <p:nvPr>
            <p:ph type="sldNum" sz="quarter" idx="14"/>
          </p:nvPr>
        </p:nvSpPr>
        <p:spPr>
          <a:xfrm>
            <a:off x="11074400" y="6573308"/>
            <a:ext cx="752131" cy="284692"/>
          </a:xfrm>
        </p:spPr>
        <p:txBody>
          <a:bodyPr/>
          <a:lstStyle>
            <a:lvl1pPr>
              <a:defRPr sz="1000">
                <a:solidFill>
                  <a:schemeClr val="bg1"/>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14" name="TextBox 13">
            <a:extLst>
              <a:ext uri="{FF2B5EF4-FFF2-40B4-BE49-F238E27FC236}">
                <a16:creationId xmlns:a16="http://schemas.microsoft.com/office/drawing/2014/main" id="{4BA538A3-9F52-45AD-82AA-DCBC1A9E1F17}"/>
              </a:ext>
            </a:extLst>
          </p:cNvPr>
          <p:cNvSpPr txBox="1"/>
          <p:nvPr userDrawn="1"/>
        </p:nvSpPr>
        <p:spPr>
          <a:xfrm>
            <a:off x="696382" y="6592544"/>
            <a:ext cx="682201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Franklin Gothic Demi Cond" panose="020B0706030402020204" pitchFamily="34" charset="0"/>
                <a:ea typeface="+mn-ea"/>
                <a:cs typeface="+mn-cs"/>
              </a:rPr>
              <a:t>SEPTEMBER 9, 2020</a:t>
            </a:r>
          </a:p>
        </p:txBody>
      </p:sp>
    </p:spTree>
    <p:extLst>
      <p:ext uri="{BB962C8B-B14F-4D97-AF65-F5344CB8AC3E}">
        <p14:creationId xmlns:p14="http://schemas.microsoft.com/office/powerpoint/2010/main" val="33240399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p>
        </p:txBody>
      </p:sp>
      <p:sp>
        <p:nvSpPr>
          <p:cNvPr id="2" name="Title 1"/>
          <p:cNvSpPr>
            <a:spLocks noGrp="1"/>
          </p:cNvSpPr>
          <p:nvPr>
            <p:ph type="title" hasCustomPrompt="1"/>
          </p:nvPr>
        </p:nvSpPr>
        <p:spPr>
          <a:xfrm>
            <a:off x="731521" y="457200"/>
            <a:ext cx="10670257"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bg1"/>
                </a:solidFill>
                <a:latin typeface="Franklin Gothic Demi Cond" panose="020B07060304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9588346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op &amp; Bottom Rules">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bg1"/>
                </a:solidFill>
                <a:latin typeface="Franklin Gothic Demi Cond" panose="020B07060304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414252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989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398508-8EFE-4A36-8E77-072B11FEADAB}"/>
              </a:ext>
            </a:extLst>
          </p:cNvPr>
          <p:cNvSpPr>
            <a:spLocks noGrp="1"/>
          </p:cNvSpPr>
          <p:nvPr>
            <p:ph type="pic" sz="quarter" idx="10"/>
          </p:nvPr>
        </p:nvSpPr>
        <p:spPr>
          <a:xfrm>
            <a:off x="0" y="1"/>
            <a:ext cx="12192000" cy="4186045"/>
          </a:xfrm>
          <a:custGeom>
            <a:avLst/>
            <a:gdLst>
              <a:gd name="connsiteX0" fmla="*/ 0 w 3803370"/>
              <a:gd name="connsiteY0" fmla="*/ 0 h 4542944"/>
              <a:gd name="connsiteX1" fmla="*/ 3803370 w 3803370"/>
              <a:gd name="connsiteY1" fmla="*/ 0 h 4542944"/>
              <a:gd name="connsiteX2" fmla="*/ 3803370 w 3803370"/>
              <a:gd name="connsiteY2" fmla="*/ 4542944 h 4542944"/>
              <a:gd name="connsiteX3" fmla="*/ 0 w 3803370"/>
              <a:gd name="connsiteY3" fmla="*/ 4542944 h 4542944"/>
            </a:gdLst>
            <a:ahLst/>
            <a:cxnLst>
              <a:cxn ang="0">
                <a:pos x="connsiteX0" y="connsiteY0"/>
              </a:cxn>
              <a:cxn ang="0">
                <a:pos x="connsiteX1" y="connsiteY1"/>
              </a:cxn>
              <a:cxn ang="0">
                <a:pos x="connsiteX2" y="connsiteY2"/>
              </a:cxn>
              <a:cxn ang="0">
                <a:pos x="connsiteX3" y="connsiteY3"/>
              </a:cxn>
            </a:cxnLst>
            <a:rect l="l" t="t" r="r" b="b"/>
            <a:pathLst>
              <a:path w="3803370" h="4542944">
                <a:moveTo>
                  <a:pt x="0" y="0"/>
                </a:moveTo>
                <a:lnTo>
                  <a:pt x="3803370" y="0"/>
                </a:lnTo>
                <a:lnTo>
                  <a:pt x="3803370" y="4542944"/>
                </a:lnTo>
                <a:lnTo>
                  <a:pt x="0" y="4542944"/>
                </a:lnTo>
                <a:close/>
              </a:path>
            </a:pathLst>
          </a:custGeom>
          <a:pattFill prst="pct75">
            <a:fgClr>
              <a:schemeClr val="tx1">
                <a:lumMod val="95000"/>
                <a:lumOff val="5000"/>
              </a:schemeClr>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485669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922799"/>
      </p:ext>
    </p:extLst>
  </p:cSld>
  <p:clrMapOvr>
    <a:masterClrMapping/>
  </p:clrMapOvr>
  <p:transition spd="slow">
    <p:wip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644723" y="0"/>
            <a:ext cx="6555474"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lvl1pPr>
          </a:lstStyle>
          <a:p>
            <a:pPr algn="l"/>
            <a:endParaRPr lang="en-US" sz="1400">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284" y="4664730"/>
            <a:ext cx="3330783" cy="1268870"/>
          </a:xfrm>
          <a:prstGeom prst="rect">
            <a:avLst/>
          </a:prstGeom>
        </p:spPr>
      </p:pic>
    </p:spTree>
    <p:extLst>
      <p:ext uri="{BB962C8B-B14F-4D97-AF65-F5344CB8AC3E}">
        <p14:creationId xmlns:p14="http://schemas.microsoft.com/office/powerpoint/2010/main" val="710051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E6F4-628E-4B04-B42E-71F26A433E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32EC109-0073-46D7-9D24-4DDC7FC18FA8}"/>
              </a:ext>
            </a:extLst>
          </p:cNvPr>
          <p:cNvSpPr>
            <a:spLocks noGrp="1"/>
          </p:cNvSpPr>
          <p:nvPr>
            <p:ph type="sldNum" sz="quarter" idx="10"/>
          </p:nvPr>
        </p:nvSpPr>
        <p:spPr/>
        <p:txBody>
          <a:bodyPr/>
          <a:lstStyle/>
          <a:p>
            <a:fld id="{11F27F3A-B3E9-41ED-AF8F-A365F10BB65F}" type="slidenum">
              <a:rPr lang="en-US" smtClean="0"/>
              <a:pPr/>
              <a:t>‹#›</a:t>
            </a:fld>
            <a:endParaRPr lang="en-US"/>
          </a:p>
        </p:txBody>
      </p:sp>
    </p:spTree>
    <p:extLst>
      <p:ext uri="{BB962C8B-B14F-4D97-AF65-F5344CB8AC3E}">
        <p14:creationId xmlns:p14="http://schemas.microsoft.com/office/powerpoint/2010/main" val="30432474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2E23A7-9AE0-483A-96A8-EE52FDA3E4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8" name="Holder 6">
            <a:extLst>
              <a:ext uri="{FF2B5EF4-FFF2-40B4-BE49-F238E27FC236}">
                <a16:creationId xmlns:a16="http://schemas.microsoft.com/office/drawing/2014/main" id="{774018A9-8A9C-4543-9EC6-39716F313462}"/>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35839885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3" y="185313"/>
            <a:ext cx="11350753" cy="592562"/>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F9780461-BF97-45FF-888C-1942E648F7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4BB176CF-EDF3-48AF-914B-97F5C5946B3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1709872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Calibri" panose="020F0502020204030204" pitchFamily="34" charset="0"/>
                <a:ea typeface="Calibri" panose="020F0502020204030204" pitchFamily="34" charset="0"/>
                <a:cs typeface="Calibri" panose="020F0502020204030204" pitchFamily="34" charset="0"/>
              </a:defRPr>
            </a:lvl1pPr>
            <a:lvl2pPr marL="576263" indent="-233363">
              <a:lnSpc>
                <a:spcPct val="100000"/>
              </a:lnSpc>
              <a:buFont typeface="Franklin Gothic Medium" panose="020B0603020102020204" pitchFamily="34" charset="0"/>
              <a:buChar char="−"/>
              <a:defRPr sz="2400" b="1" i="0">
                <a:latin typeface="Calibri" panose="020F0502020204030204" pitchFamily="34" charset="0"/>
                <a:ea typeface="Calibri" panose="020F0502020204030204" pitchFamily="34" charset="0"/>
                <a:cs typeface="Calibri" panose="020F0502020204030204" pitchFamily="34" charset="0"/>
              </a:defRPr>
            </a:lvl2pPr>
            <a:lvl3pPr marL="973138" indent="-228600">
              <a:lnSpc>
                <a:spcPct val="100000"/>
              </a:lnSpc>
              <a:defRPr sz="2000" b="1" i="0">
                <a:latin typeface="Calibri" panose="020F0502020204030204" pitchFamily="34" charset="0"/>
                <a:ea typeface="Calibri" panose="020F0502020204030204" pitchFamily="34" charset="0"/>
                <a:cs typeface="Calibri" panose="020F050202020403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7359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969264"/>
            <a:ext cx="11350752" cy="1123384"/>
          </a:xfrm>
          <a:prstGeom prst="rect">
            <a:avLst/>
          </a:prstGeom>
        </p:spPr>
        <p:txBody>
          <a:bodyPr wrap="square" lIns="0" rIns="0">
            <a:sp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050"/>
            </a:lvl4pPr>
            <a:lvl5pPr>
              <a:lnSpc>
                <a:spcPct val="10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350752" cy="592562"/>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25928591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3" name="Rectangle 2">
            <a:extLst>
              <a:ext uri="{FF2B5EF4-FFF2-40B4-BE49-F238E27FC236}">
                <a16:creationId xmlns:a16="http://schemas.microsoft.com/office/drawing/2014/main" id="{ED188714-B605-A748-A46C-16F68F1E3CC0}"/>
              </a:ext>
            </a:extLst>
          </p:cNvPr>
          <p:cNvSpPr/>
          <p:nvPr userDrawn="1"/>
        </p:nvSpPr>
        <p:spPr>
          <a:xfrm>
            <a:off x="0" y="1"/>
            <a:ext cx="12192000" cy="52551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B49F9B8-BA8C-3F4A-A9F5-91FF675C782F}"/>
              </a:ext>
            </a:extLst>
          </p:cNvPr>
          <p:cNvSpPr>
            <a:spLocks noGrp="1"/>
          </p:cNvSpPr>
          <p:nvPr>
            <p:ph type="title"/>
          </p:nvPr>
        </p:nvSpPr>
        <p:spPr>
          <a:xfrm>
            <a:off x="836768" y="2750974"/>
            <a:ext cx="10515600" cy="1325563"/>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3468034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4" y="121332"/>
            <a:ext cx="11493631" cy="592562"/>
          </a:xfrm>
        </p:spPr>
        <p:txBody>
          <a:bodyPr anchor="ctr"/>
          <a:lstStyle>
            <a:lvl1pPr>
              <a:defRPr sz="2400">
                <a:solidFill>
                  <a:srgbClr val="014373"/>
                </a:solidFill>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349185" y="714824"/>
            <a:ext cx="11422191" cy="0"/>
          </a:xfrm>
          <a:prstGeom prst="straightConnector1">
            <a:avLst/>
          </a:prstGeom>
          <a:noFill/>
          <a:ln w="28575"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Tree>
    <p:extLst>
      <p:ext uri="{BB962C8B-B14F-4D97-AF65-F5344CB8AC3E}">
        <p14:creationId xmlns:p14="http://schemas.microsoft.com/office/powerpoint/2010/main" val="40800428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867" y="2067905"/>
            <a:ext cx="2017776" cy="1993392"/>
          </a:xfrm>
          <a:prstGeom prst="rect">
            <a:avLst/>
          </a:prstGeom>
        </p:spPr>
      </p:pic>
      <p:sp>
        <p:nvSpPr>
          <p:cNvPr id="12" name="Text Placeholder 2">
            <a:extLst>
              <a:ext uri="{FF2B5EF4-FFF2-40B4-BE49-F238E27FC236}">
                <a16:creationId xmlns:a16="http://schemas.microsoft.com/office/drawing/2014/main" id="{A4EDEA2F-8CAE-4566-9543-C37D8DA50AC0}"/>
              </a:ext>
            </a:extLst>
          </p:cNvPr>
          <p:cNvSpPr>
            <a:spLocks noGrp="1"/>
          </p:cNvSpPr>
          <p:nvPr>
            <p:ph type="body" sz="quarter" idx="11"/>
          </p:nvPr>
        </p:nvSpPr>
        <p:spPr>
          <a:xfrm>
            <a:off x="3691462" y="2040473"/>
            <a:ext cx="7700783" cy="2020824"/>
          </a:xfrm>
          <a:prstGeom prst="rect">
            <a:avLst/>
          </a:prstGeom>
        </p:spPr>
        <p:txBody>
          <a:bodyPr anchor="ctr">
            <a:noAutofit/>
          </a:bodyPr>
          <a:lstStyle>
            <a:lvl1pPr marL="0" indent="0">
              <a:buNone/>
              <a:defRPr lang="en-US" sz="3200" b="1" baseline="0" smtClean="0">
                <a:ea typeface="Arial" panose="020B0604020202020204" pitchFamily="34" charset="0"/>
              </a:defRPr>
            </a:lvl1pPr>
            <a:lvl2pPr>
              <a:defRPr lang="en-US" sz="2800" smtClean="0">
                <a:latin typeface="Franklin Gothic Demi Cond" panose="020B0706030402020204" pitchFamily="34" charset="0"/>
              </a:defRPr>
            </a:lvl2pPr>
            <a:lvl3pPr>
              <a:defRPr lang="en-US" sz="2800" smtClean="0">
                <a:latin typeface="Franklin Gothic Demi Cond" panose="020B0706030402020204" pitchFamily="34" charset="0"/>
              </a:defRPr>
            </a:lvl3pPr>
            <a:lvl4pPr>
              <a:defRPr lang="en-US" sz="2800" smtClean="0">
                <a:latin typeface="Franklin Gothic Demi Cond" panose="020B0706030402020204" pitchFamily="34" charset="0"/>
              </a:defRPr>
            </a:lvl4pPr>
            <a:lvl5pPr>
              <a:defRPr lang="en-US" sz="2800">
                <a:latin typeface="Franklin Gothic Demi Cond" panose="020B0706030402020204" pitchFamily="34" charset="0"/>
              </a:defRPr>
            </a:lvl5pPr>
          </a:lstStyle>
          <a:p>
            <a:pPr marL="171450" lvl="0" indent="-171450"/>
            <a:r>
              <a:rPr lang="en-US"/>
              <a:t>Click to edit Master text styles</a:t>
            </a:r>
          </a:p>
        </p:txBody>
      </p:sp>
      <p:sp>
        <p:nvSpPr>
          <p:cNvPr id="13" name="Text Placeholder 15">
            <a:extLst>
              <a:ext uri="{FF2B5EF4-FFF2-40B4-BE49-F238E27FC236}">
                <a16:creationId xmlns:a16="http://schemas.microsoft.com/office/drawing/2014/main" id="{741EA323-3686-46B3-9FEB-E98930398C56}"/>
              </a:ext>
            </a:extLst>
          </p:cNvPr>
          <p:cNvSpPr>
            <a:spLocks noGrp="1"/>
          </p:cNvSpPr>
          <p:nvPr>
            <p:ph type="body" sz="quarter" idx="12"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5" name="Holder 6">
            <a:extLst>
              <a:ext uri="{FF2B5EF4-FFF2-40B4-BE49-F238E27FC236}">
                <a16:creationId xmlns:a16="http://schemas.microsoft.com/office/drawing/2014/main" id="{74B71ABA-3DFC-4885-98A2-CF2BA0AE09FA}"/>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mn-lt"/>
              </a:rPr>
              <a:pPr marL="19049" algn="ctr"/>
              <a:t>‹#›</a:t>
            </a:fld>
            <a:endParaRPr lang="en-US" sz="999">
              <a:solidFill>
                <a:srgbClr val="808080"/>
              </a:solidFill>
              <a:latin typeface="+mn-lt"/>
            </a:endParaRPr>
          </a:p>
        </p:txBody>
      </p:sp>
    </p:spTree>
    <p:extLst>
      <p:ext uri="{BB962C8B-B14F-4D97-AF65-F5344CB8AC3E}">
        <p14:creationId xmlns:p14="http://schemas.microsoft.com/office/powerpoint/2010/main" val="3537662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DE4F-38EA-4A46-A6C6-8446ECD682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FED499-052A-4DDC-B234-D11CDAA011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A140CF-2593-42F0-A005-FEE83296F375}"/>
              </a:ext>
            </a:extLst>
          </p:cNvPr>
          <p:cNvSpPr>
            <a:spLocks noGrp="1"/>
          </p:cNvSpPr>
          <p:nvPr>
            <p:ph type="dt" sz="half" idx="10"/>
          </p:nvPr>
        </p:nvSpPr>
        <p:spPr/>
        <p:txBody>
          <a:bodyPr/>
          <a:lstStyle/>
          <a:p>
            <a:fld id="{6E0000FD-8915-45C0-80D6-1B15A6752E2A}" type="datetimeFigureOut">
              <a:rPr lang="en-US" smtClean="0"/>
              <a:t>2/13/2024</a:t>
            </a:fld>
            <a:endParaRPr lang="en-US"/>
          </a:p>
        </p:txBody>
      </p:sp>
      <p:sp>
        <p:nvSpPr>
          <p:cNvPr id="5" name="Footer Placeholder 4">
            <a:extLst>
              <a:ext uri="{FF2B5EF4-FFF2-40B4-BE49-F238E27FC236}">
                <a16:creationId xmlns:a16="http://schemas.microsoft.com/office/drawing/2014/main" id="{8A91CA11-90F8-48FE-8D0C-BB76D00E0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D6B61-0F5C-41E3-8732-B7A6CDECA9A8}"/>
              </a:ext>
            </a:extLst>
          </p:cNvPr>
          <p:cNvSpPr>
            <a:spLocks noGrp="1"/>
          </p:cNvSpPr>
          <p:nvPr>
            <p:ph type="sldNum" sz="quarter" idx="12"/>
          </p:nvPr>
        </p:nvSpPr>
        <p:spPr/>
        <p:txBody>
          <a:bodyPr/>
          <a:lstStyle/>
          <a:p>
            <a:fld id="{20E648FA-4F72-42C3-929A-4FFCC0C831E5}" type="slidenum">
              <a:rPr lang="en-US" smtClean="0"/>
              <a:t>‹#›</a:t>
            </a:fld>
            <a:endParaRPr lang="en-US"/>
          </a:p>
        </p:txBody>
      </p:sp>
    </p:spTree>
    <p:extLst>
      <p:ext uri="{BB962C8B-B14F-4D97-AF65-F5344CB8AC3E}">
        <p14:creationId xmlns:p14="http://schemas.microsoft.com/office/powerpoint/2010/main" val="34747910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Blank/ Headlin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738664"/>
          </a:xfrm>
        </p:spPr>
        <p:txBody>
          <a:bodyPr/>
          <a:lstStyle/>
          <a:p>
            <a:r>
              <a:rPr lang="en-GB" noProof="0"/>
              <a:t>Headline in CorpoS (Body) 35 pt.</a:t>
            </a:r>
            <a:br>
              <a:rPr lang="en-GB" noProof="0"/>
            </a:br>
            <a:r>
              <a:rPr lang="en-GB" noProof="0"/>
              <a:t>in two lines</a:t>
            </a:r>
            <a:endParaRPr lang="en-GB"/>
          </a:p>
        </p:txBody>
      </p:sp>
      <p:sp>
        <p:nvSpPr>
          <p:cNvPr id="3" name="Footer Placeholder 2"/>
          <p:cNvSpPr>
            <a:spLocks noGrp="1"/>
          </p:cNvSpPr>
          <p:nvPr>
            <p:ph type="ftr" sz="quarter" idx="10"/>
          </p:nvPr>
        </p:nvSpPr>
        <p:spPr/>
        <p:txBody>
          <a:bodyPr/>
          <a:lstStyle/>
          <a:p>
            <a:r>
              <a:rPr lang="en-GB"/>
              <a:t>Title of presentation / Department / Date /</a:t>
            </a:r>
          </a:p>
        </p:txBody>
      </p:sp>
      <p:sp>
        <p:nvSpPr>
          <p:cNvPr id="4" name="Slide Number Placeholder 3"/>
          <p:cNvSpPr>
            <a:spLocks noGrp="1"/>
          </p:cNvSpPr>
          <p:nvPr>
            <p:ph type="sldNum" sz="quarter" idx="11"/>
          </p:nvPr>
        </p:nvSpPr>
        <p:spPr/>
        <p:txBody>
          <a:bodyPr/>
          <a:lstStyle/>
          <a:p>
            <a:r>
              <a:rPr lang="en-GB"/>
              <a:t>Page </a:t>
            </a:r>
            <a:fld id="{52531704-8F80-415D-BD2B-6B9991AE822F}" type="slidenum">
              <a:rPr lang="en-GB" smtClean="0"/>
              <a:pPr/>
              <a:t>‹#›</a:t>
            </a:fld>
            <a:endParaRPr lang="en-GB"/>
          </a:p>
        </p:txBody>
      </p:sp>
    </p:spTree>
    <p:extLst>
      <p:ext uri="{BB962C8B-B14F-4D97-AF65-F5344CB8AC3E}">
        <p14:creationId xmlns:p14="http://schemas.microsoft.com/office/powerpoint/2010/main" val="1295828407"/>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402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61E91-9393-4E62-8FC0-EEFB6157BC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924F18-6A95-44EE-9D37-17412BF69E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355A6A-D73F-4E19-A4D0-20A6210D1AFC}"/>
              </a:ext>
            </a:extLst>
          </p:cNvPr>
          <p:cNvSpPr>
            <a:spLocks noGrp="1"/>
          </p:cNvSpPr>
          <p:nvPr>
            <p:ph type="dt" sz="half" idx="10"/>
          </p:nvPr>
        </p:nvSpPr>
        <p:spPr/>
        <p:txBody>
          <a:bodyPr/>
          <a:lstStyle/>
          <a:p>
            <a:fld id="{3F01B6A0-4817-4F57-9A7E-C3189579F4FA}" type="datetimeFigureOut">
              <a:rPr lang="en-US" smtClean="0"/>
              <a:t>2/13/2024</a:t>
            </a:fld>
            <a:endParaRPr lang="en-US"/>
          </a:p>
        </p:txBody>
      </p:sp>
      <p:sp>
        <p:nvSpPr>
          <p:cNvPr id="5" name="Footer Placeholder 4">
            <a:extLst>
              <a:ext uri="{FF2B5EF4-FFF2-40B4-BE49-F238E27FC236}">
                <a16:creationId xmlns:a16="http://schemas.microsoft.com/office/drawing/2014/main" id="{285269F5-3E3B-4D8F-8439-9DAE53AE7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49C77-374D-494F-B3C9-F9FDA6236056}"/>
              </a:ext>
            </a:extLst>
          </p:cNvPr>
          <p:cNvSpPr>
            <a:spLocks noGrp="1"/>
          </p:cNvSpPr>
          <p:nvPr>
            <p:ph type="sldNum" sz="quarter" idx="12"/>
          </p:nvPr>
        </p:nvSpPr>
        <p:spPr/>
        <p:txBody>
          <a:bodyPr/>
          <a:lstStyle/>
          <a:p>
            <a:fld id="{FC65B00E-C8FD-43B3-8CBC-CA2E9938603E}" type="slidenum">
              <a:rPr lang="en-US" smtClean="0"/>
              <a:t>‹#›</a:t>
            </a:fld>
            <a:endParaRPr lang="en-US"/>
          </a:p>
        </p:txBody>
      </p:sp>
    </p:spTree>
    <p:extLst>
      <p:ext uri="{BB962C8B-B14F-4D97-AF65-F5344CB8AC3E}">
        <p14:creationId xmlns:p14="http://schemas.microsoft.com/office/powerpoint/2010/main" val="32193340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EYP_ShapeSpecification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8A2F35C-CCC5-4796-8DA9-F5D8192CB2D6}"/>
              </a:ext>
            </a:extLst>
          </p:cNvPr>
          <p:cNvGraphicFramePr>
            <a:graphicFrameLocks noChangeAspect="1"/>
          </p:cNvGraphicFramePr>
          <p:nvPr userDrawn="1">
            <p:custDataLst>
              <p:tags r:id="rId1"/>
            </p:custDataLst>
            <p:extLst>
              <p:ext uri="{D42A27DB-BD31-4B8C-83A1-F6EECF244321}">
                <p14:modId xmlns:p14="http://schemas.microsoft.com/office/powerpoint/2010/main" val="97274852"/>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21" imgW="306" imgH="306" progId="TCLayout.ActiveDocument.1">
                  <p:embed/>
                </p:oleObj>
              </mc:Choice>
              <mc:Fallback>
                <p:oleObj name="think-cell Slide" r:id="rId21" imgW="306" imgH="306" progId="TCLayout.ActiveDocument.1">
                  <p:embed/>
                  <p:pic>
                    <p:nvPicPr>
                      <p:cNvPr id="8" name="Object 7" hidden="1">
                        <a:extLst>
                          <a:ext uri="{FF2B5EF4-FFF2-40B4-BE49-F238E27FC236}">
                            <a16:creationId xmlns:a16="http://schemas.microsoft.com/office/drawing/2014/main" id="{E8A2F35C-CCC5-4796-8DA9-F5D8192CB2D6}"/>
                          </a:ext>
                        </a:extLst>
                      </p:cNvPr>
                      <p:cNvPicPr/>
                      <p:nvPr/>
                    </p:nvPicPr>
                    <p:blipFill>
                      <a:blip r:embed="rId22"/>
                      <a:stretch>
                        <a:fillRect/>
                      </a:stretch>
                    </p:blipFill>
                    <p:spPr>
                      <a:xfrm>
                        <a:off x="1587" y="1588"/>
                        <a:ext cx="158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64FB760-C3F0-4C80-87F0-278137ABAE45}"/>
              </a:ext>
            </a:extLst>
          </p:cNvPr>
          <p:cNvSpPr/>
          <p:nvPr userDrawn="1">
            <p:custDataLst>
              <p:tags r:id="rId2"/>
            </p:custDataLst>
          </p:nvPr>
        </p:nvSpPr>
        <p:spPr>
          <a:xfrm>
            <a:off x="0" y="0"/>
            <a:ext cx="158667" cy="158750"/>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rtl="0"/>
            <a:endParaRPr kumimoji="0" lang="en-US" sz="2199" b="0" i="0" u="none" cap="none" baseline="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Grid">
            <a:extLst>
              <a:ext uri="{FF2B5EF4-FFF2-40B4-BE49-F238E27FC236}">
                <a16:creationId xmlns:a16="http://schemas.microsoft.com/office/drawing/2014/main" id="{B446B261-5697-4B3A-865E-C6F538C8BB84}"/>
              </a:ext>
            </a:extLst>
          </p:cNvPr>
          <p:cNvSpPr/>
          <p:nvPr userDrawn="1"/>
        </p:nvSpPr>
        <p:spPr>
          <a:xfrm>
            <a:off x="603069" y="1327149"/>
            <a:ext cx="10974284" cy="4797425"/>
          </a:xfrm>
          <a:prstGeom prst="rect">
            <a:avLst/>
          </a:prstGeom>
          <a:solidFill>
            <a:srgbClr val="FFFFFF"/>
          </a:solidFill>
          <a:ln w="9525" cap="flat" cmpd="sng" algn="ctr">
            <a:solidFill>
              <a:srgbClr val="FF00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nchorCtr="0"/>
          <a:lstStyle/>
          <a:p>
            <a:pPr algn="l"/>
            <a:endParaRPr lang="en-US" sz="1099">
              <a:solidFill>
                <a:schemeClr val="bg1"/>
              </a:solidFill>
            </a:endParaRPr>
          </a:p>
        </p:txBody>
      </p:sp>
      <p:sp>
        <p:nvSpPr>
          <p:cNvPr id="9" name="SectionHeader" descr="Super Headline">
            <a:extLst>
              <a:ext uri="{FF2B5EF4-FFF2-40B4-BE49-F238E27FC236}">
                <a16:creationId xmlns:a16="http://schemas.microsoft.com/office/drawing/2014/main" id="{7F6122C7-2E42-4480-BF4F-8D630CA808BF}"/>
              </a:ext>
            </a:extLst>
          </p:cNvPr>
          <p:cNvSpPr txBox="1"/>
          <p:nvPr userDrawn="1"/>
        </p:nvSpPr>
        <p:spPr>
          <a:xfrm>
            <a:off x="603069" y="77800"/>
            <a:ext cx="937269" cy="158248"/>
          </a:xfrm>
          <a:prstGeom prst="rect">
            <a:avLst/>
          </a:prstGeom>
          <a:noFill/>
        </p:spPr>
        <p:txBody>
          <a:bodyPr vert="horz" wrap="none" lIns="0" tIns="0" rIns="0" bIns="0" rtlCol="0">
            <a:spAutoFit/>
          </a:bodyPr>
          <a:lstStyle/>
          <a:p>
            <a:pPr>
              <a:lnSpc>
                <a:spcPct val="85000"/>
              </a:lnSpc>
              <a:spcAft>
                <a:spcPts val="600"/>
              </a:spcAft>
              <a:buSzPct val="75000"/>
            </a:pPr>
            <a:r>
              <a:rPr lang="en-US" sz="1199">
                <a:solidFill>
                  <a:srgbClr val="1A9AFA"/>
                </a:solidFill>
                <a:cs typeface="Arial" panose="020B0604020202020204" pitchFamily="34" charset="0"/>
              </a:rPr>
              <a:t>Section header</a:t>
            </a:r>
          </a:p>
        </p:txBody>
      </p:sp>
      <p:sp>
        <p:nvSpPr>
          <p:cNvPr id="11" name="Subtitle">
            <a:extLst>
              <a:ext uri="{FF2B5EF4-FFF2-40B4-BE49-F238E27FC236}">
                <a16:creationId xmlns:a16="http://schemas.microsoft.com/office/drawing/2014/main" id="{DEFA5F07-5E00-4E2B-85F7-2AD1F183B795}"/>
              </a:ext>
            </a:extLst>
          </p:cNvPr>
          <p:cNvSpPr/>
          <p:nvPr userDrawn="1"/>
        </p:nvSpPr>
        <p:spPr>
          <a:xfrm>
            <a:off x="603069" y="964570"/>
            <a:ext cx="1000587" cy="215315"/>
          </a:xfrm>
          <a:prstGeom prst="rect">
            <a:avLst/>
          </a:prstGeom>
          <a:noFill/>
          <a:ln w="9525">
            <a:noFill/>
          </a:ln>
          <a:extLst>
            <a:ext uri="{909E8E84-426E-40DD-AFC4-6F175D3DCCD1}">
              <a14:hiddenFill xmlns:a14="http://schemas.microsoft.com/office/drawing/2010/main">
                <a:solidFill>
                  <a:schemeClr val="accent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defRPr/>
            </a:pPr>
            <a:r>
              <a:rPr lang="en-US" sz="1399">
                <a:solidFill>
                  <a:srgbClr val="2E2E38"/>
                </a:solidFill>
                <a:cs typeface="Arial" panose="020B0604020202020204" pitchFamily="34" charset="0"/>
              </a:rPr>
              <a:t>Subtitle</a:t>
            </a:r>
            <a:r>
              <a:rPr lang="en-US" sz="1399">
                <a:solidFill>
                  <a:srgbClr val="000000"/>
                </a:solidFill>
                <a:cs typeface="Arial" panose="020B0604020202020204" pitchFamily="34" charset="0"/>
              </a:rPr>
              <a:t> (unit)</a:t>
            </a:r>
          </a:p>
        </p:txBody>
      </p:sp>
      <p:sp>
        <p:nvSpPr>
          <p:cNvPr id="12" name="Source" descr="Source">
            <a:extLst>
              <a:ext uri="{FF2B5EF4-FFF2-40B4-BE49-F238E27FC236}">
                <a16:creationId xmlns:a16="http://schemas.microsoft.com/office/drawing/2014/main" id="{2EB7D800-CD76-4D06-A8D8-ED05B9F784B1}"/>
              </a:ext>
            </a:extLst>
          </p:cNvPr>
          <p:cNvSpPr txBox="1"/>
          <p:nvPr userDrawn="1"/>
        </p:nvSpPr>
        <p:spPr>
          <a:xfrm>
            <a:off x="609601" y="6583579"/>
            <a:ext cx="828322" cy="105606"/>
          </a:xfrm>
          <a:prstGeom prst="rect">
            <a:avLst/>
          </a:prstGeom>
          <a:noFill/>
        </p:spPr>
        <p:txBody>
          <a:bodyPr vert="horz" wrap="none" lIns="0" tIns="0" rIns="0" bIns="0" rtlCol="0">
            <a:spAutoFit/>
          </a:bodyPr>
          <a:lstStyle/>
          <a:p>
            <a:pPr>
              <a:lnSpc>
                <a:spcPct val="85000"/>
              </a:lnSpc>
              <a:spcAft>
                <a:spcPts val="600"/>
              </a:spcAft>
              <a:buSzPct val="75000"/>
            </a:pPr>
            <a:r>
              <a:rPr lang="en-US" sz="800">
                <a:solidFill>
                  <a:srgbClr val="2E2E38"/>
                </a:solidFill>
                <a:cs typeface="Arial" panose="020B0604020202020204" pitchFamily="34" charset="0"/>
              </a:rPr>
              <a:t>Source: xxx; yyy; </a:t>
            </a:r>
            <a:r>
              <a:rPr lang="en-US" sz="800" err="1">
                <a:solidFill>
                  <a:srgbClr val="2E2E38"/>
                </a:solidFill>
                <a:cs typeface="Arial" panose="020B0604020202020204" pitchFamily="34" charset="0"/>
              </a:rPr>
              <a:t>zzz</a:t>
            </a:r>
            <a:endParaRPr lang="en-US" sz="800">
              <a:solidFill>
                <a:srgbClr val="2E2E38"/>
              </a:solidFill>
              <a:cs typeface="Arial" panose="020B0604020202020204" pitchFamily="34" charset="0"/>
            </a:endParaRPr>
          </a:p>
        </p:txBody>
      </p:sp>
      <p:sp>
        <p:nvSpPr>
          <p:cNvPr id="13" name="SlideInfo">
            <a:extLst>
              <a:ext uri="{FF2B5EF4-FFF2-40B4-BE49-F238E27FC236}">
                <a16:creationId xmlns:a16="http://schemas.microsoft.com/office/drawing/2014/main" id="{E31C99E6-AEF7-44B4-A771-8B3283C9815A}"/>
              </a:ext>
            </a:extLst>
          </p:cNvPr>
          <p:cNvSpPr/>
          <p:nvPr userDrawn="1"/>
        </p:nvSpPr>
        <p:spPr>
          <a:xfrm>
            <a:off x="9763822" y="964570"/>
            <a:ext cx="1820063" cy="215315"/>
          </a:xfrm>
          <a:prstGeom prst="rect">
            <a:avLst/>
          </a:prstGeom>
          <a:no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r" defTabSz="913943" rtl="0" eaLnBrk="1" fontAlgn="auto" latinLnBrk="0" hangingPunct="1">
              <a:lnSpc>
                <a:spcPct val="100000"/>
              </a:lnSpc>
              <a:spcBef>
                <a:spcPts val="0"/>
              </a:spcBef>
              <a:spcAft>
                <a:spcPts val="0"/>
              </a:spcAft>
              <a:buClrTx/>
              <a:buSzTx/>
              <a:buFontTx/>
              <a:buNone/>
              <a:tabLst/>
              <a:defRPr/>
            </a:pPr>
            <a:r>
              <a:rPr kumimoji="0" lang="en-US" sz="1399" b="0" i="0" u="none" strike="noStrike" kern="0" cap="all" spc="0" normalizeH="0" noProof="0">
                <a:ln>
                  <a:noFill/>
                </a:ln>
                <a:solidFill>
                  <a:srgbClr val="747480"/>
                </a:solidFill>
                <a:effectLst/>
                <a:uLnTx/>
                <a:uFillTx/>
                <a:latin typeface="+mn-lt"/>
                <a:ea typeface="+mn-ea"/>
                <a:cs typeface="+mn-cs"/>
              </a:rPr>
              <a:t>back-up | preliminary</a:t>
            </a:r>
          </a:p>
        </p:txBody>
      </p:sp>
      <p:sp>
        <p:nvSpPr>
          <p:cNvPr id="15" name="TrackerBounds">
            <a:extLst>
              <a:ext uri="{FF2B5EF4-FFF2-40B4-BE49-F238E27FC236}">
                <a16:creationId xmlns:a16="http://schemas.microsoft.com/office/drawing/2014/main" id="{12184C22-680D-4AF2-BB1B-FD2737ECE8A9}"/>
              </a:ext>
            </a:extLst>
          </p:cNvPr>
          <p:cNvSpPr/>
          <p:nvPr userDrawn="1"/>
        </p:nvSpPr>
        <p:spPr>
          <a:xfrm>
            <a:off x="9583957" y="129268"/>
            <a:ext cx="1998443" cy="710598"/>
          </a:xfrm>
          <a:prstGeom prst="rect">
            <a:avLst/>
          </a:prstGeom>
          <a:noFill/>
          <a:ln w="9525" cap="flat" cmpd="sng" algn="ctr">
            <a:solidFill>
              <a:srgbClr val="1A9AFA"/>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nchorCtr="0"/>
          <a:lstStyle/>
          <a:p>
            <a:pPr algn="ctr"/>
            <a:endParaRPr lang="en-US" sz="1099">
              <a:solidFill>
                <a:schemeClr val="accent2"/>
              </a:solidFill>
            </a:endParaRPr>
          </a:p>
        </p:txBody>
      </p:sp>
      <p:sp>
        <p:nvSpPr>
          <p:cNvPr id="16" name="ChevronBounds">
            <a:extLst>
              <a:ext uri="{FF2B5EF4-FFF2-40B4-BE49-F238E27FC236}">
                <a16:creationId xmlns:a16="http://schemas.microsoft.com/office/drawing/2014/main" id="{1511A0AA-77B5-40AC-9C13-50BA9E5E7D00}"/>
              </a:ext>
            </a:extLst>
          </p:cNvPr>
          <p:cNvSpPr/>
          <p:nvPr userDrawn="1"/>
        </p:nvSpPr>
        <p:spPr>
          <a:xfrm>
            <a:off x="9583957" y="268567"/>
            <a:ext cx="1998443" cy="432000"/>
          </a:xfrm>
          <a:prstGeom prst="rect">
            <a:avLst/>
          </a:prstGeom>
          <a:noFill/>
          <a:ln w="9525" cap="flat" cmpd="sng" algn="ctr">
            <a:solidFill>
              <a:srgbClr val="FF810A"/>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nchorCtr="0"/>
          <a:lstStyle/>
          <a:p>
            <a:pPr algn="ctr"/>
            <a:r>
              <a:rPr lang="en-US" sz="1099">
                <a:solidFill>
                  <a:srgbClr val="1A9AFA"/>
                </a:solidFill>
              </a:rPr>
              <a:t>Space for chevrons</a:t>
            </a:r>
          </a:p>
        </p:txBody>
      </p:sp>
      <p:sp>
        <p:nvSpPr>
          <p:cNvPr id="17" name="Footnote" descr="Footnote">
            <a:extLst>
              <a:ext uri="{FF2B5EF4-FFF2-40B4-BE49-F238E27FC236}">
                <a16:creationId xmlns:a16="http://schemas.microsoft.com/office/drawing/2014/main" id="{D1074E5C-601C-464E-8694-C182917CC12A}"/>
              </a:ext>
            </a:extLst>
          </p:cNvPr>
          <p:cNvSpPr txBox="1"/>
          <p:nvPr userDrawn="1"/>
        </p:nvSpPr>
        <p:spPr>
          <a:xfrm>
            <a:off x="609599" y="6146754"/>
            <a:ext cx="9980613" cy="404226"/>
          </a:xfrm>
          <a:prstGeom prst="rect">
            <a:avLst/>
          </a:prstGeom>
          <a:noFill/>
        </p:spPr>
        <p:txBody>
          <a:bodyPr vert="horz" wrap="none" lIns="0" tIns="0" rIns="0" bIns="0" rtlCol="0" anchor="b" anchorCtr="0">
            <a:noAutofit/>
          </a:bodyPr>
          <a:lstStyle/>
          <a:p>
            <a:pPr marL="95202" indent="-95202">
              <a:spcBef>
                <a:spcPct val="0"/>
              </a:spcBef>
              <a:spcAft>
                <a:spcPct val="0"/>
              </a:spcAft>
              <a:buSzPct val="100000"/>
              <a:buFont typeface="Arial" pitchFamily="34" charset="0"/>
              <a:buAutoNum type="arabicPeriod"/>
            </a:pPr>
            <a:r>
              <a:rPr lang="en-US" sz="800">
                <a:solidFill>
                  <a:srgbClr val="2E2E38"/>
                </a:solidFill>
                <a:cs typeface="Arial" panose="020B0604020202020204" pitchFamily="34" charset="0"/>
              </a:rPr>
              <a:t>Footnote</a:t>
            </a:r>
          </a:p>
        </p:txBody>
      </p:sp>
      <p:graphicFrame>
        <p:nvGraphicFramePr>
          <p:cNvPr id="18" name="Table">
            <a:extLst>
              <a:ext uri="{FF2B5EF4-FFF2-40B4-BE49-F238E27FC236}">
                <a16:creationId xmlns:a16="http://schemas.microsoft.com/office/drawing/2014/main" id="{E1176629-106D-474A-BCB6-97B9068D484C}"/>
              </a:ext>
            </a:extLst>
          </p:cNvPr>
          <p:cNvGraphicFramePr>
            <a:graphicFrameLocks noGrp="1"/>
          </p:cNvGraphicFramePr>
          <p:nvPr userDrawn="1">
            <p:extLst>
              <p:ext uri="{D42A27DB-BD31-4B8C-83A1-F6EECF244321}">
                <p14:modId xmlns:p14="http://schemas.microsoft.com/office/powerpoint/2010/main" val="4042956487"/>
              </p:ext>
            </p:extLst>
          </p:nvPr>
        </p:nvGraphicFramePr>
        <p:xfrm>
          <a:off x="1157736" y="3084408"/>
          <a:ext cx="4785507" cy="2349500"/>
        </p:xfrm>
        <a:graphic>
          <a:graphicData uri="http://schemas.openxmlformats.org/drawingml/2006/table">
            <a:tbl>
              <a:tblPr firstRow="1" bandRow="1">
                <a:tableStyleId>{5C22544A-7EE6-4342-B048-85BDC9FD1C3A}</a:tableStyleId>
              </a:tblPr>
              <a:tblGrid>
                <a:gridCol w="1595169">
                  <a:extLst>
                    <a:ext uri="{9D8B030D-6E8A-4147-A177-3AD203B41FA5}">
                      <a16:colId xmlns:a16="http://schemas.microsoft.com/office/drawing/2014/main" val="1000314679"/>
                    </a:ext>
                  </a:extLst>
                </a:gridCol>
                <a:gridCol w="1595169">
                  <a:extLst>
                    <a:ext uri="{9D8B030D-6E8A-4147-A177-3AD203B41FA5}">
                      <a16:colId xmlns:a16="http://schemas.microsoft.com/office/drawing/2014/main" val="587981265"/>
                    </a:ext>
                  </a:extLst>
                </a:gridCol>
                <a:gridCol w="1595169">
                  <a:extLst>
                    <a:ext uri="{9D8B030D-6E8A-4147-A177-3AD203B41FA5}">
                      <a16:colId xmlns:a16="http://schemas.microsoft.com/office/drawing/2014/main" val="4248580404"/>
                    </a:ext>
                  </a:extLst>
                </a:gridCol>
              </a:tblGrid>
              <a:tr h="237744">
                <a:tc>
                  <a:txBody>
                    <a:bodyPr/>
                    <a:lstStyle/>
                    <a:p>
                      <a:pPr marL="108000" indent="-108000" algn="ctr">
                        <a:buClr>
                          <a:srgbClr val="1A9AFA"/>
                        </a:buClr>
                        <a:buSzPct val="75000"/>
                        <a:buFontTx/>
                        <a:buNone/>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108000" indent="-108000" algn="ctr">
                        <a:buClr>
                          <a:srgbClr val="1A9AFA"/>
                        </a:buClr>
                        <a:buSzPct val="75000"/>
                        <a:buFontTx/>
                        <a:buNone/>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108000" indent="-108000" algn="ctr">
                        <a:buClr>
                          <a:srgbClr val="1A9AFA"/>
                        </a:buClr>
                        <a:buSzPct val="75000"/>
                        <a:buFontTx/>
                        <a:buNone/>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3414655119"/>
                  </a:ext>
                </a:extLst>
              </a:tr>
              <a:tr h="1055878">
                <a:tc>
                  <a:txBody>
                    <a:bodyPr/>
                    <a:lstStyle/>
                    <a:p>
                      <a:pPr marL="90000" indent="-90000" algn="l">
                        <a:buClr>
                          <a:srgbClr val="1A9AFA"/>
                        </a:buClr>
                        <a:buSzPct val="75000"/>
                        <a:buFontTx/>
                        <a:buNone/>
                      </a:pPr>
                      <a:endParaRPr lang="en-US" sz="1200" b="0">
                        <a:solidFill>
                          <a:srgbClr val="1A9AFA"/>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75429890"/>
                  </a:ext>
                </a:extLst>
              </a:tr>
              <a:tr h="1055878">
                <a:tc>
                  <a:txBody>
                    <a:bodyPr/>
                    <a:lstStyle/>
                    <a:p>
                      <a:pPr marL="90000" indent="-90000" algn="l">
                        <a:buClr>
                          <a:srgbClr val="1A9AFA"/>
                        </a:buClr>
                        <a:buSzPct val="75000"/>
                        <a:buFontTx/>
                        <a:buNone/>
                      </a:pPr>
                      <a:endParaRPr lang="en-US" sz="1200" b="0">
                        <a:solidFill>
                          <a:srgbClr val="1A9AFA"/>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51924294"/>
                  </a:ext>
                </a:extLst>
              </a:tr>
            </a:tbl>
          </a:graphicData>
        </a:graphic>
      </p:graphicFrame>
      <p:grpSp>
        <p:nvGrpSpPr>
          <p:cNvPr id="19" name="NumberedTracker_Blue">
            <a:extLst>
              <a:ext uri="{FF2B5EF4-FFF2-40B4-BE49-F238E27FC236}">
                <a16:creationId xmlns:a16="http://schemas.microsoft.com/office/drawing/2014/main" id="{99781829-5581-4677-B5EC-F7C47520E773}"/>
              </a:ext>
            </a:extLst>
          </p:cNvPr>
          <p:cNvGrpSpPr/>
          <p:nvPr userDrawn="1"/>
        </p:nvGrpSpPr>
        <p:grpSpPr>
          <a:xfrm>
            <a:off x="6567064" y="3137343"/>
            <a:ext cx="2005555" cy="287384"/>
            <a:chOff x="7013159" y="2413792"/>
            <a:chExt cx="2006600" cy="287384"/>
          </a:xfrm>
        </p:grpSpPr>
        <p:sp>
          <p:nvSpPr>
            <p:cNvPr id="20" name="SelectedNumber">
              <a:extLst>
                <a:ext uri="{FF2B5EF4-FFF2-40B4-BE49-F238E27FC236}">
                  <a16:creationId xmlns:a16="http://schemas.microsoft.com/office/drawing/2014/main" id="{916BADF3-685D-4FA6-AFE0-CF21231E1D2F}"/>
                </a:ext>
              </a:extLst>
            </p:cNvPr>
            <p:cNvSpPr/>
            <p:nvPr>
              <p:custDataLst>
                <p:tags r:id="rId16"/>
              </p:custDataLst>
            </p:nvPr>
          </p:nvSpPr>
          <p:spPr>
            <a:xfrm>
              <a:off x="7013159" y="2413792"/>
              <a:ext cx="261620" cy="136800"/>
            </a:xfrm>
            <a:prstGeom prst="rect">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1</a:t>
              </a:r>
            </a:p>
          </p:txBody>
        </p:sp>
        <p:sp>
          <p:nvSpPr>
            <p:cNvPr id="21" name="Selected">
              <a:extLst>
                <a:ext uri="{FF2B5EF4-FFF2-40B4-BE49-F238E27FC236}">
                  <a16:creationId xmlns:a16="http://schemas.microsoft.com/office/drawing/2014/main" id="{1F6C7114-EF90-4545-BD13-8737C8905BE3}"/>
                </a:ext>
              </a:extLst>
            </p:cNvPr>
            <p:cNvSpPr/>
            <p:nvPr>
              <p:custDataLst>
                <p:tags r:id="rId17"/>
              </p:custDataLst>
            </p:nvPr>
          </p:nvSpPr>
          <p:spPr>
            <a:xfrm>
              <a:off x="7287479" y="2413792"/>
              <a:ext cx="1732280" cy="136800"/>
            </a:xfrm>
            <a:prstGeom prst="rect">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Selected</a:t>
              </a:r>
            </a:p>
          </p:txBody>
        </p:sp>
        <p:sp>
          <p:nvSpPr>
            <p:cNvPr id="22" name="UnselectedNumber">
              <a:extLst>
                <a:ext uri="{FF2B5EF4-FFF2-40B4-BE49-F238E27FC236}">
                  <a16:creationId xmlns:a16="http://schemas.microsoft.com/office/drawing/2014/main" id="{E13BDA0B-2F16-4F2F-BD43-72C31A83C958}"/>
                </a:ext>
              </a:extLst>
            </p:cNvPr>
            <p:cNvSpPr/>
            <p:nvPr>
              <p:custDataLst>
                <p:tags r:id="rId18"/>
              </p:custDataLst>
            </p:nvPr>
          </p:nvSpPr>
          <p:spPr>
            <a:xfrm>
              <a:off x="7013159" y="2564376"/>
              <a:ext cx="261620" cy="136800"/>
            </a:xfrm>
            <a:prstGeom prst="rect">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2</a:t>
              </a:r>
            </a:p>
          </p:txBody>
        </p:sp>
        <p:sp>
          <p:nvSpPr>
            <p:cNvPr id="23" name="Unselected">
              <a:extLst>
                <a:ext uri="{FF2B5EF4-FFF2-40B4-BE49-F238E27FC236}">
                  <a16:creationId xmlns:a16="http://schemas.microsoft.com/office/drawing/2014/main" id="{7115B848-59BC-456D-9830-D60A2CFBAA8F}"/>
                </a:ext>
              </a:extLst>
            </p:cNvPr>
            <p:cNvSpPr/>
            <p:nvPr>
              <p:custDataLst>
                <p:tags r:id="rId19"/>
              </p:custDataLst>
            </p:nvPr>
          </p:nvSpPr>
          <p:spPr>
            <a:xfrm>
              <a:off x="7287479" y="2564376"/>
              <a:ext cx="1732280" cy="136800"/>
            </a:xfrm>
            <a:prstGeom prst="rect">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Unselected</a:t>
              </a:r>
            </a:p>
          </p:txBody>
        </p:sp>
      </p:grpSp>
      <p:grpSp>
        <p:nvGrpSpPr>
          <p:cNvPr id="24" name="NumberedTracker_Gray">
            <a:extLst>
              <a:ext uri="{FF2B5EF4-FFF2-40B4-BE49-F238E27FC236}">
                <a16:creationId xmlns:a16="http://schemas.microsoft.com/office/drawing/2014/main" id="{5F45E0CD-546C-4D0A-AAFE-34CFD62A8950}"/>
              </a:ext>
            </a:extLst>
          </p:cNvPr>
          <p:cNvGrpSpPr/>
          <p:nvPr userDrawn="1"/>
        </p:nvGrpSpPr>
        <p:grpSpPr>
          <a:xfrm>
            <a:off x="6567064" y="3636289"/>
            <a:ext cx="2005555" cy="285573"/>
            <a:chOff x="3812540" y="2712440"/>
            <a:chExt cx="2006600" cy="285573"/>
          </a:xfrm>
        </p:grpSpPr>
        <p:sp>
          <p:nvSpPr>
            <p:cNvPr id="25" name="SelectedNumber">
              <a:extLst>
                <a:ext uri="{FF2B5EF4-FFF2-40B4-BE49-F238E27FC236}">
                  <a16:creationId xmlns:a16="http://schemas.microsoft.com/office/drawing/2014/main" id="{00C31DA8-9593-4D39-B5D7-7DFDA80C1E03}"/>
                </a:ext>
              </a:extLst>
            </p:cNvPr>
            <p:cNvSpPr/>
            <p:nvPr>
              <p:custDataLst>
                <p:tags r:id="rId12"/>
              </p:custDataLst>
            </p:nvPr>
          </p:nvSpPr>
          <p:spPr>
            <a:xfrm>
              <a:off x="3812540" y="2712440"/>
              <a:ext cx="261620" cy="136800"/>
            </a:xfrm>
            <a:prstGeom prst="rect">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1</a:t>
              </a:r>
            </a:p>
          </p:txBody>
        </p:sp>
        <p:sp>
          <p:nvSpPr>
            <p:cNvPr id="26" name="Selected">
              <a:extLst>
                <a:ext uri="{FF2B5EF4-FFF2-40B4-BE49-F238E27FC236}">
                  <a16:creationId xmlns:a16="http://schemas.microsoft.com/office/drawing/2014/main" id="{04FAC387-8731-481F-8C59-791390012D90}"/>
                </a:ext>
              </a:extLst>
            </p:cNvPr>
            <p:cNvSpPr/>
            <p:nvPr>
              <p:custDataLst>
                <p:tags r:id="rId13"/>
              </p:custDataLst>
            </p:nvPr>
          </p:nvSpPr>
          <p:spPr>
            <a:xfrm>
              <a:off x="4086860" y="2712440"/>
              <a:ext cx="1732280" cy="136800"/>
            </a:xfrm>
            <a:prstGeom prst="rect">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Selected</a:t>
              </a:r>
            </a:p>
          </p:txBody>
        </p:sp>
        <p:sp>
          <p:nvSpPr>
            <p:cNvPr id="27" name="UnselectedNumber">
              <a:extLst>
                <a:ext uri="{FF2B5EF4-FFF2-40B4-BE49-F238E27FC236}">
                  <a16:creationId xmlns:a16="http://schemas.microsoft.com/office/drawing/2014/main" id="{27CCCAA5-11FF-46BA-88B4-815973A6D722}"/>
                </a:ext>
              </a:extLst>
            </p:cNvPr>
            <p:cNvSpPr/>
            <p:nvPr>
              <p:custDataLst>
                <p:tags r:id="rId14"/>
              </p:custDataLst>
            </p:nvPr>
          </p:nvSpPr>
          <p:spPr>
            <a:xfrm>
              <a:off x="3812540" y="2861213"/>
              <a:ext cx="261620" cy="136800"/>
            </a:xfrm>
            <a:prstGeom prst="rect">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2</a:t>
              </a:r>
            </a:p>
          </p:txBody>
        </p:sp>
        <p:sp>
          <p:nvSpPr>
            <p:cNvPr id="28" name="Unselected">
              <a:extLst>
                <a:ext uri="{FF2B5EF4-FFF2-40B4-BE49-F238E27FC236}">
                  <a16:creationId xmlns:a16="http://schemas.microsoft.com/office/drawing/2014/main" id="{9F1702D7-A913-4A7B-9C44-37DE5ED5B52A}"/>
                </a:ext>
              </a:extLst>
            </p:cNvPr>
            <p:cNvSpPr/>
            <p:nvPr>
              <p:custDataLst>
                <p:tags r:id="rId15"/>
              </p:custDataLst>
            </p:nvPr>
          </p:nvSpPr>
          <p:spPr>
            <a:xfrm>
              <a:off x="4086860" y="2861213"/>
              <a:ext cx="1732280" cy="136800"/>
            </a:xfrm>
            <a:prstGeom prst="rect">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Unselected</a:t>
              </a:r>
            </a:p>
          </p:txBody>
        </p:sp>
      </p:grpSp>
      <p:grpSp>
        <p:nvGrpSpPr>
          <p:cNvPr id="29" name="TitleTracker_Blue">
            <a:extLst>
              <a:ext uri="{FF2B5EF4-FFF2-40B4-BE49-F238E27FC236}">
                <a16:creationId xmlns:a16="http://schemas.microsoft.com/office/drawing/2014/main" id="{682F2A3C-2576-46DE-9F71-5B6C076C8306}"/>
              </a:ext>
            </a:extLst>
          </p:cNvPr>
          <p:cNvGrpSpPr/>
          <p:nvPr userDrawn="1"/>
        </p:nvGrpSpPr>
        <p:grpSpPr>
          <a:xfrm>
            <a:off x="6567064" y="4094566"/>
            <a:ext cx="2005555" cy="287388"/>
            <a:chOff x="4850118" y="2906786"/>
            <a:chExt cx="2006600" cy="287388"/>
          </a:xfrm>
        </p:grpSpPr>
        <p:sp>
          <p:nvSpPr>
            <p:cNvPr id="30" name="Selected">
              <a:extLst>
                <a:ext uri="{FF2B5EF4-FFF2-40B4-BE49-F238E27FC236}">
                  <a16:creationId xmlns:a16="http://schemas.microsoft.com/office/drawing/2014/main" id="{0DC9DE7F-6D69-4097-BD2B-D58EB6C29A4F}"/>
                </a:ext>
              </a:extLst>
            </p:cNvPr>
            <p:cNvSpPr/>
            <p:nvPr>
              <p:custDataLst>
                <p:tags r:id="rId10"/>
              </p:custDataLst>
            </p:nvPr>
          </p:nvSpPr>
          <p:spPr>
            <a:xfrm>
              <a:off x="4850118" y="2906786"/>
              <a:ext cx="2006600" cy="136800"/>
            </a:xfrm>
            <a:prstGeom prst="rect">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Selected</a:t>
              </a:r>
            </a:p>
          </p:txBody>
        </p:sp>
        <p:sp>
          <p:nvSpPr>
            <p:cNvPr id="31" name="Unselected">
              <a:extLst>
                <a:ext uri="{FF2B5EF4-FFF2-40B4-BE49-F238E27FC236}">
                  <a16:creationId xmlns:a16="http://schemas.microsoft.com/office/drawing/2014/main" id="{22F64030-4FAF-460A-9492-5619BB2B7D23}"/>
                </a:ext>
              </a:extLst>
            </p:cNvPr>
            <p:cNvSpPr/>
            <p:nvPr>
              <p:custDataLst>
                <p:tags r:id="rId11"/>
              </p:custDataLst>
            </p:nvPr>
          </p:nvSpPr>
          <p:spPr>
            <a:xfrm>
              <a:off x="4850118" y="3057374"/>
              <a:ext cx="2006600" cy="136800"/>
            </a:xfrm>
            <a:prstGeom prst="rect">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Unselected</a:t>
              </a:r>
            </a:p>
          </p:txBody>
        </p:sp>
      </p:grpSp>
      <p:grpSp>
        <p:nvGrpSpPr>
          <p:cNvPr id="32" name="TitleTracker_Gray">
            <a:extLst>
              <a:ext uri="{FF2B5EF4-FFF2-40B4-BE49-F238E27FC236}">
                <a16:creationId xmlns:a16="http://schemas.microsoft.com/office/drawing/2014/main" id="{47C66DF2-FEAB-4410-A0BF-4D5B20F977ED}"/>
              </a:ext>
            </a:extLst>
          </p:cNvPr>
          <p:cNvGrpSpPr/>
          <p:nvPr userDrawn="1"/>
        </p:nvGrpSpPr>
        <p:grpSpPr>
          <a:xfrm>
            <a:off x="6567064" y="4616781"/>
            <a:ext cx="2005555" cy="287387"/>
            <a:chOff x="4850118" y="3429000"/>
            <a:chExt cx="2006600" cy="287387"/>
          </a:xfrm>
        </p:grpSpPr>
        <p:sp>
          <p:nvSpPr>
            <p:cNvPr id="33" name="Unselected">
              <a:extLst>
                <a:ext uri="{FF2B5EF4-FFF2-40B4-BE49-F238E27FC236}">
                  <a16:creationId xmlns:a16="http://schemas.microsoft.com/office/drawing/2014/main" id="{7B68979D-6940-47FD-8C8C-D066AA041DB6}"/>
                </a:ext>
              </a:extLst>
            </p:cNvPr>
            <p:cNvSpPr/>
            <p:nvPr>
              <p:custDataLst>
                <p:tags r:id="rId8"/>
              </p:custDataLst>
            </p:nvPr>
          </p:nvSpPr>
          <p:spPr>
            <a:xfrm>
              <a:off x="4850118" y="3429000"/>
              <a:ext cx="2006600" cy="136800"/>
            </a:xfrm>
            <a:prstGeom prst="rect">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Selected</a:t>
              </a:r>
            </a:p>
          </p:txBody>
        </p:sp>
        <p:sp>
          <p:nvSpPr>
            <p:cNvPr id="34" name="Selected">
              <a:extLst>
                <a:ext uri="{FF2B5EF4-FFF2-40B4-BE49-F238E27FC236}">
                  <a16:creationId xmlns:a16="http://schemas.microsoft.com/office/drawing/2014/main" id="{0C5A4080-6082-467E-9CBC-B0F8BBB7348A}"/>
                </a:ext>
              </a:extLst>
            </p:cNvPr>
            <p:cNvSpPr/>
            <p:nvPr>
              <p:custDataLst>
                <p:tags r:id="rId9"/>
              </p:custDataLst>
            </p:nvPr>
          </p:nvSpPr>
          <p:spPr>
            <a:xfrm>
              <a:off x="4850118" y="3579587"/>
              <a:ext cx="2006600" cy="136800"/>
            </a:xfrm>
            <a:prstGeom prst="rect">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Unselected</a:t>
              </a:r>
            </a:p>
          </p:txBody>
        </p:sp>
      </p:grpSp>
      <p:grpSp>
        <p:nvGrpSpPr>
          <p:cNvPr id="35" name="ChevronTracker_Gray">
            <a:extLst>
              <a:ext uri="{FF2B5EF4-FFF2-40B4-BE49-F238E27FC236}">
                <a16:creationId xmlns:a16="http://schemas.microsoft.com/office/drawing/2014/main" id="{4BF3D363-3367-4601-AA4B-19C009108674}"/>
              </a:ext>
            </a:extLst>
          </p:cNvPr>
          <p:cNvGrpSpPr/>
          <p:nvPr userDrawn="1"/>
        </p:nvGrpSpPr>
        <p:grpSpPr>
          <a:xfrm>
            <a:off x="8217205" y="5176279"/>
            <a:ext cx="1366753" cy="457200"/>
            <a:chOff x="4850118" y="4055611"/>
            <a:chExt cx="1367465" cy="457200"/>
          </a:xfrm>
        </p:grpSpPr>
        <p:sp>
          <p:nvSpPr>
            <p:cNvPr id="36" name="Selected">
              <a:extLst>
                <a:ext uri="{FF2B5EF4-FFF2-40B4-BE49-F238E27FC236}">
                  <a16:creationId xmlns:a16="http://schemas.microsoft.com/office/drawing/2014/main" id="{94F722C3-DE19-4208-BD66-291D9CBC026B}"/>
                </a:ext>
              </a:extLst>
            </p:cNvPr>
            <p:cNvSpPr/>
            <p:nvPr>
              <p:custDataLst>
                <p:tags r:id="rId6"/>
              </p:custDataLst>
            </p:nvPr>
          </p:nvSpPr>
          <p:spPr>
            <a:xfrm>
              <a:off x="4850118" y="4055611"/>
              <a:ext cx="711200" cy="457200"/>
            </a:xfrm>
            <a:prstGeom prst="homePlate">
              <a:avLst>
                <a:gd name="adj" fmla="val 14821"/>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b="1">
                  <a:solidFill>
                    <a:srgbClr val="FFFFFF"/>
                  </a:solidFill>
                  <a:latin typeface="Arial" panose="020B0604020202020204" pitchFamily="34" charset="0"/>
                </a:rPr>
                <a:t>Selected</a:t>
              </a:r>
            </a:p>
          </p:txBody>
        </p:sp>
        <p:sp>
          <p:nvSpPr>
            <p:cNvPr id="37" name="Unselected">
              <a:extLst>
                <a:ext uri="{FF2B5EF4-FFF2-40B4-BE49-F238E27FC236}">
                  <a16:creationId xmlns:a16="http://schemas.microsoft.com/office/drawing/2014/main" id="{2FF187ED-0297-4D59-BE42-ADD836FA9CCA}"/>
                </a:ext>
              </a:extLst>
            </p:cNvPr>
            <p:cNvSpPr/>
            <p:nvPr>
              <p:custDataLst>
                <p:tags r:id="rId7"/>
              </p:custDataLst>
            </p:nvPr>
          </p:nvSpPr>
          <p:spPr>
            <a:xfrm>
              <a:off x="5517465" y="4055611"/>
              <a:ext cx="700118" cy="457200"/>
            </a:xfrm>
            <a:prstGeom prst="chevron">
              <a:avLst>
                <a:gd name="adj" fmla="val 14881"/>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a:solidFill>
                    <a:srgbClr val="747480"/>
                  </a:solidFill>
                  <a:latin typeface="Arial" panose="020B0604020202020204" pitchFamily="34" charset="0"/>
                </a:rPr>
                <a:t>Unselected</a:t>
              </a:r>
            </a:p>
          </p:txBody>
        </p:sp>
      </p:grpSp>
      <p:grpSp>
        <p:nvGrpSpPr>
          <p:cNvPr id="38" name="ChevronTracker_Blue">
            <a:extLst>
              <a:ext uri="{FF2B5EF4-FFF2-40B4-BE49-F238E27FC236}">
                <a16:creationId xmlns:a16="http://schemas.microsoft.com/office/drawing/2014/main" id="{AA2082D3-6CAB-44C2-8A5A-E96A69D49A30}"/>
              </a:ext>
            </a:extLst>
          </p:cNvPr>
          <p:cNvGrpSpPr/>
          <p:nvPr userDrawn="1"/>
        </p:nvGrpSpPr>
        <p:grpSpPr>
          <a:xfrm>
            <a:off x="6567065" y="5176279"/>
            <a:ext cx="1349631" cy="457200"/>
            <a:chOff x="4850119" y="3988499"/>
            <a:chExt cx="1350334" cy="457200"/>
          </a:xfrm>
        </p:grpSpPr>
        <p:sp>
          <p:nvSpPr>
            <p:cNvPr id="39" name="Selected">
              <a:extLst>
                <a:ext uri="{FF2B5EF4-FFF2-40B4-BE49-F238E27FC236}">
                  <a16:creationId xmlns:a16="http://schemas.microsoft.com/office/drawing/2014/main" id="{4FE9BE2F-D6E2-4CE5-A6C8-BDDA4D4F0B6E}"/>
                </a:ext>
              </a:extLst>
            </p:cNvPr>
            <p:cNvSpPr/>
            <p:nvPr>
              <p:custDataLst>
                <p:tags r:id="rId4"/>
              </p:custDataLst>
            </p:nvPr>
          </p:nvSpPr>
          <p:spPr>
            <a:xfrm>
              <a:off x="4850119" y="3988499"/>
              <a:ext cx="670522" cy="457200"/>
            </a:xfrm>
            <a:prstGeom prst="homePlate">
              <a:avLst>
                <a:gd name="adj" fmla="val 14107"/>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b="1">
                  <a:solidFill>
                    <a:srgbClr val="FFFFFF"/>
                  </a:solidFill>
                  <a:latin typeface="Arial" panose="020B0604020202020204" pitchFamily="34" charset="0"/>
                </a:rPr>
                <a:t>Selected</a:t>
              </a:r>
            </a:p>
          </p:txBody>
        </p:sp>
        <p:sp>
          <p:nvSpPr>
            <p:cNvPr id="40" name="Unselected">
              <a:extLst>
                <a:ext uri="{FF2B5EF4-FFF2-40B4-BE49-F238E27FC236}">
                  <a16:creationId xmlns:a16="http://schemas.microsoft.com/office/drawing/2014/main" id="{6FF67708-B5EC-4325-BB88-D8C6A9B3F593}"/>
                </a:ext>
              </a:extLst>
            </p:cNvPr>
            <p:cNvSpPr/>
            <p:nvPr>
              <p:custDataLst>
                <p:tags r:id="rId5"/>
              </p:custDataLst>
            </p:nvPr>
          </p:nvSpPr>
          <p:spPr>
            <a:xfrm>
              <a:off x="5489253" y="3988499"/>
              <a:ext cx="711200" cy="457200"/>
            </a:xfrm>
            <a:prstGeom prst="chevron">
              <a:avLst>
                <a:gd name="adj" fmla="val 14464"/>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a:solidFill>
                    <a:srgbClr val="747480"/>
                  </a:solidFill>
                  <a:latin typeface="Arial" panose="020B0604020202020204" pitchFamily="34" charset="0"/>
                </a:rPr>
                <a:t>Unselected</a:t>
              </a:r>
            </a:p>
          </p:txBody>
        </p:sp>
      </p:grpSp>
      <p:grpSp>
        <p:nvGrpSpPr>
          <p:cNvPr id="41" name="Title">
            <a:extLst>
              <a:ext uri="{FF2B5EF4-FFF2-40B4-BE49-F238E27FC236}">
                <a16:creationId xmlns:a16="http://schemas.microsoft.com/office/drawing/2014/main" id="{E74ADF67-AB8B-46D9-AB72-0B208878F6F9}"/>
              </a:ext>
            </a:extLst>
          </p:cNvPr>
          <p:cNvGrpSpPr/>
          <p:nvPr userDrawn="1"/>
        </p:nvGrpSpPr>
        <p:grpSpPr>
          <a:xfrm>
            <a:off x="609601" y="1327151"/>
            <a:ext cx="3532843" cy="257369"/>
            <a:chOff x="2832361" y="2087941"/>
            <a:chExt cx="3534683" cy="257369"/>
          </a:xfrm>
        </p:grpSpPr>
        <p:sp>
          <p:nvSpPr>
            <p:cNvPr id="42" name="Arrow: Left-Right 41">
              <a:extLst>
                <a:ext uri="{FF2B5EF4-FFF2-40B4-BE49-F238E27FC236}">
                  <a16:creationId xmlns:a16="http://schemas.microsoft.com/office/drawing/2014/main" id="{D5A3948A-34D3-4F7C-8BC0-42C233207A78}"/>
                </a:ext>
              </a:extLst>
            </p:cNvPr>
            <p:cNvSpPr/>
            <p:nvPr/>
          </p:nvSpPr>
          <p:spPr>
            <a:xfrm>
              <a:off x="2832361" y="2087941"/>
              <a:ext cx="3534683" cy="257369"/>
            </a:xfrm>
            <a:prstGeom prst="leftRightArrow">
              <a:avLst>
                <a:gd name="adj1" fmla="val 100000"/>
                <a:gd name="adj2"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b" anchorCtr="0">
              <a:spAutoFit/>
            </a:bodyPr>
            <a:lstStyle/>
            <a:p>
              <a:pPr algn="ctr"/>
              <a:r>
                <a:rPr lang="en-US" sz="1199" b="1">
                  <a:solidFill>
                    <a:srgbClr val="1A9AFA"/>
                  </a:solidFill>
                </a:rPr>
                <a:t>Title </a:t>
              </a:r>
              <a:r>
                <a:rPr lang="en-US" sz="1199">
                  <a:solidFill>
                    <a:srgbClr val="1A9AFA"/>
                  </a:solidFill>
                </a:rPr>
                <a:t>(units)</a:t>
              </a:r>
            </a:p>
          </p:txBody>
        </p:sp>
        <p:cxnSp>
          <p:nvCxnSpPr>
            <p:cNvPr id="43" name="Straight Connector 42">
              <a:extLst>
                <a:ext uri="{FF2B5EF4-FFF2-40B4-BE49-F238E27FC236}">
                  <a16:creationId xmlns:a16="http://schemas.microsoft.com/office/drawing/2014/main" id="{E690A46E-6013-4F5E-AB02-FBAAD73C6645}"/>
                </a:ext>
              </a:extLst>
            </p:cNvPr>
            <p:cNvCxnSpPr>
              <a:stCxn id="42" idx="4"/>
              <a:endCxn id="42" idx="6"/>
            </p:cNvCxnSpPr>
            <p:nvPr/>
          </p:nvCxnSpPr>
          <p:spPr>
            <a:xfrm>
              <a:off x="2832361" y="2345310"/>
              <a:ext cx="3534683" cy="0"/>
            </a:xfrm>
            <a:prstGeom prst="line">
              <a:avLst/>
            </a:prstGeom>
            <a:ln w="9525" cap="flat" cmpd="sng" algn="ctr">
              <a:solidFill>
                <a:srgbClr val="74748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4" name="Flag">
            <a:extLst>
              <a:ext uri="{FF2B5EF4-FFF2-40B4-BE49-F238E27FC236}">
                <a16:creationId xmlns:a16="http://schemas.microsoft.com/office/drawing/2014/main" id="{893A5313-43EA-4118-8CFD-1A5820BD9870}"/>
              </a:ext>
            </a:extLst>
          </p:cNvPr>
          <p:cNvGrpSpPr/>
          <p:nvPr userDrawn="1">
            <p:custDataLst>
              <p:tags r:id="rId3"/>
            </p:custDataLst>
          </p:nvPr>
        </p:nvGrpSpPr>
        <p:grpSpPr>
          <a:xfrm>
            <a:off x="11259853" y="45720"/>
            <a:ext cx="329013" cy="218458"/>
            <a:chOff x="1" y="749"/>
            <a:chExt cx="458953" cy="327687"/>
          </a:xfrm>
        </p:grpSpPr>
        <p:sp>
          <p:nvSpPr>
            <p:cNvPr id="45" name="imageBackground_637277204436084394">
              <a:extLst>
                <a:ext uri="{FF2B5EF4-FFF2-40B4-BE49-F238E27FC236}">
                  <a16:creationId xmlns:a16="http://schemas.microsoft.com/office/drawing/2014/main" id="{FDDAEF19-AA89-4320-9C58-A5702DA78E2A}"/>
                </a:ext>
              </a:extLst>
            </p:cNvPr>
            <p:cNvSpPr/>
            <p:nvPr/>
          </p:nvSpPr>
          <p:spPr>
            <a:xfrm>
              <a:off x="2" y="749"/>
              <a:ext cx="458952" cy="327687"/>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46" name="image_637277204436084394">
              <a:extLst>
                <a:ext uri="{FF2B5EF4-FFF2-40B4-BE49-F238E27FC236}">
                  <a16:creationId xmlns:a16="http://schemas.microsoft.com/office/drawing/2014/main" id="{232F366D-A54C-460C-9F48-D6AA39CADBB9}"/>
                </a:ext>
              </a:extLst>
            </p:cNvPr>
            <p:cNvPicPr>
              <a:picLocks/>
            </p:cNvPicPr>
            <p:nvPr/>
          </p:nvPicPr>
          <p:blipFill>
            <a:blip r:embed="rId23">
              <a:extLst>
                <a:ext uri="{28A0092B-C50C-407E-A947-70E740481C1C}">
                  <a14:useLocalDpi xmlns:a14="http://schemas.microsoft.com/office/drawing/2010/main" val="0"/>
                </a:ext>
              </a:extLst>
            </a:blip>
            <a:stretch>
              <a:fillRect/>
            </a:stretch>
          </p:blipFill>
          <p:spPr>
            <a:xfrm>
              <a:off x="1" y="749"/>
              <a:ext cx="458952" cy="327687"/>
            </a:xfrm>
            <a:prstGeom prst="rect">
              <a:avLst/>
            </a:prstGeom>
          </p:spPr>
        </p:pic>
      </p:grpSp>
      <p:sp>
        <p:nvSpPr>
          <p:cNvPr id="47" name="ST_Bubble">
            <a:extLst>
              <a:ext uri="{FF2B5EF4-FFF2-40B4-BE49-F238E27FC236}">
                <a16:creationId xmlns:a16="http://schemas.microsoft.com/office/drawing/2014/main" id="{44C6E1A7-0002-4D03-A0A7-771B3A536E20}"/>
              </a:ext>
            </a:extLst>
          </p:cNvPr>
          <p:cNvSpPr/>
          <p:nvPr userDrawn="1"/>
        </p:nvSpPr>
        <p:spPr>
          <a:xfrm>
            <a:off x="609284" y="949989"/>
            <a:ext cx="249078" cy="249208"/>
          </a:xfrm>
          <a:prstGeom prst="ellipse">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913486"/>
            <a:endParaRPr lang="en-US" sz="1398">
              <a:solidFill>
                <a:srgbClr val="FFFFFF"/>
              </a:solidFill>
              <a:latin typeface="Arial" panose="020B0604020202020204" pitchFamily="34" charset="0"/>
            </a:endParaRPr>
          </a:p>
        </p:txBody>
      </p:sp>
      <p:sp>
        <p:nvSpPr>
          <p:cNvPr id="49" name="TitleTextBox">
            <a:extLst>
              <a:ext uri="{FF2B5EF4-FFF2-40B4-BE49-F238E27FC236}">
                <a16:creationId xmlns:a16="http://schemas.microsoft.com/office/drawing/2014/main" id="{ABDB8C77-301D-437E-BF36-B5B329B22D48}"/>
              </a:ext>
            </a:extLst>
          </p:cNvPr>
          <p:cNvSpPr>
            <a:spLocks noChangeArrowheads="1"/>
          </p:cNvSpPr>
          <p:nvPr userDrawn="1"/>
        </p:nvSpPr>
        <p:spPr bwMode="auto">
          <a:xfrm>
            <a:off x="681133" y="1600201"/>
            <a:ext cx="3384908" cy="4470141"/>
          </a:xfrm>
          <a:prstGeom prst="rect">
            <a:avLst/>
          </a:prstGeom>
          <a:noFill/>
          <a:ln w="9525">
            <a:noFill/>
            <a:miter lim="800000"/>
            <a:headEnd/>
            <a:tailEnd/>
          </a:ln>
          <a:effectLst/>
        </p:spPr>
        <p:txBody>
          <a:bodyPr lIns="0" tIns="0" rIns="0" bIns="0"/>
          <a:lstStyle/>
          <a:p>
            <a:pPr marL="125937" indent="-125937">
              <a:spcBef>
                <a:spcPct val="20000"/>
              </a:spcBef>
              <a:buClr>
                <a:srgbClr val="1A9AFA"/>
              </a:buClr>
              <a:buSzPct val="75000"/>
              <a:buFont typeface="Wingdings 3" panose="05040102010807070707" pitchFamily="18" charset="2"/>
              <a:buChar char=""/>
            </a:pPr>
            <a:r>
              <a:rPr lang="en-US" altLang="de-DE" sz="1199">
                <a:solidFill>
                  <a:srgbClr val="2E2E38"/>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116418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2693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03EC-DB2E-41BC-BBE5-E82CA4BBA8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B787D-75B1-4351-BBA9-A0177FFD5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B5E30-6766-4E2A-B7F7-974A5B480389}"/>
              </a:ext>
            </a:extLst>
          </p:cNvPr>
          <p:cNvSpPr>
            <a:spLocks noGrp="1"/>
          </p:cNvSpPr>
          <p:nvPr>
            <p:ph type="dt" sz="half" idx="10"/>
          </p:nvPr>
        </p:nvSpPr>
        <p:spPr/>
        <p:txBody>
          <a:bodyPr/>
          <a:lstStyle/>
          <a:p>
            <a:fld id="{802899BD-F1BB-4B89-B671-B6AF9C36707C}" type="datetimeFigureOut">
              <a:rPr lang="en-US" smtClean="0"/>
              <a:t>2/13/2024</a:t>
            </a:fld>
            <a:endParaRPr lang="en-US"/>
          </a:p>
        </p:txBody>
      </p:sp>
      <p:sp>
        <p:nvSpPr>
          <p:cNvPr id="5" name="Footer Placeholder 4">
            <a:extLst>
              <a:ext uri="{FF2B5EF4-FFF2-40B4-BE49-F238E27FC236}">
                <a16:creationId xmlns:a16="http://schemas.microsoft.com/office/drawing/2014/main" id="{97862756-9A51-4CC7-9355-068F9D7C2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AC3DB-5C6E-46B4-ACD5-D492B3D9F0D6}"/>
              </a:ext>
            </a:extLst>
          </p:cNvPr>
          <p:cNvSpPr>
            <a:spLocks noGrp="1"/>
          </p:cNvSpPr>
          <p:nvPr>
            <p:ph type="sldNum" sz="quarter" idx="12"/>
          </p:nvPr>
        </p:nvSpPr>
        <p:spPr/>
        <p:txBody>
          <a:bodyPr/>
          <a:lstStyle/>
          <a:p>
            <a:fld id="{9E734C4E-AF57-4BF9-B5D5-6E8ED7372C8B}" type="slidenum">
              <a:rPr lang="en-US" smtClean="0"/>
              <a:t>‹#›</a:t>
            </a:fld>
            <a:endParaRPr lang="en-US"/>
          </a:p>
        </p:txBody>
      </p:sp>
    </p:spTree>
    <p:extLst>
      <p:ext uri="{BB962C8B-B14F-4D97-AF65-F5344CB8AC3E}">
        <p14:creationId xmlns:p14="http://schemas.microsoft.com/office/powerpoint/2010/main" val="1209630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4823"/>
            <a:ext cx="2689348" cy="201701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5529139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644723" y="0"/>
            <a:ext cx="6555474"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lvl1pPr>
          </a:lstStyle>
          <a:p>
            <a:pPr algn="l"/>
            <a:endParaRPr lang="en-US" sz="1400">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284" y="4664730"/>
            <a:ext cx="3330783" cy="1268870"/>
          </a:xfrm>
          <a:prstGeom prst="rect">
            <a:avLst/>
          </a:prstGeom>
        </p:spPr>
      </p:pic>
    </p:spTree>
    <p:extLst>
      <p:ext uri="{BB962C8B-B14F-4D97-AF65-F5344CB8AC3E}">
        <p14:creationId xmlns:p14="http://schemas.microsoft.com/office/powerpoint/2010/main" val="36602589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E6F4-628E-4B04-B42E-71F26A433E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32EC109-0073-46D7-9D24-4DDC7FC18FA8}"/>
              </a:ext>
            </a:extLst>
          </p:cNvPr>
          <p:cNvSpPr>
            <a:spLocks noGrp="1"/>
          </p:cNvSpPr>
          <p:nvPr>
            <p:ph type="sldNum" sz="quarter" idx="10"/>
          </p:nvPr>
        </p:nvSpPr>
        <p:spPr/>
        <p:txBody>
          <a:bodyPr/>
          <a:lstStyle/>
          <a:p>
            <a:fld id="{11F27F3A-B3E9-41ED-AF8F-A365F10BB65F}" type="slidenum">
              <a:rPr lang="en-US" smtClean="0"/>
              <a:pPr/>
              <a:t>‹#›</a:t>
            </a:fld>
            <a:endParaRPr lang="en-US"/>
          </a:p>
        </p:txBody>
      </p:sp>
    </p:spTree>
    <p:extLst>
      <p:ext uri="{BB962C8B-B14F-4D97-AF65-F5344CB8AC3E}">
        <p14:creationId xmlns:p14="http://schemas.microsoft.com/office/powerpoint/2010/main" val="25881384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2E23A7-9AE0-483A-96A8-EE52FDA3E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8" name="Holder 6">
            <a:extLst>
              <a:ext uri="{FF2B5EF4-FFF2-40B4-BE49-F238E27FC236}">
                <a16:creationId xmlns:a16="http://schemas.microsoft.com/office/drawing/2014/main" id="{774018A9-8A9C-4543-9EC6-39716F313462}"/>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23248018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3" y="185313"/>
            <a:ext cx="11350753" cy="592562"/>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F9780461-BF97-45FF-888C-1942E648F7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4BB176CF-EDF3-48AF-914B-97F5C5946B3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30154382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969264"/>
            <a:ext cx="11350752" cy="1123384"/>
          </a:xfrm>
          <a:prstGeom prst="rect">
            <a:avLst/>
          </a:prstGeom>
        </p:spPr>
        <p:txBody>
          <a:bodyPr wrap="square" lIns="0" rIns="0">
            <a:sp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050"/>
            </a:lvl4pPr>
            <a:lvl5pPr>
              <a:lnSpc>
                <a:spcPct val="10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350752" cy="592562"/>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21526231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3" name="Rectangle 2">
            <a:extLst>
              <a:ext uri="{FF2B5EF4-FFF2-40B4-BE49-F238E27FC236}">
                <a16:creationId xmlns:a16="http://schemas.microsoft.com/office/drawing/2014/main" id="{ED188714-B605-A748-A46C-16F68F1E3CC0}"/>
              </a:ext>
            </a:extLst>
          </p:cNvPr>
          <p:cNvSpPr/>
          <p:nvPr userDrawn="1"/>
        </p:nvSpPr>
        <p:spPr>
          <a:xfrm>
            <a:off x="0" y="1"/>
            <a:ext cx="12192000" cy="52551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B49F9B8-BA8C-3F4A-A9F5-91FF675C782F}"/>
              </a:ext>
            </a:extLst>
          </p:cNvPr>
          <p:cNvSpPr>
            <a:spLocks noGrp="1"/>
          </p:cNvSpPr>
          <p:nvPr>
            <p:ph type="title"/>
          </p:nvPr>
        </p:nvSpPr>
        <p:spPr>
          <a:xfrm>
            <a:off x="836768" y="2750974"/>
            <a:ext cx="10515600" cy="1325563"/>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036232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4" y="121332"/>
            <a:ext cx="11493631" cy="592562"/>
          </a:xfrm>
        </p:spPr>
        <p:txBody>
          <a:bodyPr anchor="ctr"/>
          <a:lstStyle>
            <a:lvl1pPr>
              <a:defRPr sz="2400">
                <a:solidFill>
                  <a:srgbClr val="014373"/>
                </a:solidFill>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349185" y="714824"/>
            <a:ext cx="11422191" cy="0"/>
          </a:xfrm>
          <a:prstGeom prst="straightConnector1">
            <a:avLst/>
          </a:prstGeom>
          <a:noFill/>
          <a:ln w="28575"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Tree>
    <p:extLst>
      <p:ext uri="{BB962C8B-B14F-4D97-AF65-F5344CB8AC3E}">
        <p14:creationId xmlns:p14="http://schemas.microsoft.com/office/powerpoint/2010/main" val="22671700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867" y="2067905"/>
            <a:ext cx="2017776" cy="1993392"/>
          </a:xfrm>
          <a:prstGeom prst="rect">
            <a:avLst/>
          </a:prstGeom>
        </p:spPr>
      </p:pic>
      <p:sp>
        <p:nvSpPr>
          <p:cNvPr id="12" name="Text Placeholder 2">
            <a:extLst>
              <a:ext uri="{FF2B5EF4-FFF2-40B4-BE49-F238E27FC236}">
                <a16:creationId xmlns:a16="http://schemas.microsoft.com/office/drawing/2014/main" id="{A4EDEA2F-8CAE-4566-9543-C37D8DA50AC0}"/>
              </a:ext>
            </a:extLst>
          </p:cNvPr>
          <p:cNvSpPr>
            <a:spLocks noGrp="1"/>
          </p:cNvSpPr>
          <p:nvPr>
            <p:ph type="body" sz="quarter" idx="11"/>
          </p:nvPr>
        </p:nvSpPr>
        <p:spPr>
          <a:xfrm>
            <a:off x="3691462" y="2040473"/>
            <a:ext cx="7700783" cy="2020824"/>
          </a:xfrm>
          <a:prstGeom prst="rect">
            <a:avLst/>
          </a:prstGeom>
        </p:spPr>
        <p:txBody>
          <a:bodyPr anchor="ctr">
            <a:noAutofit/>
          </a:bodyPr>
          <a:lstStyle>
            <a:lvl1pPr marL="0" indent="0">
              <a:buNone/>
              <a:defRPr lang="en-US" sz="3200" b="1" baseline="0" smtClean="0">
                <a:ea typeface="Arial" panose="020B0604020202020204" pitchFamily="34" charset="0"/>
              </a:defRPr>
            </a:lvl1pPr>
            <a:lvl2pPr>
              <a:defRPr lang="en-US" sz="2800" smtClean="0">
                <a:latin typeface="Franklin Gothic Demi Cond" panose="020B0706030402020204" pitchFamily="34" charset="0"/>
              </a:defRPr>
            </a:lvl2pPr>
            <a:lvl3pPr>
              <a:defRPr lang="en-US" sz="2800" smtClean="0">
                <a:latin typeface="Franklin Gothic Demi Cond" panose="020B0706030402020204" pitchFamily="34" charset="0"/>
              </a:defRPr>
            </a:lvl3pPr>
            <a:lvl4pPr>
              <a:defRPr lang="en-US" sz="2800" smtClean="0">
                <a:latin typeface="Franklin Gothic Demi Cond" panose="020B0706030402020204" pitchFamily="34" charset="0"/>
              </a:defRPr>
            </a:lvl4pPr>
            <a:lvl5pPr>
              <a:defRPr lang="en-US" sz="2800">
                <a:latin typeface="Franklin Gothic Demi Cond" panose="020B0706030402020204" pitchFamily="34" charset="0"/>
              </a:defRPr>
            </a:lvl5pPr>
          </a:lstStyle>
          <a:p>
            <a:pPr marL="171450" lvl="0" indent="-171450"/>
            <a:r>
              <a:rPr lang="en-US"/>
              <a:t>Click to edit Master text styles</a:t>
            </a:r>
          </a:p>
        </p:txBody>
      </p:sp>
      <p:sp>
        <p:nvSpPr>
          <p:cNvPr id="13" name="Text Placeholder 15">
            <a:extLst>
              <a:ext uri="{FF2B5EF4-FFF2-40B4-BE49-F238E27FC236}">
                <a16:creationId xmlns:a16="http://schemas.microsoft.com/office/drawing/2014/main" id="{741EA323-3686-46B3-9FEB-E98930398C56}"/>
              </a:ext>
            </a:extLst>
          </p:cNvPr>
          <p:cNvSpPr>
            <a:spLocks noGrp="1"/>
          </p:cNvSpPr>
          <p:nvPr>
            <p:ph type="body" sz="quarter" idx="12"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5" name="Holder 6">
            <a:extLst>
              <a:ext uri="{FF2B5EF4-FFF2-40B4-BE49-F238E27FC236}">
                <a16:creationId xmlns:a16="http://schemas.microsoft.com/office/drawing/2014/main" id="{74B71ABA-3DFC-4885-98A2-CF2BA0AE09FA}"/>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mn-lt"/>
              </a:rPr>
              <a:pPr marL="19049" algn="ctr"/>
              <a:t>‹#›</a:t>
            </a:fld>
            <a:endParaRPr lang="en-US" sz="999">
              <a:solidFill>
                <a:srgbClr val="808080"/>
              </a:solidFill>
              <a:latin typeface="+mn-lt"/>
            </a:endParaRPr>
          </a:p>
        </p:txBody>
      </p:sp>
    </p:spTree>
    <p:extLst>
      <p:ext uri="{BB962C8B-B14F-4D97-AF65-F5344CB8AC3E}">
        <p14:creationId xmlns:p14="http://schemas.microsoft.com/office/powerpoint/2010/main" val="21182782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DE4F-38EA-4A46-A6C6-8446ECD682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FED499-052A-4DDC-B234-D11CDAA011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A140CF-2593-42F0-A005-FEE83296F375}"/>
              </a:ext>
            </a:extLst>
          </p:cNvPr>
          <p:cNvSpPr>
            <a:spLocks noGrp="1"/>
          </p:cNvSpPr>
          <p:nvPr>
            <p:ph type="dt" sz="half" idx="10"/>
          </p:nvPr>
        </p:nvSpPr>
        <p:spPr/>
        <p:txBody>
          <a:bodyPr/>
          <a:lstStyle/>
          <a:p>
            <a:fld id="{6E0000FD-8915-45C0-80D6-1B15A6752E2A}" type="datetimeFigureOut">
              <a:rPr lang="en-US" smtClean="0"/>
              <a:t>2/13/2024</a:t>
            </a:fld>
            <a:endParaRPr lang="en-US"/>
          </a:p>
        </p:txBody>
      </p:sp>
      <p:sp>
        <p:nvSpPr>
          <p:cNvPr id="5" name="Footer Placeholder 4">
            <a:extLst>
              <a:ext uri="{FF2B5EF4-FFF2-40B4-BE49-F238E27FC236}">
                <a16:creationId xmlns:a16="http://schemas.microsoft.com/office/drawing/2014/main" id="{8A91CA11-90F8-48FE-8D0C-BB76D00E0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D6B61-0F5C-41E3-8732-B7A6CDECA9A8}"/>
              </a:ext>
            </a:extLst>
          </p:cNvPr>
          <p:cNvSpPr>
            <a:spLocks noGrp="1"/>
          </p:cNvSpPr>
          <p:nvPr>
            <p:ph type="sldNum" sz="quarter" idx="12"/>
          </p:nvPr>
        </p:nvSpPr>
        <p:spPr/>
        <p:txBody>
          <a:bodyPr/>
          <a:lstStyle/>
          <a:p>
            <a:fld id="{20E648FA-4F72-42C3-929A-4FFCC0C831E5}" type="slidenum">
              <a:rPr lang="en-US" smtClean="0"/>
              <a:t>‹#›</a:t>
            </a:fld>
            <a:endParaRPr lang="en-US"/>
          </a:p>
        </p:txBody>
      </p:sp>
    </p:spTree>
    <p:extLst>
      <p:ext uri="{BB962C8B-B14F-4D97-AF65-F5344CB8AC3E}">
        <p14:creationId xmlns:p14="http://schemas.microsoft.com/office/powerpoint/2010/main" val="16695494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Blank/ Headlin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738664"/>
          </a:xfrm>
        </p:spPr>
        <p:txBody>
          <a:bodyPr/>
          <a:lstStyle/>
          <a:p>
            <a:r>
              <a:rPr lang="en-GB" noProof="0"/>
              <a:t>Headline in CorpoS (Body) 35 pt.</a:t>
            </a:r>
            <a:br>
              <a:rPr lang="en-GB" noProof="0"/>
            </a:br>
            <a:r>
              <a:rPr lang="en-GB" noProof="0"/>
              <a:t>in two lines</a:t>
            </a:r>
            <a:endParaRPr lang="en-GB"/>
          </a:p>
        </p:txBody>
      </p:sp>
      <p:sp>
        <p:nvSpPr>
          <p:cNvPr id="3" name="Footer Placeholder 2"/>
          <p:cNvSpPr>
            <a:spLocks noGrp="1"/>
          </p:cNvSpPr>
          <p:nvPr>
            <p:ph type="ftr" sz="quarter" idx="10"/>
          </p:nvPr>
        </p:nvSpPr>
        <p:spPr/>
        <p:txBody>
          <a:bodyPr/>
          <a:lstStyle/>
          <a:p>
            <a:r>
              <a:rPr lang="en-GB"/>
              <a:t>Title of presentation / Department / Date /</a:t>
            </a:r>
          </a:p>
        </p:txBody>
      </p:sp>
      <p:sp>
        <p:nvSpPr>
          <p:cNvPr id="4" name="Slide Number Placeholder 3"/>
          <p:cNvSpPr>
            <a:spLocks noGrp="1"/>
          </p:cNvSpPr>
          <p:nvPr>
            <p:ph type="sldNum" sz="quarter" idx="11"/>
          </p:nvPr>
        </p:nvSpPr>
        <p:spPr/>
        <p:txBody>
          <a:bodyPr/>
          <a:lstStyle/>
          <a:p>
            <a:r>
              <a:rPr lang="en-GB"/>
              <a:t>Page </a:t>
            </a:r>
            <a:fld id="{52531704-8F80-415D-BD2B-6B9991AE822F}" type="slidenum">
              <a:rPr lang="en-GB" smtClean="0"/>
              <a:pPr/>
              <a:t>‹#›</a:t>
            </a:fld>
            <a:endParaRPr lang="en-GB"/>
          </a:p>
        </p:txBody>
      </p:sp>
    </p:spTree>
    <p:extLst>
      <p:ext uri="{BB962C8B-B14F-4D97-AF65-F5344CB8AC3E}">
        <p14:creationId xmlns:p14="http://schemas.microsoft.com/office/powerpoint/2010/main" val="348491825"/>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40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969264"/>
            <a:ext cx="11350752" cy="1123384"/>
          </a:xfrm>
          <a:prstGeom prst="rect">
            <a:avLst/>
          </a:prstGeom>
        </p:spPr>
        <p:txBody>
          <a:bodyPr wrap="square" lIns="0" rIns="0">
            <a:spAutoFit/>
          </a:bodyPr>
          <a:lstStyle>
            <a:lvl1pPr>
              <a:lnSpc>
                <a:spcPct val="100000"/>
              </a:lnSpc>
              <a:spcBef>
                <a:spcPts val="0"/>
              </a:spcBef>
              <a:defRPr sz="1600">
                <a:latin typeface="Arial" panose="020B0604020202020204" pitchFamily="34" charset="0"/>
                <a:cs typeface="Arial" panose="020B0604020202020204" pitchFamily="34" charset="0"/>
              </a:defRPr>
            </a:lvl1pPr>
            <a:lvl2pPr>
              <a:lnSpc>
                <a:spcPct val="100000"/>
              </a:lnSpc>
              <a:spcBef>
                <a:spcPts val="0"/>
              </a:spcBef>
              <a:defRPr sz="1600">
                <a:latin typeface="Arial" panose="020B0604020202020204" pitchFamily="34" charset="0"/>
                <a:cs typeface="Arial" panose="020B0604020202020204" pitchFamily="34" charset="0"/>
              </a:defRPr>
            </a:lvl2pPr>
            <a:lvl3pPr>
              <a:lnSpc>
                <a:spcPct val="100000"/>
              </a:lnSpc>
              <a:spcBef>
                <a:spcPts val="0"/>
              </a:spcBef>
              <a:defRPr sz="1400">
                <a:latin typeface="Arial" panose="020B0604020202020204" pitchFamily="34" charset="0"/>
                <a:cs typeface="Arial" panose="020B0604020202020204" pitchFamily="34" charset="0"/>
              </a:defRPr>
            </a:lvl3pPr>
            <a:lvl4pPr>
              <a:lnSpc>
                <a:spcPct val="100000"/>
              </a:lnSpc>
              <a:spcBef>
                <a:spcPts val="0"/>
              </a:spcBef>
              <a:defRPr sz="1050">
                <a:latin typeface="Arial" panose="020B0604020202020204" pitchFamily="34" charset="0"/>
                <a:cs typeface="Arial" panose="020B0604020202020204" pitchFamily="34" charset="0"/>
              </a:defRPr>
            </a:lvl4pPr>
            <a:lvl5pPr>
              <a:lnSpc>
                <a:spcPct val="100000"/>
              </a:lnSpc>
              <a:spcBef>
                <a:spcPts val="0"/>
              </a:spcBef>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350752" cy="592562"/>
          </a:xfrm>
        </p:spPr>
        <p:txBody>
          <a:bodyPr lIns="0" rIns="0" anchor="ctr"/>
          <a:lstStyle>
            <a:lvl1pPr>
              <a:defRPr sz="2000" b="1" cap="all" spc="130" baseline="0">
                <a:solidFill>
                  <a:srgbClr val="014373"/>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EYInterstate" panose="02000503020000020004" pitchFamily="2" charset="0"/>
              </a:rPr>
              <a:pPr marL="19049" algn="r"/>
              <a:t>‹#›</a:t>
            </a:fld>
            <a:endParaRPr lang="en-US" sz="999">
              <a:solidFill>
                <a:srgbClr val="808080"/>
              </a:solidFill>
              <a:latin typeface="EYInterstate" panose="02000503020000020004" pitchFamily="2" charset="0"/>
            </a:endParaRPr>
          </a:p>
        </p:txBody>
      </p:sp>
    </p:spTree>
    <p:extLst>
      <p:ext uri="{BB962C8B-B14F-4D97-AF65-F5344CB8AC3E}">
        <p14:creationId xmlns:p14="http://schemas.microsoft.com/office/powerpoint/2010/main" val="42908281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61E91-9393-4E62-8FC0-EEFB6157BC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924F18-6A95-44EE-9D37-17412BF69E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355A6A-D73F-4E19-A4D0-20A6210D1AFC}"/>
              </a:ext>
            </a:extLst>
          </p:cNvPr>
          <p:cNvSpPr>
            <a:spLocks noGrp="1"/>
          </p:cNvSpPr>
          <p:nvPr>
            <p:ph type="dt" sz="half" idx="10"/>
          </p:nvPr>
        </p:nvSpPr>
        <p:spPr/>
        <p:txBody>
          <a:bodyPr/>
          <a:lstStyle/>
          <a:p>
            <a:fld id="{3F01B6A0-4817-4F57-9A7E-C3189579F4FA}" type="datetimeFigureOut">
              <a:rPr lang="en-US" smtClean="0"/>
              <a:t>2/13/2024</a:t>
            </a:fld>
            <a:endParaRPr lang="en-US"/>
          </a:p>
        </p:txBody>
      </p:sp>
      <p:sp>
        <p:nvSpPr>
          <p:cNvPr id="5" name="Footer Placeholder 4">
            <a:extLst>
              <a:ext uri="{FF2B5EF4-FFF2-40B4-BE49-F238E27FC236}">
                <a16:creationId xmlns:a16="http://schemas.microsoft.com/office/drawing/2014/main" id="{285269F5-3E3B-4D8F-8439-9DAE53AE7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49C77-374D-494F-B3C9-F9FDA6236056}"/>
              </a:ext>
            </a:extLst>
          </p:cNvPr>
          <p:cNvSpPr>
            <a:spLocks noGrp="1"/>
          </p:cNvSpPr>
          <p:nvPr>
            <p:ph type="sldNum" sz="quarter" idx="12"/>
          </p:nvPr>
        </p:nvSpPr>
        <p:spPr/>
        <p:txBody>
          <a:bodyPr/>
          <a:lstStyle/>
          <a:p>
            <a:fld id="{FC65B00E-C8FD-43B3-8CBC-CA2E9938603E}" type="slidenum">
              <a:rPr lang="en-US" smtClean="0"/>
              <a:t>‹#›</a:t>
            </a:fld>
            <a:endParaRPr lang="en-US"/>
          </a:p>
        </p:txBody>
      </p:sp>
    </p:spTree>
    <p:extLst>
      <p:ext uri="{BB962C8B-B14F-4D97-AF65-F5344CB8AC3E}">
        <p14:creationId xmlns:p14="http://schemas.microsoft.com/office/powerpoint/2010/main" val="20812134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EYP_ShapeSpecification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8A2F35C-CCC5-4796-8DA9-F5D8192CB2D6}"/>
              </a:ext>
            </a:extLst>
          </p:cNvPr>
          <p:cNvGraphicFramePr>
            <a:graphicFrameLocks noChangeAspect="1"/>
          </p:cNvGraphicFramePr>
          <p:nvPr userDrawn="1">
            <p:custDataLst>
              <p:tags r:id="rId1"/>
            </p:custDataLst>
            <p:extLst>
              <p:ext uri="{D42A27DB-BD31-4B8C-83A1-F6EECF244321}">
                <p14:modId xmlns:p14="http://schemas.microsoft.com/office/powerpoint/2010/main" val="97274852"/>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21" imgW="306" imgH="306" progId="TCLayout.ActiveDocument.1">
                  <p:embed/>
                </p:oleObj>
              </mc:Choice>
              <mc:Fallback>
                <p:oleObj name="think-cell Slide" r:id="rId21" imgW="306" imgH="306" progId="TCLayout.ActiveDocument.1">
                  <p:embed/>
                  <p:pic>
                    <p:nvPicPr>
                      <p:cNvPr id="8" name="Object 7" hidden="1">
                        <a:extLst>
                          <a:ext uri="{FF2B5EF4-FFF2-40B4-BE49-F238E27FC236}">
                            <a16:creationId xmlns:a16="http://schemas.microsoft.com/office/drawing/2014/main" id="{E8A2F35C-CCC5-4796-8DA9-F5D8192CB2D6}"/>
                          </a:ext>
                        </a:extLst>
                      </p:cNvPr>
                      <p:cNvPicPr/>
                      <p:nvPr/>
                    </p:nvPicPr>
                    <p:blipFill>
                      <a:blip r:embed="rId22"/>
                      <a:stretch>
                        <a:fillRect/>
                      </a:stretch>
                    </p:blipFill>
                    <p:spPr>
                      <a:xfrm>
                        <a:off x="1587" y="1588"/>
                        <a:ext cx="158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64FB760-C3F0-4C80-87F0-278137ABAE45}"/>
              </a:ext>
            </a:extLst>
          </p:cNvPr>
          <p:cNvSpPr/>
          <p:nvPr userDrawn="1">
            <p:custDataLst>
              <p:tags r:id="rId2"/>
            </p:custDataLst>
          </p:nvPr>
        </p:nvSpPr>
        <p:spPr>
          <a:xfrm>
            <a:off x="0" y="0"/>
            <a:ext cx="158667" cy="158750"/>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rtl="0"/>
            <a:endParaRPr kumimoji="0" lang="en-US" sz="2199" b="0" i="0" u="none" cap="none" baseline="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Grid">
            <a:extLst>
              <a:ext uri="{FF2B5EF4-FFF2-40B4-BE49-F238E27FC236}">
                <a16:creationId xmlns:a16="http://schemas.microsoft.com/office/drawing/2014/main" id="{B446B261-5697-4B3A-865E-C6F538C8BB84}"/>
              </a:ext>
            </a:extLst>
          </p:cNvPr>
          <p:cNvSpPr/>
          <p:nvPr userDrawn="1"/>
        </p:nvSpPr>
        <p:spPr>
          <a:xfrm>
            <a:off x="603069" y="1327149"/>
            <a:ext cx="10974284" cy="4797425"/>
          </a:xfrm>
          <a:prstGeom prst="rect">
            <a:avLst/>
          </a:prstGeom>
          <a:solidFill>
            <a:srgbClr val="FFFFFF"/>
          </a:solidFill>
          <a:ln w="9525" cap="flat" cmpd="sng" algn="ctr">
            <a:solidFill>
              <a:srgbClr val="FF00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nchorCtr="0"/>
          <a:lstStyle/>
          <a:p>
            <a:pPr algn="l"/>
            <a:endParaRPr lang="en-US" sz="1099">
              <a:solidFill>
                <a:schemeClr val="bg1"/>
              </a:solidFill>
            </a:endParaRPr>
          </a:p>
        </p:txBody>
      </p:sp>
      <p:sp>
        <p:nvSpPr>
          <p:cNvPr id="9" name="SectionHeader" descr="Super Headline">
            <a:extLst>
              <a:ext uri="{FF2B5EF4-FFF2-40B4-BE49-F238E27FC236}">
                <a16:creationId xmlns:a16="http://schemas.microsoft.com/office/drawing/2014/main" id="{7F6122C7-2E42-4480-BF4F-8D630CA808BF}"/>
              </a:ext>
            </a:extLst>
          </p:cNvPr>
          <p:cNvSpPr txBox="1"/>
          <p:nvPr userDrawn="1"/>
        </p:nvSpPr>
        <p:spPr>
          <a:xfrm>
            <a:off x="603069" y="77800"/>
            <a:ext cx="937269" cy="158248"/>
          </a:xfrm>
          <a:prstGeom prst="rect">
            <a:avLst/>
          </a:prstGeom>
          <a:noFill/>
        </p:spPr>
        <p:txBody>
          <a:bodyPr vert="horz" wrap="none" lIns="0" tIns="0" rIns="0" bIns="0" rtlCol="0">
            <a:spAutoFit/>
          </a:bodyPr>
          <a:lstStyle/>
          <a:p>
            <a:pPr>
              <a:lnSpc>
                <a:spcPct val="85000"/>
              </a:lnSpc>
              <a:spcAft>
                <a:spcPts val="600"/>
              </a:spcAft>
              <a:buSzPct val="75000"/>
            </a:pPr>
            <a:r>
              <a:rPr lang="en-US" sz="1199">
                <a:solidFill>
                  <a:srgbClr val="1A9AFA"/>
                </a:solidFill>
                <a:cs typeface="Arial" panose="020B0604020202020204" pitchFamily="34" charset="0"/>
              </a:rPr>
              <a:t>Section header</a:t>
            </a:r>
          </a:p>
        </p:txBody>
      </p:sp>
      <p:sp>
        <p:nvSpPr>
          <p:cNvPr id="11" name="Subtitle">
            <a:extLst>
              <a:ext uri="{FF2B5EF4-FFF2-40B4-BE49-F238E27FC236}">
                <a16:creationId xmlns:a16="http://schemas.microsoft.com/office/drawing/2014/main" id="{DEFA5F07-5E00-4E2B-85F7-2AD1F183B795}"/>
              </a:ext>
            </a:extLst>
          </p:cNvPr>
          <p:cNvSpPr/>
          <p:nvPr userDrawn="1"/>
        </p:nvSpPr>
        <p:spPr>
          <a:xfrm>
            <a:off x="603069" y="964570"/>
            <a:ext cx="1000587" cy="215315"/>
          </a:xfrm>
          <a:prstGeom prst="rect">
            <a:avLst/>
          </a:prstGeom>
          <a:noFill/>
          <a:ln w="9525">
            <a:noFill/>
          </a:ln>
          <a:extLst>
            <a:ext uri="{909E8E84-426E-40DD-AFC4-6F175D3DCCD1}">
              <a14:hiddenFill xmlns:a14="http://schemas.microsoft.com/office/drawing/2010/main">
                <a:solidFill>
                  <a:schemeClr val="accent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defRPr/>
            </a:pPr>
            <a:r>
              <a:rPr lang="en-US" sz="1399">
                <a:solidFill>
                  <a:srgbClr val="2E2E38"/>
                </a:solidFill>
                <a:cs typeface="Arial" panose="020B0604020202020204" pitchFamily="34" charset="0"/>
              </a:rPr>
              <a:t>Subtitle</a:t>
            </a:r>
            <a:r>
              <a:rPr lang="en-US" sz="1399">
                <a:solidFill>
                  <a:srgbClr val="000000"/>
                </a:solidFill>
                <a:cs typeface="Arial" panose="020B0604020202020204" pitchFamily="34" charset="0"/>
              </a:rPr>
              <a:t> (unit)</a:t>
            </a:r>
          </a:p>
        </p:txBody>
      </p:sp>
      <p:sp>
        <p:nvSpPr>
          <p:cNvPr id="12" name="Source" descr="Source">
            <a:extLst>
              <a:ext uri="{FF2B5EF4-FFF2-40B4-BE49-F238E27FC236}">
                <a16:creationId xmlns:a16="http://schemas.microsoft.com/office/drawing/2014/main" id="{2EB7D800-CD76-4D06-A8D8-ED05B9F784B1}"/>
              </a:ext>
            </a:extLst>
          </p:cNvPr>
          <p:cNvSpPr txBox="1"/>
          <p:nvPr userDrawn="1"/>
        </p:nvSpPr>
        <p:spPr>
          <a:xfrm>
            <a:off x="609601" y="6583579"/>
            <a:ext cx="828322" cy="105606"/>
          </a:xfrm>
          <a:prstGeom prst="rect">
            <a:avLst/>
          </a:prstGeom>
          <a:noFill/>
        </p:spPr>
        <p:txBody>
          <a:bodyPr vert="horz" wrap="none" lIns="0" tIns="0" rIns="0" bIns="0" rtlCol="0">
            <a:spAutoFit/>
          </a:bodyPr>
          <a:lstStyle/>
          <a:p>
            <a:pPr>
              <a:lnSpc>
                <a:spcPct val="85000"/>
              </a:lnSpc>
              <a:spcAft>
                <a:spcPts val="600"/>
              </a:spcAft>
              <a:buSzPct val="75000"/>
            </a:pPr>
            <a:r>
              <a:rPr lang="en-US" sz="800">
                <a:solidFill>
                  <a:srgbClr val="2E2E38"/>
                </a:solidFill>
                <a:cs typeface="Arial" panose="020B0604020202020204" pitchFamily="34" charset="0"/>
              </a:rPr>
              <a:t>Source: xxx; yyy; </a:t>
            </a:r>
            <a:r>
              <a:rPr lang="en-US" sz="800" err="1">
                <a:solidFill>
                  <a:srgbClr val="2E2E38"/>
                </a:solidFill>
                <a:cs typeface="Arial" panose="020B0604020202020204" pitchFamily="34" charset="0"/>
              </a:rPr>
              <a:t>zzz</a:t>
            </a:r>
            <a:endParaRPr lang="en-US" sz="800">
              <a:solidFill>
                <a:srgbClr val="2E2E38"/>
              </a:solidFill>
              <a:cs typeface="Arial" panose="020B0604020202020204" pitchFamily="34" charset="0"/>
            </a:endParaRPr>
          </a:p>
        </p:txBody>
      </p:sp>
      <p:sp>
        <p:nvSpPr>
          <p:cNvPr id="13" name="SlideInfo">
            <a:extLst>
              <a:ext uri="{FF2B5EF4-FFF2-40B4-BE49-F238E27FC236}">
                <a16:creationId xmlns:a16="http://schemas.microsoft.com/office/drawing/2014/main" id="{E31C99E6-AEF7-44B4-A771-8B3283C9815A}"/>
              </a:ext>
            </a:extLst>
          </p:cNvPr>
          <p:cNvSpPr/>
          <p:nvPr userDrawn="1"/>
        </p:nvSpPr>
        <p:spPr>
          <a:xfrm>
            <a:off x="9763822" y="964570"/>
            <a:ext cx="1820063" cy="215315"/>
          </a:xfrm>
          <a:prstGeom prst="rect">
            <a:avLst/>
          </a:prstGeom>
          <a:no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r" defTabSz="913943" rtl="0" eaLnBrk="1" fontAlgn="auto" latinLnBrk="0" hangingPunct="1">
              <a:lnSpc>
                <a:spcPct val="100000"/>
              </a:lnSpc>
              <a:spcBef>
                <a:spcPts val="0"/>
              </a:spcBef>
              <a:spcAft>
                <a:spcPts val="0"/>
              </a:spcAft>
              <a:buClrTx/>
              <a:buSzTx/>
              <a:buFontTx/>
              <a:buNone/>
              <a:tabLst/>
              <a:defRPr/>
            </a:pPr>
            <a:r>
              <a:rPr kumimoji="0" lang="en-US" sz="1399" b="0" i="0" u="none" strike="noStrike" kern="0" cap="all" spc="0" normalizeH="0" noProof="0">
                <a:ln>
                  <a:noFill/>
                </a:ln>
                <a:solidFill>
                  <a:srgbClr val="747480"/>
                </a:solidFill>
                <a:effectLst/>
                <a:uLnTx/>
                <a:uFillTx/>
                <a:latin typeface="+mn-lt"/>
                <a:ea typeface="+mn-ea"/>
                <a:cs typeface="+mn-cs"/>
              </a:rPr>
              <a:t>back-up | preliminary</a:t>
            </a:r>
          </a:p>
        </p:txBody>
      </p:sp>
      <p:sp>
        <p:nvSpPr>
          <p:cNvPr id="15" name="TrackerBounds">
            <a:extLst>
              <a:ext uri="{FF2B5EF4-FFF2-40B4-BE49-F238E27FC236}">
                <a16:creationId xmlns:a16="http://schemas.microsoft.com/office/drawing/2014/main" id="{12184C22-680D-4AF2-BB1B-FD2737ECE8A9}"/>
              </a:ext>
            </a:extLst>
          </p:cNvPr>
          <p:cNvSpPr/>
          <p:nvPr userDrawn="1"/>
        </p:nvSpPr>
        <p:spPr>
          <a:xfrm>
            <a:off x="9583957" y="129268"/>
            <a:ext cx="1998443" cy="710598"/>
          </a:xfrm>
          <a:prstGeom prst="rect">
            <a:avLst/>
          </a:prstGeom>
          <a:noFill/>
          <a:ln w="9525" cap="flat" cmpd="sng" algn="ctr">
            <a:solidFill>
              <a:srgbClr val="1A9AFA"/>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nchorCtr="0"/>
          <a:lstStyle/>
          <a:p>
            <a:pPr algn="ctr"/>
            <a:endParaRPr lang="en-US" sz="1099">
              <a:solidFill>
                <a:schemeClr val="accent2"/>
              </a:solidFill>
            </a:endParaRPr>
          </a:p>
        </p:txBody>
      </p:sp>
      <p:sp>
        <p:nvSpPr>
          <p:cNvPr id="16" name="ChevronBounds">
            <a:extLst>
              <a:ext uri="{FF2B5EF4-FFF2-40B4-BE49-F238E27FC236}">
                <a16:creationId xmlns:a16="http://schemas.microsoft.com/office/drawing/2014/main" id="{1511A0AA-77B5-40AC-9C13-50BA9E5E7D00}"/>
              </a:ext>
            </a:extLst>
          </p:cNvPr>
          <p:cNvSpPr/>
          <p:nvPr userDrawn="1"/>
        </p:nvSpPr>
        <p:spPr>
          <a:xfrm>
            <a:off x="9583957" y="268567"/>
            <a:ext cx="1998443" cy="432000"/>
          </a:xfrm>
          <a:prstGeom prst="rect">
            <a:avLst/>
          </a:prstGeom>
          <a:noFill/>
          <a:ln w="9525" cap="flat" cmpd="sng" algn="ctr">
            <a:solidFill>
              <a:srgbClr val="FF810A"/>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nchorCtr="0"/>
          <a:lstStyle/>
          <a:p>
            <a:pPr algn="ctr"/>
            <a:r>
              <a:rPr lang="en-US" sz="1099">
                <a:solidFill>
                  <a:srgbClr val="1A9AFA"/>
                </a:solidFill>
              </a:rPr>
              <a:t>Space for chevrons</a:t>
            </a:r>
          </a:p>
        </p:txBody>
      </p:sp>
      <p:sp>
        <p:nvSpPr>
          <p:cNvPr id="17" name="Footnote" descr="Footnote">
            <a:extLst>
              <a:ext uri="{FF2B5EF4-FFF2-40B4-BE49-F238E27FC236}">
                <a16:creationId xmlns:a16="http://schemas.microsoft.com/office/drawing/2014/main" id="{D1074E5C-601C-464E-8694-C182917CC12A}"/>
              </a:ext>
            </a:extLst>
          </p:cNvPr>
          <p:cNvSpPr txBox="1"/>
          <p:nvPr userDrawn="1"/>
        </p:nvSpPr>
        <p:spPr>
          <a:xfrm>
            <a:off x="609599" y="6146754"/>
            <a:ext cx="9980613" cy="404226"/>
          </a:xfrm>
          <a:prstGeom prst="rect">
            <a:avLst/>
          </a:prstGeom>
          <a:noFill/>
        </p:spPr>
        <p:txBody>
          <a:bodyPr vert="horz" wrap="none" lIns="0" tIns="0" rIns="0" bIns="0" rtlCol="0" anchor="b" anchorCtr="0">
            <a:noAutofit/>
          </a:bodyPr>
          <a:lstStyle/>
          <a:p>
            <a:pPr marL="95202" indent="-95202">
              <a:spcBef>
                <a:spcPct val="0"/>
              </a:spcBef>
              <a:spcAft>
                <a:spcPct val="0"/>
              </a:spcAft>
              <a:buSzPct val="100000"/>
              <a:buFont typeface="Arial" pitchFamily="34" charset="0"/>
              <a:buAutoNum type="arabicPeriod"/>
            </a:pPr>
            <a:r>
              <a:rPr lang="en-US" sz="800">
                <a:solidFill>
                  <a:srgbClr val="2E2E38"/>
                </a:solidFill>
                <a:cs typeface="Arial" panose="020B0604020202020204" pitchFamily="34" charset="0"/>
              </a:rPr>
              <a:t>Footnote</a:t>
            </a:r>
          </a:p>
        </p:txBody>
      </p:sp>
      <p:graphicFrame>
        <p:nvGraphicFramePr>
          <p:cNvPr id="18" name="Table">
            <a:extLst>
              <a:ext uri="{FF2B5EF4-FFF2-40B4-BE49-F238E27FC236}">
                <a16:creationId xmlns:a16="http://schemas.microsoft.com/office/drawing/2014/main" id="{E1176629-106D-474A-BCB6-97B9068D484C}"/>
              </a:ext>
            </a:extLst>
          </p:cNvPr>
          <p:cNvGraphicFramePr>
            <a:graphicFrameLocks noGrp="1"/>
          </p:cNvGraphicFramePr>
          <p:nvPr userDrawn="1">
            <p:extLst>
              <p:ext uri="{D42A27DB-BD31-4B8C-83A1-F6EECF244321}">
                <p14:modId xmlns:p14="http://schemas.microsoft.com/office/powerpoint/2010/main" val="4042956487"/>
              </p:ext>
            </p:extLst>
          </p:nvPr>
        </p:nvGraphicFramePr>
        <p:xfrm>
          <a:off x="1157736" y="3084408"/>
          <a:ext cx="4785507" cy="2349500"/>
        </p:xfrm>
        <a:graphic>
          <a:graphicData uri="http://schemas.openxmlformats.org/drawingml/2006/table">
            <a:tbl>
              <a:tblPr firstRow="1" bandRow="1">
                <a:tableStyleId>{5C22544A-7EE6-4342-B048-85BDC9FD1C3A}</a:tableStyleId>
              </a:tblPr>
              <a:tblGrid>
                <a:gridCol w="1595169">
                  <a:extLst>
                    <a:ext uri="{9D8B030D-6E8A-4147-A177-3AD203B41FA5}">
                      <a16:colId xmlns:a16="http://schemas.microsoft.com/office/drawing/2014/main" val="1000314679"/>
                    </a:ext>
                  </a:extLst>
                </a:gridCol>
                <a:gridCol w="1595169">
                  <a:extLst>
                    <a:ext uri="{9D8B030D-6E8A-4147-A177-3AD203B41FA5}">
                      <a16:colId xmlns:a16="http://schemas.microsoft.com/office/drawing/2014/main" val="587981265"/>
                    </a:ext>
                  </a:extLst>
                </a:gridCol>
                <a:gridCol w="1595169">
                  <a:extLst>
                    <a:ext uri="{9D8B030D-6E8A-4147-A177-3AD203B41FA5}">
                      <a16:colId xmlns:a16="http://schemas.microsoft.com/office/drawing/2014/main" val="4248580404"/>
                    </a:ext>
                  </a:extLst>
                </a:gridCol>
              </a:tblGrid>
              <a:tr h="237744">
                <a:tc>
                  <a:txBody>
                    <a:bodyPr/>
                    <a:lstStyle/>
                    <a:p>
                      <a:pPr marL="108000" indent="-108000" algn="ctr">
                        <a:buClr>
                          <a:srgbClr val="1A9AFA"/>
                        </a:buClr>
                        <a:buSzPct val="75000"/>
                        <a:buFontTx/>
                        <a:buNone/>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108000" indent="-108000" algn="ctr">
                        <a:buClr>
                          <a:srgbClr val="1A9AFA"/>
                        </a:buClr>
                        <a:buSzPct val="75000"/>
                        <a:buFontTx/>
                        <a:buNone/>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108000" indent="-108000" algn="ctr">
                        <a:buClr>
                          <a:srgbClr val="1A9AFA"/>
                        </a:buClr>
                        <a:buSzPct val="75000"/>
                        <a:buFontTx/>
                        <a:buNone/>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3414655119"/>
                  </a:ext>
                </a:extLst>
              </a:tr>
              <a:tr h="1055878">
                <a:tc>
                  <a:txBody>
                    <a:bodyPr/>
                    <a:lstStyle/>
                    <a:p>
                      <a:pPr marL="90000" indent="-90000" algn="l">
                        <a:buClr>
                          <a:srgbClr val="1A9AFA"/>
                        </a:buClr>
                        <a:buSzPct val="75000"/>
                        <a:buFontTx/>
                        <a:buNone/>
                      </a:pPr>
                      <a:endParaRPr lang="en-US" sz="1200" b="0">
                        <a:solidFill>
                          <a:srgbClr val="1A9AFA"/>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75429890"/>
                  </a:ext>
                </a:extLst>
              </a:tr>
              <a:tr h="1055878">
                <a:tc>
                  <a:txBody>
                    <a:bodyPr/>
                    <a:lstStyle/>
                    <a:p>
                      <a:pPr marL="90000" indent="-90000" algn="l">
                        <a:buClr>
                          <a:srgbClr val="1A9AFA"/>
                        </a:buClr>
                        <a:buSzPct val="75000"/>
                        <a:buFontTx/>
                        <a:buNone/>
                      </a:pPr>
                      <a:endParaRPr lang="en-US" sz="1200" b="0">
                        <a:solidFill>
                          <a:srgbClr val="1A9AFA"/>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51924294"/>
                  </a:ext>
                </a:extLst>
              </a:tr>
            </a:tbl>
          </a:graphicData>
        </a:graphic>
      </p:graphicFrame>
      <p:grpSp>
        <p:nvGrpSpPr>
          <p:cNvPr id="19" name="NumberedTracker_Blue">
            <a:extLst>
              <a:ext uri="{FF2B5EF4-FFF2-40B4-BE49-F238E27FC236}">
                <a16:creationId xmlns:a16="http://schemas.microsoft.com/office/drawing/2014/main" id="{99781829-5581-4677-B5EC-F7C47520E773}"/>
              </a:ext>
            </a:extLst>
          </p:cNvPr>
          <p:cNvGrpSpPr/>
          <p:nvPr userDrawn="1"/>
        </p:nvGrpSpPr>
        <p:grpSpPr>
          <a:xfrm>
            <a:off x="6567064" y="3137343"/>
            <a:ext cx="2005555" cy="287384"/>
            <a:chOff x="7013159" y="2413792"/>
            <a:chExt cx="2006600" cy="287384"/>
          </a:xfrm>
        </p:grpSpPr>
        <p:sp>
          <p:nvSpPr>
            <p:cNvPr id="20" name="SelectedNumber">
              <a:extLst>
                <a:ext uri="{FF2B5EF4-FFF2-40B4-BE49-F238E27FC236}">
                  <a16:creationId xmlns:a16="http://schemas.microsoft.com/office/drawing/2014/main" id="{916BADF3-685D-4FA6-AFE0-CF21231E1D2F}"/>
                </a:ext>
              </a:extLst>
            </p:cNvPr>
            <p:cNvSpPr/>
            <p:nvPr>
              <p:custDataLst>
                <p:tags r:id="rId16"/>
              </p:custDataLst>
            </p:nvPr>
          </p:nvSpPr>
          <p:spPr>
            <a:xfrm>
              <a:off x="7013159" y="2413792"/>
              <a:ext cx="261620" cy="136800"/>
            </a:xfrm>
            <a:prstGeom prst="rect">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1</a:t>
              </a:r>
            </a:p>
          </p:txBody>
        </p:sp>
        <p:sp>
          <p:nvSpPr>
            <p:cNvPr id="21" name="Selected">
              <a:extLst>
                <a:ext uri="{FF2B5EF4-FFF2-40B4-BE49-F238E27FC236}">
                  <a16:creationId xmlns:a16="http://schemas.microsoft.com/office/drawing/2014/main" id="{1F6C7114-EF90-4545-BD13-8737C8905BE3}"/>
                </a:ext>
              </a:extLst>
            </p:cNvPr>
            <p:cNvSpPr/>
            <p:nvPr>
              <p:custDataLst>
                <p:tags r:id="rId17"/>
              </p:custDataLst>
            </p:nvPr>
          </p:nvSpPr>
          <p:spPr>
            <a:xfrm>
              <a:off x="7287479" y="2413792"/>
              <a:ext cx="1732280" cy="136800"/>
            </a:xfrm>
            <a:prstGeom prst="rect">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Selected</a:t>
              </a:r>
            </a:p>
          </p:txBody>
        </p:sp>
        <p:sp>
          <p:nvSpPr>
            <p:cNvPr id="22" name="UnselectedNumber">
              <a:extLst>
                <a:ext uri="{FF2B5EF4-FFF2-40B4-BE49-F238E27FC236}">
                  <a16:creationId xmlns:a16="http://schemas.microsoft.com/office/drawing/2014/main" id="{E13BDA0B-2F16-4F2F-BD43-72C31A83C958}"/>
                </a:ext>
              </a:extLst>
            </p:cNvPr>
            <p:cNvSpPr/>
            <p:nvPr>
              <p:custDataLst>
                <p:tags r:id="rId18"/>
              </p:custDataLst>
            </p:nvPr>
          </p:nvSpPr>
          <p:spPr>
            <a:xfrm>
              <a:off x="7013159" y="2564376"/>
              <a:ext cx="261620" cy="136800"/>
            </a:xfrm>
            <a:prstGeom prst="rect">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2</a:t>
              </a:r>
            </a:p>
          </p:txBody>
        </p:sp>
        <p:sp>
          <p:nvSpPr>
            <p:cNvPr id="23" name="Unselected">
              <a:extLst>
                <a:ext uri="{FF2B5EF4-FFF2-40B4-BE49-F238E27FC236}">
                  <a16:creationId xmlns:a16="http://schemas.microsoft.com/office/drawing/2014/main" id="{7115B848-59BC-456D-9830-D60A2CFBAA8F}"/>
                </a:ext>
              </a:extLst>
            </p:cNvPr>
            <p:cNvSpPr/>
            <p:nvPr>
              <p:custDataLst>
                <p:tags r:id="rId19"/>
              </p:custDataLst>
            </p:nvPr>
          </p:nvSpPr>
          <p:spPr>
            <a:xfrm>
              <a:off x="7287479" y="2564376"/>
              <a:ext cx="1732280" cy="136800"/>
            </a:xfrm>
            <a:prstGeom prst="rect">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Unselected</a:t>
              </a:r>
            </a:p>
          </p:txBody>
        </p:sp>
      </p:grpSp>
      <p:grpSp>
        <p:nvGrpSpPr>
          <p:cNvPr id="24" name="NumberedTracker_Gray">
            <a:extLst>
              <a:ext uri="{FF2B5EF4-FFF2-40B4-BE49-F238E27FC236}">
                <a16:creationId xmlns:a16="http://schemas.microsoft.com/office/drawing/2014/main" id="{5F45E0CD-546C-4D0A-AAFE-34CFD62A8950}"/>
              </a:ext>
            </a:extLst>
          </p:cNvPr>
          <p:cNvGrpSpPr/>
          <p:nvPr userDrawn="1"/>
        </p:nvGrpSpPr>
        <p:grpSpPr>
          <a:xfrm>
            <a:off x="6567064" y="3636289"/>
            <a:ext cx="2005555" cy="285573"/>
            <a:chOff x="3812540" y="2712440"/>
            <a:chExt cx="2006600" cy="285573"/>
          </a:xfrm>
        </p:grpSpPr>
        <p:sp>
          <p:nvSpPr>
            <p:cNvPr id="25" name="SelectedNumber">
              <a:extLst>
                <a:ext uri="{FF2B5EF4-FFF2-40B4-BE49-F238E27FC236}">
                  <a16:creationId xmlns:a16="http://schemas.microsoft.com/office/drawing/2014/main" id="{00C31DA8-9593-4D39-B5D7-7DFDA80C1E03}"/>
                </a:ext>
              </a:extLst>
            </p:cNvPr>
            <p:cNvSpPr/>
            <p:nvPr>
              <p:custDataLst>
                <p:tags r:id="rId12"/>
              </p:custDataLst>
            </p:nvPr>
          </p:nvSpPr>
          <p:spPr>
            <a:xfrm>
              <a:off x="3812540" y="2712440"/>
              <a:ext cx="261620" cy="136800"/>
            </a:xfrm>
            <a:prstGeom prst="rect">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1</a:t>
              </a:r>
            </a:p>
          </p:txBody>
        </p:sp>
        <p:sp>
          <p:nvSpPr>
            <p:cNvPr id="26" name="Selected">
              <a:extLst>
                <a:ext uri="{FF2B5EF4-FFF2-40B4-BE49-F238E27FC236}">
                  <a16:creationId xmlns:a16="http://schemas.microsoft.com/office/drawing/2014/main" id="{04FAC387-8731-481F-8C59-791390012D90}"/>
                </a:ext>
              </a:extLst>
            </p:cNvPr>
            <p:cNvSpPr/>
            <p:nvPr>
              <p:custDataLst>
                <p:tags r:id="rId13"/>
              </p:custDataLst>
            </p:nvPr>
          </p:nvSpPr>
          <p:spPr>
            <a:xfrm>
              <a:off x="4086860" y="2712440"/>
              <a:ext cx="1732280" cy="136800"/>
            </a:xfrm>
            <a:prstGeom prst="rect">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Selected</a:t>
              </a:r>
            </a:p>
          </p:txBody>
        </p:sp>
        <p:sp>
          <p:nvSpPr>
            <p:cNvPr id="27" name="UnselectedNumber">
              <a:extLst>
                <a:ext uri="{FF2B5EF4-FFF2-40B4-BE49-F238E27FC236}">
                  <a16:creationId xmlns:a16="http://schemas.microsoft.com/office/drawing/2014/main" id="{27CCCAA5-11FF-46BA-88B4-815973A6D722}"/>
                </a:ext>
              </a:extLst>
            </p:cNvPr>
            <p:cNvSpPr/>
            <p:nvPr>
              <p:custDataLst>
                <p:tags r:id="rId14"/>
              </p:custDataLst>
            </p:nvPr>
          </p:nvSpPr>
          <p:spPr>
            <a:xfrm>
              <a:off x="3812540" y="2861213"/>
              <a:ext cx="261620" cy="136800"/>
            </a:xfrm>
            <a:prstGeom prst="rect">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2</a:t>
              </a:r>
            </a:p>
          </p:txBody>
        </p:sp>
        <p:sp>
          <p:nvSpPr>
            <p:cNvPr id="28" name="Unselected">
              <a:extLst>
                <a:ext uri="{FF2B5EF4-FFF2-40B4-BE49-F238E27FC236}">
                  <a16:creationId xmlns:a16="http://schemas.microsoft.com/office/drawing/2014/main" id="{9F1702D7-A913-4A7B-9C44-37DE5ED5B52A}"/>
                </a:ext>
              </a:extLst>
            </p:cNvPr>
            <p:cNvSpPr/>
            <p:nvPr>
              <p:custDataLst>
                <p:tags r:id="rId15"/>
              </p:custDataLst>
            </p:nvPr>
          </p:nvSpPr>
          <p:spPr>
            <a:xfrm>
              <a:off x="4086860" y="2861213"/>
              <a:ext cx="1732280" cy="136800"/>
            </a:xfrm>
            <a:prstGeom prst="rect">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Unselected</a:t>
              </a:r>
            </a:p>
          </p:txBody>
        </p:sp>
      </p:grpSp>
      <p:grpSp>
        <p:nvGrpSpPr>
          <p:cNvPr id="29" name="TitleTracker_Blue">
            <a:extLst>
              <a:ext uri="{FF2B5EF4-FFF2-40B4-BE49-F238E27FC236}">
                <a16:creationId xmlns:a16="http://schemas.microsoft.com/office/drawing/2014/main" id="{682F2A3C-2576-46DE-9F71-5B6C076C8306}"/>
              </a:ext>
            </a:extLst>
          </p:cNvPr>
          <p:cNvGrpSpPr/>
          <p:nvPr userDrawn="1"/>
        </p:nvGrpSpPr>
        <p:grpSpPr>
          <a:xfrm>
            <a:off x="6567064" y="4094566"/>
            <a:ext cx="2005555" cy="287388"/>
            <a:chOff x="4850118" y="2906786"/>
            <a:chExt cx="2006600" cy="287388"/>
          </a:xfrm>
        </p:grpSpPr>
        <p:sp>
          <p:nvSpPr>
            <p:cNvPr id="30" name="Selected">
              <a:extLst>
                <a:ext uri="{FF2B5EF4-FFF2-40B4-BE49-F238E27FC236}">
                  <a16:creationId xmlns:a16="http://schemas.microsoft.com/office/drawing/2014/main" id="{0DC9DE7F-6D69-4097-BD2B-D58EB6C29A4F}"/>
                </a:ext>
              </a:extLst>
            </p:cNvPr>
            <p:cNvSpPr/>
            <p:nvPr>
              <p:custDataLst>
                <p:tags r:id="rId10"/>
              </p:custDataLst>
            </p:nvPr>
          </p:nvSpPr>
          <p:spPr>
            <a:xfrm>
              <a:off x="4850118" y="2906786"/>
              <a:ext cx="2006600" cy="136800"/>
            </a:xfrm>
            <a:prstGeom prst="rect">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Selected</a:t>
              </a:r>
            </a:p>
          </p:txBody>
        </p:sp>
        <p:sp>
          <p:nvSpPr>
            <p:cNvPr id="31" name="Unselected">
              <a:extLst>
                <a:ext uri="{FF2B5EF4-FFF2-40B4-BE49-F238E27FC236}">
                  <a16:creationId xmlns:a16="http://schemas.microsoft.com/office/drawing/2014/main" id="{22F64030-4FAF-460A-9492-5619BB2B7D23}"/>
                </a:ext>
              </a:extLst>
            </p:cNvPr>
            <p:cNvSpPr/>
            <p:nvPr>
              <p:custDataLst>
                <p:tags r:id="rId11"/>
              </p:custDataLst>
            </p:nvPr>
          </p:nvSpPr>
          <p:spPr>
            <a:xfrm>
              <a:off x="4850118" y="3057374"/>
              <a:ext cx="2006600" cy="136800"/>
            </a:xfrm>
            <a:prstGeom prst="rect">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Unselected</a:t>
              </a:r>
            </a:p>
          </p:txBody>
        </p:sp>
      </p:grpSp>
      <p:grpSp>
        <p:nvGrpSpPr>
          <p:cNvPr id="32" name="TitleTracker_Gray">
            <a:extLst>
              <a:ext uri="{FF2B5EF4-FFF2-40B4-BE49-F238E27FC236}">
                <a16:creationId xmlns:a16="http://schemas.microsoft.com/office/drawing/2014/main" id="{47C66DF2-FEAB-4410-A0BF-4D5B20F977ED}"/>
              </a:ext>
            </a:extLst>
          </p:cNvPr>
          <p:cNvGrpSpPr/>
          <p:nvPr userDrawn="1"/>
        </p:nvGrpSpPr>
        <p:grpSpPr>
          <a:xfrm>
            <a:off x="6567064" y="4616781"/>
            <a:ext cx="2005555" cy="287387"/>
            <a:chOff x="4850118" y="3429000"/>
            <a:chExt cx="2006600" cy="287387"/>
          </a:xfrm>
        </p:grpSpPr>
        <p:sp>
          <p:nvSpPr>
            <p:cNvPr id="33" name="Unselected">
              <a:extLst>
                <a:ext uri="{FF2B5EF4-FFF2-40B4-BE49-F238E27FC236}">
                  <a16:creationId xmlns:a16="http://schemas.microsoft.com/office/drawing/2014/main" id="{7B68979D-6940-47FD-8C8C-D066AA041DB6}"/>
                </a:ext>
              </a:extLst>
            </p:cNvPr>
            <p:cNvSpPr/>
            <p:nvPr>
              <p:custDataLst>
                <p:tags r:id="rId8"/>
              </p:custDataLst>
            </p:nvPr>
          </p:nvSpPr>
          <p:spPr>
            <a:xfrm>
              <a:off x="4850118" y="3429000"/>
              <a:ext cx="2006600" cy="136800"/>
            </a:xfrm>
            <a:prstGeom prst="rect">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Selected</a:t>
              </a:r>
            </a:p>
          </p:txBody>
        </p:sp>
        <p:sp>
          <p:nvSpPr>
            <p:cNvPr id="34" name="Selected">
              <a:extLst>
                <a:ext uri="{FF2B5EF4-FFF2-40B4-BE49-F238E27FC236}">
                  <a16:creationId xmlns:a16="http://schemas.microsoft.com/office/drawing/2014/main" id="{0C5A4080-6082-467E-9CBC-B0F8BBB7348A}"/>
                </a:ext>
              </a:extLst>
            </p:cNvPr>
            <p:cNvSpPr/>
            <p:nvPr>
              <p:custDataLst>
                <p:tags r:id="rId9"/>
              </p:custDataLst>
            </p:nvPr>
          </p:nvSpPr>
          <p:spPr>
            <a:xfrm>
              <a:off x="4850118" y="3579587"/>
              <a:ext cx="2006600" cy="136800"/>
            </a:xfrm>
            <a:prstGeom prst="rect">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Unselected</a:t>
              </a:r>
            </a:p>
          </p:txBody>
        </p:sp>
      </p:grpSp>
      <p:grpSp>
        <p:nvGrpSpPr>
          <p:cNvPr id="35" name="ChevronTracker_Gray">
            <a:extLst>
              <a:ext uri="{FF2B5EF4-FFF2-40B4-BE49-F238E27FC236}">
                <a16:creationId xmlns:a16="http://schemas.microsoft.com/office/drawing/2014/main" id="{4BF3D363-3367-4601-AA4B-19C009108674}"/>
              </a:ext>
            </a:extLst>
          </p:cNvPr>
          <p:cNvGrpSpPr/>
          <p:nvPr userDrawn="1"/>
        </p:nvGrpSpPr>
        <p:grpSpPr>
          <a:xfrm>
            <a:off x="8217205" y="5176279"/>
            <a:ext cx="1366753" cy="457200"/>
            <a:chOff x="4850118" y="4055611"/>
            <a:chExt cx="1367465" cy="457200"/>
          </a:xfrm>
        </p:grpSpPr>
        <p:sp>
          <p:nvSpPr>
            <p:cNvPr id="36" name="Selected">
              <a:extLst>
                <a:ext uri="{FF2B5EF4-FFF2-40B4-BE49-F238E27FC236}">
                  <a16:creationId xmlns:a16="http://schemas.microsoft.com/office/drawing/2014/main" id="{94F722C3-DE19-4208-BD66-291D9CBC026B}"/>
                </a:ext>
              </a:extLst>
            </p:cNvPr>
            <p:cNvSpPr/>
            <p:nvPr>
              <p:custDataLst>
                <p:tags r:id="rId6"/>
              </p:custDataLst>
            </p:nvPr>
          </p:nvSpPr>
          <p:spPr>
            <a:xfrm>
              <a:off x="4850118" y="4055611"/>
              <a:ext cx="711200" cy="457200"/>
            </a:xfrm>
            <a:prstGeom prst="homePlate">
              <a:avLst>
                <a:gd name="adj" fmla="val 14821"/>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b="1">
                  <a:solidFill>
                    <a:srgbClr val="FFFFFF"/>
                  </a:solidFill>
                  <a:latin typeface="Arial" panose="020B0604020202020204" pitchFamily="34" charset="0"/>
                </a:rPr>
                <a:t>Selected</a:t>
              </a:r>
            </a:p>
          </p:txBody>
        </p:sp>
        <p:sp>
          <p:nvSpPr>
            <p:cNvPr id="37" name="Unselected">
              <a:extLst>
                <a:ext uri="{FF2B5EF4-FFF2-40B4-BE49-F238E27FC236}">
                  <a16:creationId xmlns:a16="http://schemas.microsoft.com/office/drawing/2014/main" id="{2FF187ED-0297-4D59-BE42-ADD836FA9CCA}"/>
                </a:ext>
              </a:extLst>
            </p:cNvPr>
            <p:cNvSpPr/>
            <p:nvPr>
              <p:custDataLst>
                <p:tags r:id="rId7"/>
              </p:custDataLst>
            </p:nvPr>
          </p:nvSpPr>
          <p:spPr>
            <a:xfrm>
              <a:off x="5517465" y="4055611"/>
              <a:ext cx="700118" cy="457200"/>
            </a:xfrm>
            <a:prstGeom prst="chevron">
              <a:avLst>
                <a:gd name="adj" fmla="val 14881"/>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a:solidFill>
                    <a:srgbClr val="747480"/>
                  </a:solidFill>
                  <a:latin typeface="Arial" panose="020B0604020202020204" pitchFamily="34" charset="0"/>
                </a:rPr>
                <a:t>Unselected</a:t>
              </a:r>
            </a:p>
          </p:txBody>
        </p:sp>
      </p:grpSp>
      <p:grpSp>
        <p:nvGrpSpPr>
          <p:cNvPr id="38" name="ChevronTracker_Blue">
            <a:extLst>
              <a:ext uri="{FF2B5EF4-FFF2-40B4-BE49-F238E27FC236}">
                <a16:creationId xmlns:a16="http://schemas.microsoft.com/office/drawing/2014/main" id="{AA2082D3-6CAB-44C2-8A5A-E96A69D49A30}"/>
              </a:ext>
            </a:extLst>
          </p:cNvPr>
          <p:cNvGrpSpPr/>
          <p:nvPr userDrawn="1"/>
        </p:nvGrpSpPr>
        <p:grpSpPr>
          <a:xfrm>
            <a:off x="6567065" y="5176279"/>
            <a:ext cx="1349631" cy="457200"/>
            <a:chOff x="4850119" y="3988499"/>
            <a:chExt cx="1350334" cy="457200"/>
          </a:xfrm>
        </p:grpSpPr>
        <p:sp>
          <p:nvSpPr>
            <p:cNvPr id="39" name="Selected">
              <a:extLst>
                <a:ext uri="{FF2B5EF4-FFF2-40B4-BE49-F238E27FC236}">
                  <a16:creationId xmlns:a16="http://schemas.microsoft.com/office/drawing/2014/main" id="{4FE9BE2F-D6E2-4CE5-A6C8-BDDA4D4F0B6E}"/>
                </a:ext>
              </a:extLst>
            </p:cNvPr>
            <p:cNvSpPr/>
            <p:nvPr>
              <p:custDataLst>
                <p:tags r:id="rId4"/>
              </p:custDataLst>
            </p:nvPr>
          </p:nvSpPr>
          <p:spPr>
            <a:xfrm>
              <a:off x="4850119" y="3988499"/>
              <a:ext cx="670522" cy="457200"/>
            </a:xfrm>
            <a:prstGeom prst="homePlate">
              <a:avLst>
                <a:gd name="adj" fmla="val 14107"/>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b="1">
                  <a:solidFill>
                    <a:srgbClr val="FFFFFF"/>
                  </a:solidFill>
                  <a:latin typeface="Arial" panose="020B0604020202020204" pitchFamily="34" charset="0"/>
                </a:rPr>
                <a:t>Selected</a:t>
              </a:r>
            </a:p>
          </p:txBody>
        </p:sp>
        <p:sp>
          <p:nvSpPr>
            <p:cNvPr id="40" name="Unselected">
              <a:extLst>
                <a:ext uri="{FF2B5EF4-FFF2-40B4-BE49-F238E27FC236}">
                  <a16:creationId xmlns:a16="http://schemas.microsoft.com/office/drawing/2014/main" id="{6FF67708-B5EC-4325-BB88-D8C6A9B3F593}"/>
                </a:ext>
              </a:extLst>
            </p:cNvPr>
            <p:cNvSpPr/>
            <p:nvPr>
              <p:custDataLst>
                <p:tags r:id="rId5"/>
              </p:custDataLst>
            </p:nvPr>
          </p:nvSpPr>
          <p:spPr>
            <a:xfrm>
              <a:off x="5489253" y="3988499"/>
              <a:ext cx="711200" cy="457200"/>
            </a:xfrm>
            <a:prstGeom prst="chevron">
              <a:avLst>
                <a:gd name="adj" fmla="val 14464"/>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a:solidFill>
                    <a:srgbClr val="747480"/>
                  </a:solidFill>
                  <a:latin typeface="Arial" panose="020B0604020202020204" pitchFamily="34" charset="0"/>
                </a:rPr>
                <a:t>Unselected</a:t>
              </a:r>
            </a:p>
          </p:txBody>
        </p:sp>
      </p:grpSp>
      <p:grpSp>
        <p:nvGrpSpPr>
          <p:cNvPr id="41" name="Title">
            <a:extLst>
              <a:ext uri="{FF2B5EF4-FFF2-40B4-BE49-F238E27FC236}">
                <a16:creationId xmlns:a16="http://schemas.microsoft.com/office/drawing/2014/main" id="{E74ADF67-AB8B-46D9-AB72-0B208878F6F9}"/>
              </a:ext>
            </a:extLst>
          </p:cNvPr>
          <p:cNvGrpSpPr/>
          <p:nvPr userDrawn="1"/>
        </p:nvGrpSpPr>
        <p:grpSpPr>
          <a:xfrm>
            <a:off x="609601" y="1327151"/>
            <a:ext cx="3532843" cy="257369"/>
            <a:chOff x="2832361" y="2087941"/>
            <a:chExt cx="3534683" cy="257369"/>
          </a:xfrm>
        </p:grpSpPr>
        <p:sp>
          <p:nvSpPr>
            <p:cNvPr id="42" name="Arrow: Left-Right 41">
              <a:extLst>
                <a:ext uri="{FF2B5EF4-FFF2-40B4-BE49-F238E27FC236}">
                  <a16:creationId xmlns:a16="http://schemas.microsoft.com/office/drawing/2014/main" id="{D5A3948A-34D3-4F7C-8BC0-42C233207A78}"/>
                </a:ext>
              </a:extLst>
            </p:cNvPr>
            <p:cNvSpPr/>
            <p:nvPr/>
          </p:nvSpPr>
          <p:spPr>
            <a:xfrm>
              <a:off x="2832361" y="2087941"/>
              <a:ext cx="3534683" cy="257369"/>
            </a:xfrm>
            <a:prstGeom prst="leftRightArrow">
              <a:avLst>
                <a:gd name="adj1" fmla="val 100000"/>
                <a:gd name="adj2"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b" anchorCtr="0">
              <a:spAutoFit/>
            </a:bodyPr>
            <a:lstStyle/>
            <a:p>
              <a:pPr algn="ctr"/>
              <a:r>
                <a:rPr lang="en-US" sz="1199" b="1">
                  <a:solidFill>
                    <a:srgbClr val="1A9AFA"/>
                  </a:solidFill>
                </a:rPr>
                <a:t>Title </a:t>
              </a:r>
              <a:r>
                <a:rPr lang="en-US" sz="1199">
                  <a:solidFill>
                    <a:srgbClr val="1A9AFA"/>
                  </a:solidFill>
                </a:rPr>
                <a:t>(units)</a:t>
              </a:r>
            </a:p>
          </p:txBody>
        </p:sp>
        <p:cxnSp>
          <p:nvCxnSpPr>
            <p:cNvPr id="43" name="Straight Connector 42">
              <a:extLst>
                <a:ext uri="{FF2B5EF4-FFF2-40B4-BE49-F238E27FC236}">
                  <a16:creationId xmlns:a16="http://schemas.microsoft.com/office/drawing/2014/main" id="{E690A46E-6013-4F5E-AB02-FBAAD73C6645}"/>
                </a:ext>
              </a:extLst>
            </p:cNvPr>
            <p:cNvCxnSpPr>
              <a:stCxn id="42" idx="4"/>
              <a:endCxn id="42" idx="6"/>
            </p:cNvCxnSpPr>
            <p:nvPr/>
          </p:nvCxnSpPr>
          <p:spPr>
            <a:xfrm>
              <a:off x="2832361" y="2345310"/>
              <a:ext cx="3534683" cy="0"/>
            </a:xfrm>
            <a:prstGeom prst="line">
              <a:avLst/>
            </a:prstGeom>
            <a:ln w="9525" cap="flat" cmpd="sng" algn="ctr">
              <a:solidFill>
                <a:srgbClr val="74748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4" name="Flag">
            <a:extLst>
              <a:ext uri="{FF2B5EF4-FFF2-40B4-BE49-F238E27FC236}">
                <a16:creationId xmlns:a16="http://schemas.microsoft.com/office/drawing/2014/main" id="{893A5313-43EA-4118-8CFD-1A5820BD9870}"/>
              </a:ext>
            </a:extLst>
          </p:cNvPr>
          <p:cNvGrpSpPr/>
          <p:nvPr userDrawn="1">
            <p:custDataLst>
              <p:tags r:id="rId3"/>
            </p:custDataLst>
          </p:nvPr>
        </p:nvGrpSpPr>
        <p:grpSpPr>
          <a:xfrm>
            <a:off x="11259853" y="45720"/>
            <a:ext cx="329013" cy="218458"/>
            <a:chOff x="1" y="749"/>
            <a:chExt cx="458953" cy="327687"/>
          </a:xfrm>
        </p:grpSpPr>
        <p:sp>
          <p:nvSpPr>
            <p:cNvPr id="45" name="imageBackground_637277204436084394">
              <a:extLst>
                <a:ext uri="{FF2B5EF4-FFF2-40B4-BE49-F238E27FC236}">
                  <a16:creationId xmlns:a16="http://schemas.microsoft.com/office/drawing/2014/main" id="{FDDAEF19-AA89-4320-9C58-A5702DA78E2A}"/>
                </a:ext>
              </a:extLst>
            </p:cNvPr>
            <p:cNvSpPr/>
            <p:nvPr/>
          </p:nvSpPr>
          <p:spPr>
            <a:xfrm>
              <a:off x="2" y="749"/>
              <a:ext cx="458952" cy="327687"/>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46" name="image_637277204436084394">
              <a:extLst>
                <a:ext uri="{FF2B5EF4-FFF2-40B4-BE49-F238E27FC236}">
                  <a16:creationId xmlns:a16="http://schemas.microsoft.com/office/drawing/2014/main" id="{232F366D-A54C-460C-9F48-D6AA39CADBB9}"/>
                </a:ext>
              </a:extLst>
            </p:cNvPr>
            <p:cNvPicPr>
              <a:picLocks/>
            </p:cNvPicPr>
            <p:nvPr/>
          </p:nvPicPr>
          <p:blipFill>
            <a:blip r:embed="rId23" cstate="print">
              <a:extLst>
                <a:ext uri="{28A0092B-C50C-407E-A947-70E740481C1C}">
                  <a14:useLocalDpi xmlns:a14="http://schemas.microsoft.com/office/drawing/2010/main" val="0"/>
                </a:ext>
              </a:extLst>
            </a:blip>
            <a:stretch>
              <a:fillRect/>
            </a:stretch>
          </p:blipFill>
          <p:spPr>
            <a:xfrm>
              <a:off x="1" y="749"/>
              <a:ext cx="458952" cy="327687"/>
            </a:xfrm>
            <a:prstGeom prst="rect">
              <a:avLst/>
            </a:prstGeom>
          </p:spPr>
        </p:pic>
      </p:grpSp>
      <p:sp>
        <p:nvSpPr>
          <p:cNvPr id="47" name="ST_Bubble">
            <a:extLst>
              <a:ext uri="{FF2B5EF4-FFF2-40B4-BE49-F238E27FC236}">
                <a16:creationId xmlns:a16="http://schemas.microsoft.com/office/drawing/2014/main" id="{44C6E1A7-0002-4D03-A0A7-771B3A536E20}"/>
              </a:ext>
            </a:extLst>
          </p:cNvPr>
          <p:cNvSpPr/>
          <p:nvPr userDrawn="1"/>
        </p:nvSpPr>
        <p:spPr>
          <a:xfrm>
            <a:off x="609284" y="949989"/>
            <a:ext cx="249078" cy="249208"/>
          </a:xfrm>
          <a:prstGeom prst="ellipse">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913486"/>
            <a:endParaRPr lang="en-US" sz="1398">
              <a:solidFill>
                <a:srgbClr val="FFFFFF"/>
              </a:solidFill>
              <a:latin typeface="Arial" panose="020B0604020202020204" pitchFamily="34" charset="0"/>
            </a:endParaRPr>
          </a:p>
        </p:txBody>
      </p:sp>
      <p:sp>
        <p:nvSpPr>
          <p:cNvPr id="49" name="TitleTextBox">
            <a:extLst>
              <a:ext uri="{FF2B5EF4-FFF2-40B4-BE49-F238E27FC236}">
                <a16:creationId xmlns:a16="http://schemas.microsoft.com/office/drawing/2014/main" id="{ABDB8C77-301D-437E-BF36-B5B329B22D48}"/>
              </a:ext>
            </a:extLst>
          </p:cNvPr>
          <p:cNvSpPr>
            <a:spLocks noChangeArrowheads="1"/>
          </p:cNvSpPr>
          <p:nvPr userDrawn="1"/>
        </p:nvSpPr>
        <p:spPr bwMode="auto">
          <a:xfrm>
            <a:off x="681133" y="1600201"/>
            <a:ext cx="3384908" cy="4470141"/>
          </a:xfrm>
          <a:prstGeom prst="rect">
            <a:avLst/>
          </a:prstGeom>
          <a:noFill/>
          <a:ln w="9525">
            <a:noFill/>
            <a:miter lim="800000"/>
            <a:headEnd/>
            <a:tailEnd/>
          </a:ln>
          <a:effectLst/>
        </p:spPr>
        <p:txBody>
          <a:bodyPr lIns="0" tIns="0" rIns="0" bIns="0"/>
          <a:lstStyle/>
          <a:p>
            <a:pPr marL="125937" indent="-125937">
              <a:spcBef>
                <a:spcPct val="20000"/>
              </a:spcBef>
              <a:buClr>
                <a:srgbClr val="1A9AFA"/>
              </a:buClr>
              <a:buSzPct val="75000"/>
              <a:buFont typeface="Wingdings 3" panose="05040102010807070707" pitchFamily="18" charset="2"/>
              <a:buChar char=""/>
            </a:pPr>
            <a:r>
              <a:rPr lang="en-US" altLang="de-DE" sz="1199">
                <a:solidFill>
                  <a:srgbClr val="2E2E38"/>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080743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140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03EC-DB2E-41BC-BBE5-E82CA4BBA8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B787D-75B1-4351-BBA9-A0177FFD5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B5E30-6766-4E2A-B7F7-974A5B480389}"/>
              </a:ext>
            </a:extLst>
          </p:cNvPr>
          <p:cNvSpPr>
            <a:spLocks noGrp="1"/>
          </p:cNvSpPr>
          <p:nvPr>
            <p:ph type="dt" sz="half" idx="10"/>
          </p:nvPr>
        </p:nvSpPr>
        <p:spPr/>
        <p:txBody>
          <a:bodyPr/>
          <a:lstStyle/>
          <a:p>
            <a:fld id="{802899BD-F1BB-4B89-B671-B6AF9C36707C}" type="datetimeFigureOut">
              <a:rPr lang="en-US" smtClean="0"/>
              <a:t>2/13/2024</a:t>
            </a:fld>
            <a:endParaRPr lang="en-US"/>
          </a:p>
        </p:txBody>
      </p:sp>
      <p:sp>
        <p:nvSpPr>
          <p:cNvPr id="5" name="Footer Placeholder 4">
            <a:extLst>
              <a:ext uri="{FF2B5EF4-FFF2-40B4-BE49-F238E27FC236}">
                <a16:creationId xmlns:a16="http://schemas.microsoft.com/office/drawing/2014/main" id="{97862756-9A51-4CC7-9355-068F9D7C2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AC3DB-5C6E-46B4-ACD5-D492B3D9F0D6}"/>
              </a:ext>
            </a:extLst>
          </p:cNvPr>
          <p:cNvSpPr>
            <a:spLocks noGrp="1"/>
          </p:cNvSpPr>
          <p:nvPr>
            <p:ph type="sldNum" sz="quarter" idx="12"/>
          </p:nvPr>
        </p:nvSpPr>
        <p:spPr/>
        <p:txBody>
          <a:bodyPr/>
          <a:lstStyle/>
          <a:p>
            <a:fld id="{9E734C4E-AF57-4BF9-B5D5-6E8ED7372C8B}" type="slidenum">
              <a:rPr lang="en-US" smtClean="0"/>
              <a:t>‹#›</a:t>
            </a:fld>
            <a:endParaRPr lang="en-US"/>
          </a:p>
        </p:txBody>
      </p:sp>
    </p:spTree>
    <p:extLst>
      <p:ext uri="{BB962C8B-B14F-4D97-AF65-F5344CB8AC3E}">
        <p14:creationId xmlns:p14="http://schemas.microsoft.com/office/powerpoint/2010/main" val="35640903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644723" y="0"/>
            <a:ext cx="6555474"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lvl1pPr>
          </a:lstStyle>
          <a:p>
            <a:pPr algn="l"/>
            <a:endParaRPr lang="en-US" sz="1400">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284" y="4664730"/>
            <a:ext cx="3330783" cy="1268870"/>
          </a:xfrm>
          <a:prstGeom prst="rect">
            <a:avLst/>
          </a:prstGeom>
        </p:spPr>
      </p:pic>
    </p:spTree>
    <p:extLst>
      <p:ext uri="{BB962C8B-B14F-4D97-AF65-F5344CB8AC3E}">
        <p14:creationId xmlns:p14="http://schemas.microsoft.com/office/powerpoint/2010/main" val="27372870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E6F4-628E-4B04-B42E-71F26A433E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32EC109-0073-46D7-9D24-4DDC7FC18FA8}"/>
              </a:ext>
            </a:extLst>
          </p:cNvPr>
          <p:cNvSpPr>
            <a:spLocks noGrp="1"/>
          </p:cNvSpPr>
          <p:nvPr>
            <p:ph type="sldNum" sz="quarter" idx="10"/>
          </p:nvPr>
        </p:nvSpPr>
        <p:spPr/>
        <p:txBody>
          <a:bodyPr/>
          <a:lstStyle/>
          <a:p>
            <a:fld id="{11F27F3A-B3E9-41ED-AF8F-A365F10BB65F}" type="slidenum">
              <a:rPr lang="en-US" smtClean="0"/>
              <a:pPr/>
              <a:t>‹#›</a:t>
            </a:fld>
            <a:endParaRPr lang="en-US"/>
          </a:p>
        </p:txBody>
      </p:sp>
    </p:spTree>
    <p:extLst>
      <p:ext uri="{BB962C8B-B14F-4D97-AF65-F5344CB8AC3E}">
        <p14:creationId xmlns:p14="http://schemas.microsoft.com/office/powerpoint/2010/main" val="23108487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2E23A7-9AE0-483A-96A8-EE52FDA3E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8" name="Holder 6">
            <a:extLst>
              <a:ext uri="{FF2B5EF4-FFF2-40B4-BE49-F238E27FC236}">
                <a16:creationId xmlns:a16="http://schemas.microsoft.com/office/drawing/2014/main" id="{774018A9-8A9C-4543-9EC6-39716F313462}"/>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5862507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3" y="185313"/>
            <a:ext cx="11350753" cy="592562"/>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F9780461-BF97-45FF-888C-1942E648F7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4BB176CF-EDF3-48AF-914B-97F5C5946B3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38496550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969264"/>
            <a:ext cx="11350752" cy="1123384"/>
          </a:xfrm>
          <a:prstGeom prst="rect">
            <a:avLst/>
          </a:prstGeom>
        </p:spPr>
        <p:txBody>
          <a:bodyPr wrap="square" lIns="0" rIns="0">
            <a:sp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050"/>
            </a:lvl4pPr>
            <a:lvl5pPr>
              <a:lnSpc>
                <a:spcPct val="10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350752" cy="592562"/>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37459222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3" name="Rectangle 2">
            <a:extLst>
              <a:ext uri="{FF2B5EF4-FFF2-40B4-BE49-F238E27FC236}">
                <a16:creationId xmlns:a16="http://schemas.microsoft.com/office/drawing/2014/main" id="{ED188714-B605-A748-A46C-16F68F1E3CC0}"/>
              </a:ext>
            </a:extLst>
          </p:cNvPr>
          <p:cNvSpPr/>
          <p:nvPr userDrawn="1"/>
        </p:nvSpPr>
        <p:spPr>
          <a:xfrm>
            <a:off x="0" y="1"/>
            <a:ext cx="12192000" cy="52551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B49F9B8-BA8C-3F4A-A9F5-91FF675C782F}"/>
              </a:ext>
            </a:extLst>
          </p:cNvPr>
          <p:cNvSpPr>
            <a:spLocks noGrp="1"/>
          </p:cNvSpPr>
          <p:nvPr>
            <p:ph type="title"/>
          </p:nvPr>
        </p:nvSpPr>
        <p:spPr>
          <a:xfrm>
            <a:off x="836768" y="2750974"/>
            <a:ext cx="10515600" cy="1325563"/>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2388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A445-C542-4C8A-A32B-122244F7EE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CFFA6C-882E-4755-B3E0-699AA41CA8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DC33DB-7AD7-436A-A10B-416EA39E3A9B}"/>
              </a:ext>
            </a:extLst>
          </p:cNvPr>
          <p:cNvSpPr>
            <a:spLocks noGrp="1"/>
          </p:cNvSpPr>
          <p:nvPr>
            <p:ph type="dt" sz="half" idx="10"/>
          </p:nvPr>
        </p:nvSpPr>
        <p:spPr/>
        <p:txBody>
          <a:bodyPr/>
          <a:lstStyle/>
          <a:p>
            <a:fld id="{75E8E820-73E5-4022-92DA-85D233ACA209}" type="datetimeFigureOut">
              <a:rPr lang="en-US" smtClean="0"/>
              <a:t>2/13/2024</a:t>
            </a:fld>
            <a:endParaRPr lang="en-US"/>
          </a:p>
        </p:txBody>
      </p:sp>
      <p:sp>
        <p:nvSpPr>
          <p:cNvPr id="5" name="Footer Placeholder 4">
            <a:extLst>
              <a:ext uri="{FF2B5EF4-FFF2-40B4-BE49-F238E27FC236}">
                <a16:creationId xmlns:a16="http://schemas.microsoft.com/office/drawing/2014/main" id="{9F6A3E67-41BF-47FA-80ED-CC481EBBE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6E1FA-E6A0-408A-ABCC-139EA3D81C80}"/>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4094967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4" y="121332"/>
            <a:ext cx="11493631" cy="592562"/>
          </a:xfrm>
        </p:spPr>
        <p:txBody>
          <a:bodyPr anchor="ctr"/>
          <a:lstStyle>
            <a:lvl1pPr>
              <a:defRPr sz="2400">
                <a:solidFill>
                  <a:srgbClr val="014373"/>
                </a:solidFill>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349185" y="714824"/>
            <a:ext cx="11422191" cy="0"/>
          </a:xfrm>
          <a:prstGeom prst="straightConnector1">
            <a:avLst/>
          </a:prstGeom>
          <a:noFill/>
          <a:ln w="28575"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Tree>
    <p:extLst>
      <p:ext uri="{BB962C8B-B14F-4D97-AF65-F5344CB8AC3E}">
        <p14:creationId xmlns:p14="http://schemas.microsoft.com/office/powerpoint/2010/main" val="14154727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867" y="2067905"/>
            <a:ext cx="2017776" cy="1993392"/>
          </a:xfrm>
          <a:prstGeom prst="rect">
            <a:avLst/>
          </a:prstGeom>
        </p:spPr>
      </p:pic>
      <p:sp>
        <p:nvSpPr>
          <p:cNvPr id="12" name="Text Placeholder 2">
            <a:extLst>
              <a:ext uri="{FF2B5EF4-FFF2-40B4-BE49-F238E27FC236}">
                <a16:creationId xmlns:a16="http://schemas.microsoft.com/office/drawing/2014/main" id="{A4EDEA2F-8CAE-4566-9543-C37D8DA50AC0}"/>
              </a:ext>
            </a:extLst>
          </p:cNvPr>
          <p:cNvSpPr>
            <a:spLocks noGrp="1"/>
          </p:cNvSpPr>
          <p:nvPr>
            <p:ph type="body" sz="quarter" idx="11"/>
          </p:nvPr>
        </p:nvSpPr>
        <p:spPr>
          <a:xfrm>
            <a:off x="3691462" y="2040473"/>
            <a:ext cx="7700783" cy="2020824"/>
          </a:xfrm>
          <a:prstGeom prst="rect">
            <a:avLst/>
          </a:prstGeom>
        </p:spPr>
        <p:txBody>
          <a:bodyPr anchor="ctr">
            <a:noAutofit/>
          </a:bodyPr>
          <a:lstStyle>
            <a:lvl1pPr marL="0" indent="0">
              <a:buNone/>
              <a:defRPr lang="en-US" sz="3200" b="1" baseline="0" smtClean="0">
                <a:ea typeface="Arial" panose="020B0604020202020204" pitchFamily="34" charset="0"/>
              </a:defRPr>
            </a:lvl1pPr>
            <a:lvl2pPr>
              <a:defRPr lang="en-US" sz="2800" smtClean="0">
                <a:latin typeface="Franklin Gothic Demi Cond" panose="020B0706030402020204" pitchFamily="34" charset="0"/>
              </a:defRPr>
            </a:lvl2pPr>
            <a:lvl3pPr>
              <a:defRPr lang="en-US" sz="2800" smtClean="0">
                <a:latin typeface="Franklin Gothic Demi Cond" panose="020B0706030402020204" pitchFamily="34" charset="0"/>
              </a:defRPr>
            </a:lvl3pPr>
            <a:lvl4pPr>
              <a:defRPr lang="en-US" sz="2800" smtClean="0">
                <a:latin typeface="Franklin Gothic Demi Cond" panose="020B0706030402020204" pitchFamily="34" charset="0"/>
              </a:defRPr>
            </a:lvl4pPr>
            <a:lvl5pPr>
              <a:defRPr lang="en-US" sz="2800">
                <a:latin typeface="Franklin Gothic Demi Cond" panose="020B0706030402020204" pitchFamily="34" charset="0"/>
              </a:defRPr>
            </a:lvl5pPr>
          </a:lstStyle>
          <a:p>
            <a:pPr marL="171450" lvl="0" indent="-171450"/>
            <a:r>
              <a:rPr lang="en-US"/>
              <a:t>Click to edit Master text styles</a:t>
            </a:r>
          </a:p>
        </p:txBody>
      </p:sp>
      <p:sp>
        <p:nvSpPr>
          <p:cNvPr id="13" name="Text Placeholder 15">
            <a:extLst>
              <a:ext uri="{FF2B5EF4-FFF2-40B4-BE49-F238E27FC236}">
                <a16:creationId xmlns:a16="http://schemas.microsoft.com/office/drawing/2014/main" id="{741EA323-3686-46B3-9FEB-E98930398C56}"/>
              </a:ext>
            </a:extLst>
          </p:cNvPr>
          <p:cNvSpPr>
            <a:spLocks noGrp="1"/>
          </p:cNvSpPr>
          <p:nvPr>
            <p:ph type="body" sz="quarter" idx="12"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5" name="Holder 6">
            <a:extLst>
              <a:ext uri="{FF2B5EF4-FFF2-40B4-BE49-F238E27FC236}">
                <a16:creationId xmlns:a16="http://schemas.microsoft.com/office/drawing/2014/main" id="{74B71ABA-3DFC-4885-98A2-CF2BA0AE09FA}"/>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mn-lt"/>
              </a:rPr>
              <a:pPr marL="19049" algn="ctr"/>
              <a:t>‹#›</a:t>
            </a:fld>
            <a:endParaRPr lang="en-US" sz="999">
              <a:solidFill>
                <a:srgbClr val="808080"/>
              </a:solidFill>
              <a:latin typeface="+mn-lt"/>
            </a:endParaRPr>
          </a:p>
        </p:txBody>
      </p:sp>
    </p:spTree>
    <p:extLst>
      <p:ext uri="{BB962C8B-B14F-4D97-AF65-F5344CB8AC3E}">
        <p14:creationId xmlns:p14="http://schemas.microsoft.com/office/powerpoint/2010/main" val="22726448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DE4F-38EA-4A46-A6C6-8446ECD682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FED499-052A-4DDC-B234-D11CDAA011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A140CF-2593-42F0-A005-FEE83296F375}"/>
              </a:ext>
            </a:extLst>
          </p:cNvPr>
          <p:cNvSpPr>
            <a:spLocks noGrp="1"/>
          </p:cNvSpPr>
          <p:nvPr>
            <p:ph type="dt" sz="half" idx="10"/>
          </p:nvPr>
        </p:nvSpPr>
        <p:spPr/>
        <p:txBody>
          <a:bodyPr/>
          <a:lstStyle/>
          <a:p>
            <a:fld id="{6E0000FD-8915-45C0-80D6-1B15A6752E2A}" type="datetimeFigureOut">
              <a:rPr lang="en-US" smtClean="0"/>
              <a:t>2/13/2024</a:t>
            </a:fld>
            <a:endParaRPr lang="en-US"/>
          </a:p>
        </p:txBody>
      </p:sp>
      <p:sp>
        <p:nvSpPr>
          <p:cNvPr id="5" name="Footer Placeholder 4">
            <a:extLst>
              <a:ext uri="{FF2B5EF4-FFF2-40B4-BE49-F238E27FC236}">
                <a16:creationId xmlns:a16="http://schemas.microsoft.com/office/drawing/2014/main" id="{8A91CA11-90F8-48FE-8D0C-BB76D00E0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D6B61-0F5C-41E3-8732-B7A6CDECA9A8}"/>
              </a:ext>
            </a:extLst>
          </p:cNvPr>
          <p:cNvSpPr>
            <a:spLocks noGrp="1"/>
          </p:cNvSpPr>
          <p:nvPr>
            <p:ph type="sldNum" sz="quarter" idx="12"/>
          </p:nvPr>
        </p:nvSpPr>
        <p:spPr/>
        <p:txBody>
          <a:bodyPr/>
          <a:lstStyle/>
          <a:p>
            <a:fld id="{20E648FA-4F72-42C3-929A-4FFCC0C831E5}" type="slidenum">
              <a:rPr lang="en-US" smtClean="0"/>
              <a:t>‹#›</a:t>
            </a:fld>
            <a:endParaRPr lang="en-US"/>
          </a:p>
        </p:txBody>
      </p:sp>
    </p:spTree>
    <p:extLst>
      <p:ext uri="{BB962C8B-B14F-4D97-AF65-F5344CB8AC3E}">
        <p14:creationId xmlns:p14="http://schemas.microsoft.com/office/powerpoint/2010/main" val="349398515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Blank/ Headlin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738664"/>
          </a:xfrm>
        </p:spPr>
        <p:txBody>
          <a:bodyPr/>
          <a:lstStyle/>
          <a:p>
            <a:r>
              <a:rPr lang="en-GB" noProof="0"/>
              <a:t>Headline in CorpoS (Body) 35 pt.</a:t>
            </a:r>
            <a:br>
              <a:rPr lang="en-GB" noProof="0"/>
            </a:br>
            <a:r>
              <a:rPr lang="en-GB" noProof="0"/>
              <a:t>in two lines</a:t>
            </a:r>
            <a:endParaRPr lang="en-GB"/>
          </a:p>
        </p:txBody>
      </p:sp>
      <p:sp>
        <p:nvSpPr>
          <p:cNvPr id="3" name="Footer Placeholder 2"/>
          <p:cNvSpPr>
            <a:spLocks noGrp="1"/>
          </p:cNvSpPr>
          <p:nvPr>
            <p:ph type="ftr" sz="quarter" idx="10"/>
          </p:nvPr>
        </p:nvSpPr>
        <p:spPr/>
        <p:txBody>
          <a:bodyPr/>
          <a:lstStyle/>
          <a:p>
            <a:r>
              <a:rPr lang="en-GB"/>
              <a:t>Title of presentation / Department / Date /</a:t>
            </a:r>
          </a:p>
        </p:txBody>
      </p:sp>
      <p:sp>
        <p:nvSpPr>
          <p:cNvPr id="4" name="Slide Number Placeholder 3"/>
          <p:cNvSpPr>
            <a:spLocks noGrp="1"/>
          </p:cNvSpPr>
          <p:nvPr>
            <p:ph type="sldNum" sz="quarter" idx="11"/>
          </p:nvPr>
        </p:nvSpPr>
        <p:spPr/>
        <p:txBody>
          <a:bodyPr/>
          <a:lstStyle/>
          <a:p>
            <a:r>
              <a:rPr lang="en-GB"/>
              <a:t>Page </a:t>
            </a:r>
            <a:fld id="{52531704-8F80-415D-BD2B-6B9991AE822F}" type="slidenum">
              <a:rPr lang="en-GB" smtClean="0"/>
              <a:pPr/>
              <a:t>‹#›</a:t>
            </a:fld>
            <a:endParaRPr lang="en-GB"/>
          </a:p>
        </p:txBody>
      </p:sp>
    </p:spTree>
    <p:extLst>
      <p:ext uri="{BB962C8B-B14F-4D97-AF65-F5344CB8AC3E}">
        <p14:creationId xmlns:p14="http://schemas.microsoft.com/office/powerpoint/2010/main" val="4200384341"/>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402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61E91-9393-4E62-8FC0-EEFB6157BC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924F18-6A95-44EE-9D37-17412BF69E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355A6A-D73F-4E19-A4D0-20A6210D1AFC}"/>
              </a:ext>
            </a:extLst>
          </p:cNvPr>
          <p:cNvSpPr>
            <a:spLocks noGrp="1"/>
          </p:cNvSpPr>
          <p:nvPr>
            <p:ph type="dt" sz="half" idx="10"/>
          </p:nvPr>
        </p:nvSpPr>
        <p:spPr/>
        <p:txBody>
          <a:bodyPr/>
          <a:lstStyle/>
          <a:p>
            <a:fld id="{3F01B6A0-4817-4F57-9A7E-C3189579F4FA}" type="datetimeFigureOut">
              <a:rPr lang="en-US" smtClean="0"/>
              <a:t>2/13/2024</a:t>
            </a:fld>
            <a:endParaRPr lang="en-US"/>
          </a:p>
        </p:txBody>
      </p:sp>
      <p:sp>
        <p:nvSpPr>
          <p:cNvPr id="5" name="Footer Placeholder 4">
            <a:extLst>
              <a:ext uri="{FF2B5EF4-FFF2-40B4-BE49-F238E27FC236}">
                <a16:creationId xmlns:a16="http://schemas.microsoft.com/office/drawing/2014/main" id="{285269F5-3E3B-4D8F-8439-9DAE53AE7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49C77-374D-494F-B3C9-F9FDA6236056}"/>
              </a:ext>
            </a:extLst>
          </p:cNvPr>
          <p:cNvSpPr>
            <a:spLocks noGrp="1"/>
          </p:cNvSpPr>
          <p:nvPr>
            <p:ph type="sldNum" sz="quarter" idx="12"/>
          </p:nvPr>
        </p:nvSpPr>
        <p:spPr/>
        <p:txBody>
          <a:bodyPr/>
          <a:lstStyle/>
          <a:p>
            <a:fld id="{FC65B00E-C8FD-43B3-8CBC-CA2E9938603E}" type="slidenum">
              <a:rPr lang="en-US" smtClean="0"/>
              <a:t>‹#›</a:t>
            </a:fld>
            <a:endParaRPr lang="en-US"/>
          </a:p>
        </p:txBody>
      </p:sp>
    </p:spTree>
    <p:extLst>
      <p:ext uri="{BB962C8B-B14F-4D97-AF65-F5344CB8AC3E}">
        <p14:creationId xmlns:p14="http://schemas.microsoft.com/office/powerpoint/2010/main" val="42670989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EYP_ShapeSpecification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8A2F35C-CCC5-4796-8DA9-F5D8192CB2D6}"/>
              </a:ext>
            </a:extLst>
          </p:cNvPr>
          <p:cNvGraphicFramePr>
            <a:graphicFrameLocks noChangeAspect="1"/>
          </p:cNvGraphicFramePr>
          <p:nvPr userDrawn="1">
            <p:custDataLst>
              <p:tags r:id="rId1"/>
            </p:custDataLst>
            <p:extLst>
              <p:ext uri="{D42A27DB-BD31-4B8C-83A1-F6EECF244321}">
                <p14:modId xmlns:p14="http://schemas.microsoft.com/office/powerpoint/2010/main" val="97274852"/>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21" imgW="306" imgH="306" progId="TCLayout.ActiveDocument.1">
                  <p:embed/>
                </p:oleObj>
              </mc:Choice>
              <mc:Fallback>
                <p:oleObj name="think-cell Slide" r:id="rId21" imgW="306" imgH="306" progId="TCLayout.ActiveDocument.1">
                  <p:embed/>
                  <p:pic>
                    <p:nvPicPr>
                      <p:cNvPr id="8" name="Object 7" hidden="1">
                        <a:extLst>
                          <a:ext uri="{FF2B5EF4-FFF2-40B4-BE49-F238E27FC236}">
                            <a16:creationId xmlns:a16="http://schemas.microsoft.com/office/drawing/2014/main" id="{E8A2F35C-CCC5-4796-8DA9-F5D8192CB2D6}"/>
                          </a:ext>
                        </a:extLst>
                      </p:cNvPr>
                      <p:cNvPicPr/>
                      <p:nvPr/>
                    </p:nvPicPr>
                    <p:blipFill>
                      <a:blip r:embed="rId22"/>
                      <a:stretch>
                        <a:fillRect/>
                      </a:stretch>
                    </p:blipFill>
                    <p:spPr>
                      <a:xfrm>
                        <a:off x="1587" y="1588"/>
                        <a:ext cx="158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64FB760-C3F0-4C80-87F0-278137ABAE45}"/>
              </a:ext>
            </a:extLst>
          </p:cNvPr>
          <p:cNvSpPr/>
          <p:nvPr userDrawn="1">
            <p:custDataLst>
              <p:tags r:id="rId2"/>
            </p:custDataLst>
          </p:nvPr>
        </p:nvSpPr>
        <p:spPr>
          <a:xfrm>
            <a:off x="0" y="0"/>
            <a:ext cx="158667" cy="158750"/>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rtl="0"/>
            <a:endParaRPr kumimoji="0" lang="en-US" sz="2199" b="0" i="0" u="none" cap="none" baseline="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Grid">
            <a:extLst>
              <a:ext uri="{FF2B5EF4-FFF2-40B4-BE49-F238E27FC236}">
                <a16:creationId xmlns:a16="http://schemas.microsoft.com/office/drawing/2014/main" id="{B446B261-5697-4B3A-865E-C6F538C8BB84}"/>
              </a:ext>
            </a:extLst>
          </p:cNvPr>
          <p:cNvSpPr/>
          <p:nvPr userDrawn="1"/>
        </p:nvSpPr>
        <p:spPr>
          <a:xfrm>
            <a:off x="603069" y="1327149"/>
            <a:ext cx="10974284" cy="4797425"/>
          </a:xfrm>
          <a:prstGeom prst="rect">
            <a:avLst/>
          </a:prstGeom>
          <a:solidFill>
            <a:srgbClr val="FFFFFF"/>
          </a:solidFill>
          <a:ln w="9525" cap="flat" cmpd="sng" algn="ctr">
            <a:solidFill>
              <a:srgbClr val="FF00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nchorCtr="0"/>
          <a:lstStyle/>
          <a:p>
            <a:pPr algn="l"/>
            <a:endParaRPr lang="en-US" sz="1099">
              <a:solidFill>
                <a:schemeClr val="bg1"/>
              </a:solidFill>
            </a:endParaRPr>
          </a:p>
        </p:txBody>
      </p:sp>
      <p:sp>
        <p:nvSpPr>
          <p:cNvPr id="9" name="SectionHeader" descr="Super Headline">
            <a:extLst>
              <a:ext uri="{FF2B5EF4-FFF2-40B4-BE49-F238E27FC236}">
                <a16:creationId xmlns:a16="http://schemas.microsoft.com/office/drawing/2014/main" id="{7F6122C7-2E42-4480-BF4F-8D630CA808BF}"/>
              </a:ext>
            </a:extLst>
          </p:cNvPr>
          <p:cNvSpPr txBox="1"/>
          <p:nvPr userDrawn="1"/>
        </p:nvSpPr>
        <p:spPr>
          <a:xfrm>
            <a:off x="603069" y="77800"/>
            <a:ext cx="937269" cy="158248"/>
          </a:xfrm>
          <a:prstGeom prst="rect">
            <a:avLst/>
          </a:prstGeom>
          <a:noFill/>
        </p:spPr>
        <p:txBody>
          <a:bodyPr vert="horz" wrap="none" lIns="0" tIns="0" rIns="0" bIns="0" rtlCol="0">
            <a:spAutoFit/>
          </a:bodyPr>
          <a:lstStyle/>
          <a:p>
            <a:pPr>
              <a:lnSpc>
                <a:spcPct val="85000"/>
              </a:lnSpc>
              <a:spcAft>
                <a:spcPts val="600"/>
              </a:spcAft>
              <a:buSzPct val="75000"/>
            </a:pPr>
            <a:r>
              <a:rPr lang="en-US" sz="1199">
                <a:solidFill>
                  <a:srgbClr val="1A9AFA"/>
                </a:solidFill>
                <a:cs typeface="Arial" panose="020B0604020202020204" pitchFamily="34" charset="0"/>
              </a:rPr>
              <a:t>Section header</a:t>
            </a:r>
          </a:p>
        </p:txBody>
      </p:sp>
      <p:sp>
        <p:nvSpPr>
          <p:cNvPr id="11" name="Subtitle">
            <a:extLst>
              <a:ext uri="{FF2B5EF4-FFF2-40B4-BE49-F238E27FC236}">
                <a16:creationId xmlns:a16="http://schemas.microsoft.com/office/drawing/2014/main" id="{DEFA5F07-5E00-4E2B-85F7-2AD1F183B795}"/>
              </a:ext>
            </a:extLst>
          </p:cNvPr>
          <p:cNvSpPr/>
          <p:nvPr userDrawn="1"/>
        </p:nvSpPr>
        <p:spPr>
          <a:xfrm>
            <a:off x="603069" y="964570"/>
            <a:ext cx="1000587" cy="215315"/>
          </a:xfrm>
          <a:prstGeom prst="rect">
            <a:avLst/>
          </a:prstGeom>
          <a:noFill/>
          <a:ln w="9525">
            <a:noFill/>
          </a:ln>
          <a:extLst>
            <a:ext uri="{909E8E84-426E-40DD-AFC4-6F175D3DCCD1}">
              <a14:hiddenFill xmlns:a14="http://schemas.microsoft.com/office/drawing/2010/main">
                <a:solidFill>
                  <a:schemeClr val="accent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defRPr/>
            </a:pPr>
            <a:r>
              <a:rPr lang="en-US" sz="1399">
                <a:solidFill>
                  <a:srgbClr val="2E2E38"/>
                </a:solidFill>
                <a:cs typeface="Arial" panose="020B0604020202020204" pitchFamily="34" charset="0"/>
              </a:rPr>
              <a:t>Subtitle</a:t>
            </a:r>
            <a:r>
              <a:rPr lang="en-US" sz="1399">
                <a:solidFill>
                  <a:srgbClr val="000000"/>
                </a:solidFill>
                <a:cs typeface="Arial" panose="020B0604020202020204" pitchFamily="34" charset="0"/>
              </a:rPr>
              <a:t> (unit)</a:t>
            </a:r>
          </a:p>
        </p:txBody>
      </p:sp>
      <p:sp>
        <p:nvSpPr>
          <p:cNvPr id="12" name="Source" descr="Source">
            <a:extLst>
              <a:ext uri="{FF2B5EF4-FFF2-40B4-BE49-F238E27FC236}">
                <a16:creationId xmlns:a16="http://schemas.microsoft.com/office/drawing/2014/main" id="{2EB7D800-CD76-4D06-A8D8-ED05B9F784B1}"/>
              </a:ext>
            </a:extLst>
          </p:cNvPr>
          <p:cNvSpPr txBox="1"/>
          <p:nvPr userDrawn="1"/>
        </p:nvSpPr>
        <p:spPr>
          <a:xfrm>
            <a:off x="609601" y="6583579"/>
            <a:ext cx="828322" cy="105606"/>
          </a:xfrm>
          <a:prstGeom prst="rect">
            <a:avLst/>
          </a:prstGeom>
          <a:noFill/>
        </p:spPr>
        <p:txBody>
          <a:bodyPr vert="horz" wrap="none" lIns="0" tIns="0" rIns="0" bIns="0" rtlCol="0">
            <a:spAutoFit/>
          </a:bodyPr>
          <a:lstStyle/>
          <a:p>
            <a:pPr>
              <a:lnSpc>
                <a:spcPct val="85000"/>
              </a:lnSpc>
              <a:spcAft>
                <a:spcPts val="600"/>
              </a:spcAft>
              <a:buSzPct val="75000"/>
            </a:pPr>
            <a:r>
              <a:rPr lang="en-US" sz="800">
                <a:solidFill>
                  <a:srgbClr val="2E2E38"/>
                </a:solidFill>
                <a:cs typeface="Arial" panose="020B0604020202020204" pitchFamily="34" charset="0"/>
              </a:rPr>
              <a:t>Source: xxx; yyy; </a:t>
            </a:r>
            <a:r>
              <a:rPr lang="en-US" sz="800" err="1">
                <a:solidFill>
                  <a:srgbClr val="2E2E38"/>
                </a:solidFill>
                <a:cs typeface="Arial" panose="020B0604020202020204" pitchFamily="34" charset="0"/>
              </a:rPr>
              <a:t>zzz</a:t>
            </a:r>
            <a:endParaRPr lang="en-US" sz="800">
              <a:solidFill>
                <a:srgbClr val="2E2E38"/>
              </a:solidFill>
              <a:cs typeface="Arial" panose="020B0604020202020204" pitchFamily="34" charset="0"/>
            </a:endParaRPr>
          </a:p>
        </p:txBody>
      </p:sp>
      <p:sp>
        <p:nvSpPr>
          <p:cNvPr id="13" name="SlideInfo">
            <a:extLst>
              <a:ext uri="{FF2B5EF4-FFF2-40B4-BE49-F238E27FC236}">
                <a16:creationId xmlns:a16="http://schemas.microsoft.com/office/drawing/2014/main" id="{E31C99E6-AEF7-44B4-A771-8B3283C9815A}"/>
              </a:ext>
            </a:extLst>
          </p:cNvPr>
          <p:cNvSpPr/>
          <p:nvPr userDrawn="1"/>
        </p:nvSpPr>
        <p:spPr>
          <a:xfrm>
            <a:off x="9763822" y="964570"/>
            <a:ext cx="1820063" cy="215315"/>
          </a:xfrm>
          <a:prstGeom prst="rect">
            <a:avLst/>
          </a:prstGeom>
          <a:no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r" defTabSz="913943" rtl="0" eaLnBrk="1" fontAlgn="auto" latinLnBrk="0" hangingPunct="1">
              <a:lnSpc>
                <a:spcPct val="100000"/>
              </a:lnSpc>
              <a:spcBef>
                <a:spcPts val="0"/>
              </a:spcBef>
              <a:spcAft>
                <a:spcPts val="0"/>
              </a:spcAft>
              <a:buClrTx/>
              <a:buSzTx/>
              <a:buFontTx/>
              <a:buNone/>
              <a:tabLst/>
              <a:defRPr/>
            </a:pPr>
            <a:r>
              <a:rPr kumimoji="0" lang="en-US" sz="1399" b="0" i="0" u="none" strike="noStrike" kern="0" cap="all" spc="0" normalizeH="0" noProof="0">
                <a:ln>
                  <a:noFill/>
                </a:ln>
                <a:solidFill>
                  <a:srgbClr val="747480"/>
                </a:solidFill>
                <a:effectLst/>
                <a:uLnTx/>
                <a:uFillTx/>
                <a:latin typeface="+mn-lt"/>
                <a:ea typeface="+mn-ea"/>
                <a:cs typeface="+mn-cs"/>
              </a:rPr>
              <a:t>back-up | preliminary</a:t>
            </a:r>
          </a:p>
        </p:txBody>
      </p:sp>
      <p:sp>
        <p:nvSpPr>
          <p:cNvPr id="15" name="TrackerBounds">
            <a:extLst>
              <a:ext uri="{FF2B5EF4-FFF2-40B4-BE49-F238E27FC236}">
                <a16:creationId xmlns:a16="http://schemas.microsoft.com/office/drawing/2014/main" id="{12184C22-680D-4AF2-BB1B-FD2737ECE8A9}"/>
              </a:ext>
            </a:extLst>
          </p:cNvPr>
          <p:cNvSpPr/>
          <p:nvPr userDrawn="1"/>
        </p:nvSpPr>
        <p:spPr>
          <a:xfrm>
            <a:off x="9583957" y="129268"/>
            <a:ext cx="1998443" cy="710598"/>
          </a:xfrm>
          <a:prstGeom prst="rect">
            <a:avLst/>
          </a:prstGeom>
          <a:noFill/>
          <a:ln w="9525" cap="flat" cmpd="sng" algn="ctr">
            <a:solidFill>
              <a:srgbClr val="1A9AFA"/>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nchorCtr="0"/>
          <a:lstStyle/>
          <a:p>
            <a:pPr algn="ctr"/>
            <a:endParaRPr lang="en-US" sz="1099">
              <a:solidFill>
                <a:schemeClr val="accent2"/>
              </a:solidFill>
            </a:endParaRPr>
          </a:p>
        </p:txBody>
      </p:sp>
      <p:sp>
        <p:nvSpPr>
          <p:cNvPr id="16" name="ChevronBounds">
            <a:extLst>
              <a:ext uri="{FF2B5EF4-FFF2-40B4-BE49-F238E27FC236}">
                <a16:creationId xmlns:a16="http://schemas.microsoft.com/office/drawing/2014/main" id="{1511A0AA-77B5-40AC-9C13-50BA9E5E7D00}"/>
              </a:ext>
            </a:extLst>
          </p:cNvPr>
          <p:cNvSpPr/>
          <p:nvPr userDrawn="1"/>
        </p:nvSpPr>
        <p:spPr>
          <a:xfrm>
            <a:off x="9583957" y="268567"/>
            <a:ext cx="1998443" cy="432000"/>
          </a:xfrm>
          <a:prstGeom prst="rect">
            <a:avLst/>
          </a:prstGeom>
          <a:noFill/>
          <a:ln w="9525" cap="flat" cmpd="sng" algn="ctr">
            <a:solidFill>
              <a:srgbClr val="FF810A"/>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nchorCtr="0"/>
          <a:lstStyle/>
          <a:p>
            <a:pPr algn="ctr"/>
            <a:r>
              <a:rPr lang="en-US" sz="1099">
                <a:solidFill>
                  <a:srgbClr val="1A9AFA"/>
                </a:solidFill>
              </a:rPr>
              <a:t>Space for chevrons</a:t>
            </a:r>
          </a:p>
        </p:txBody>
      </p:sp>
      <p:sp>
        <p:nvSpPr>
          <p:cNvPr id="17" name="Footnote" descr="Footnote">
            <a:extLst>
              <a:ext uri="{FF2B5EF4-FFF2-40B4-BE49-F238E27FC236}">
                <a16:creationId xmlns:a16="http://schemas.microsoft.com/office/drawing/2014/main" id="{D1074E5C-601C-464E-8694-C182917CC12A}"/>
              </a:ext>
            </a:extLst>
          </p:cNvPr>
          <p:cNvSpPr txBox="1"/>
          <p:nvPr userDrawn="1"/>
        </p:nvSpPr>
        <p:spPr>
          <a:xfrm>
            <a:off x="609599" y="6146754"/>
            <a:ext cx="9980613" cy="404226"/>
          </a:xfrm>
          <a:prstGeom prst="rect">
            <a:avLst/>
          </a:prstGeom>
          <a:noFill/>
        </p:spPr>
        <p:txBody>
          <a:bodyPr vert="horz" wrap="none" lIns="0" tIns="0" rIns="0" bIns="0" rtlCol="0" anchor="b" anchorCtr="0">
            <a:noAutofit/>
          </a:bodyPr>
          <a:lstStyle/>
          <a:p>
            <a:pPr marL="95202" indent="-95202">
              <a:spcBef>
                <a:spcPct val="0"/>
              </a:spcBef>
              <a:spcAft>
                <a:spcPct val="0"/>
              </a:spcAft>
              <a:buSzPct val="100000"/>
              <a:buFont typeface="Arial" pitchFamily="34" charset="0"/>
              <a:buAutoNum type="arabicPeriod"/>
            </a:pPr>
            <a:r>
              <a:rPr lang="en-US" sz="800">
                <a:solidFill>
                  <a:srgbClr val="2E2E38"/>
                </a:solidFill>
                <a:cs typeface="Arial" panose="020B0604020202020204" pitchFamily="34" charset="0"/>
              </a:rPr>
              <a:t>Footnote</a:t>
            </a:r>
          </a:p>
        </p:txBody>
      </p:sp>
      <p:graphicFrame>
        <p:nvGraphicFramePr>
          <p:cNvPr id="18" name="Table">
            <a:extLst>
              <a:ext uri="{FF2B5EF4-FFF2-40B4-BE49-F238E27FC236}">
                <a16:creationId xmlns:a16="http://schemas.microsoft.com/office/drawing/2014/main" id="{E1176629-106D-474A-BCB6-97B9068D484C}"/>
              </a:ext>
            </a:extLst>
          </p:cNvPr>
          <p:cNvGraphicFramePr>
            <a:graphicFrameLocks noGrp="1"/>
          </p:cNvGraphicFramePr>
          <p:nvPr userDrawn="1">
            <p:extLst>
              <p:ext uri="{D42A27DB-BD31-4B8C-83A1-F6EECF244321}">
                <p14:modId xmlns:p14="http://schemas.microsoft.com/office/powerpoint/2010/main" val="4042956487"/>
              </p:ext>
            </p:extLst>
          </p:nvPr>
        </p:nvGraphicFramePr>
        <p:xfrm>
          <a:off x="1157736" y="3084408"/>
          <a:ext cx="4785507" cy="2349500"/>
        </p:xfrm>
        <a:graphic>
          <a:graphicData uri="http://schemas.openxmlformats.org/drawingml/2006/table">
            <a:tbl>
              <a:tblPr firstRow="1" bandRow="1">
                <a:tableStyleId>{5C22544A-7EE6-4342-B048-85BDC9FD1C3A}</a:tableStyleId>
              </a:tblPr>
              <a:tblGrid>
                <a:gridCol w="1595169">
                  <a:extLst>
                    <a:ext uri="{9D8B030D-6E8A-4147-A177-3AD203B41FA5}">
                      <a16:colId xmlns:a16="http://schemas.microsoft.com/office/drawing/2014/main" val="1000314679"/>
                    </a:ext>
                  </a:extLst>
                </a:gridCol>
                <a:gridCol w="1595169">
                  <a:extLst>
                    <a:ext uri="{9D8B030D-6E8A-4147-A177-3AD203B41FA5}">
                      <a16:colId xmlns:a16="http://schemas.microsoft.com/office/drawing/2014/main" val="587981265"/>
                    </a:ext>
                  </a:extLst>
                </a:gridCol>
                <a:gridCol w="1595169">
                  <a:extLst>
                    <a:ext uri="{9D8B030D-6E8A-4147-A177-3AD203B41FA5}">
                      <a16:colId xmlns:a16="http://schemas.microsoft.com/office/drawing/2014/main" val="4248580404"/>
                    </a:ext>
                  </a:extLst>
                </a:gridCol>
              </a:tblGrid>
              <a:tr h="237744">
                <a:tc>
                  <a:txBody>
                    <a:bodyPr/>
                    <a:lstStyle/>
                    <a:p>
                      <a:pPr marL="108000" indent="-108000" algn="ctr">
                        <a:buClr>
                          <a:srgbClr val="1A9AFA"/>
                        </a:buClr>
                        <a:buSzPct val="75000"/>
                        <a:buFontTx/>
                        <a:buNone/>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108000" indent="-108000" algn="ctr">
                        <a:buClr>
                          <a:srgbClr val="1A9AFA"/>
                        </a:buClr>
                        <a:buSzPct val="75000"/>
                        <a:buFontTx/>
                        <a:buNone/>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108000" indent="-108000" algn="ctr">
                        <a:buClr>
                          <a:srgbClr val="1A9AFA"/>
                        </a:buClr>
                        <a:buSzPct val="75000"/>
                        <a:buFontTx/>
                        <a:buNone/>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3414655119"/>
                  </a:ext>
                </a:extLst>
              </a:tr>
              <a:tr h="1055878">
                <a:tc>
                  <a:txBody>
                    <a:bodyPr/>
                    <a:lstStyle/>
                    <a:p>
                      <a:pPr marL="90000" indent="-90000" algn="l">
                        <a:buClr>
                          <a:srgbClr val="1A9AFA"/>
                        </a:buClr>
                        <a:buSzPct val="75000"/>
                        <a:buFontTx/>
                        <a:buNone/>
                      </a:pPr>
                      <a:endParaRPr lang="en-US" sz="1200" b="0">
                        <a:solidFill>
                          <a:srgbClr val="1A9AFA"/>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75429890"/>
                  </a:ext>
                </a:extLst>
              </a:tr>
              <a:tr h="1055878">
                <a:tc>
                  <a:txBody>
                    <a:bodyPr/>
                    <a:lstStyle/>
                    <a:p>
                      <a:pPr marL="90000" indent="-90000" algn="l">
                        <a:buClr>
                          <a:srgbClr val="1A9AFA"/>
                        </a:buClr>
                        <a:buSzPct val="75000"/>
                        <a:buFontTx/>
                        <a:buNone/>
                      </a:pPr>
                      <a:endParaRPr lang="en-US" sz="1200" b="0">
                        <a:solidFill>
                          <a:srgbClr val="1A9AFA"/>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51924294"/>
                  </a:ext>
                </a:extLst>
              </a:tr>
            </a:tbl>
          </a:graphicData>
        </a:graphic>
      </p:graphicFrame>
      <p:grpSp>
        <p:nvGrpSpPr>
          <p:cNvPr id="19" name="NumberedTracker_Blue">
            <a:extLst>
              <a:ext uri="{FF2B5EF4-FFF2-40B4-BE49-F238E27FC236}">
                <a16:creationId xmlns:a16="http://schemas.microsoft.com/office/drawing/2014/main" id="{99781829-5581-4677-B5EC-F7C47520E773}"/>
              </a:ext>
            </a:extLst>
          </p:cNvPr>
          <p:cNvGrpSpPr/>
          <p:nvPr userDrawn="1"/>
        </p:nvGrpSpPr>
        <p:grpSpPr>
          <a:xfrm>
            <a:off x="6567064" y="3137343"/>
            <a:ext cx="2005555" cy="287384"/>
            <a:chOff x="7013159" y="2413792"/>
            <a:chExt cx="2006600" cy="287384"/>
          </a:xfrm>
        </p:grpSpPr>
        <p:sp>
          <p:nvSpPr>
            <p:cNvPr id="20" name="SelectedNumber">
              <a:extLst>
                <a:ext uri="{FF2B5EF4-FFF2-40B4-BE49-F238E27FC236}">
                  <a16:creationId xmlns:a16="http://schemas.microsoft.com/office/drawing/2014/main" id="{916BADF3-685D-4FA6-AFE0-CF21231E1D2F}"/>
                </a:ext>
              </a:extLst>
            </p:cNvPr>
            <p:cNvSpPr/>
            <p:nvPr>
              <p:custDataLst>
                <p:tags r:id="rId16"/>
              </p:custDataLst>
            </p:nvPr>
          </p:nvSpPr>
          <p:spPr>
            <a:xfrm>
              <a:off x="7013159" y="2413792"/>
              <a:ext cx="261620" cy="136800"/>
            </a:xfrm>
            <a:prstGeom prst="rect">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1</a:t>
              </a:r>
            </a:p>
          </p:txBody>
        </p:sp>
        <p:sp>
          <p:nvSpPr>
            <p:cNvPr id="21" name="Selected">
              <a:extLst>
                <a:ext uri="{FF2B5EF4-FFF2-40B4-BE49-F238E27FC236}">
                  <a16:creationId xmlns:a16="http://schemas.microsoft.com/office/drawing/2014/main" id="{1F6C7114-EF90-4545-BD13-8737C8905BE3}"/>
                </a:ext>
              </a:extLst>
            </p:cNvPr>
            <p:cNvSpPr/>
            <p:nvPr>
              <p:custDataLst>
                <p:tags r:id="rId17"/>
              </p:custDataLst>
            </p:nvPr>
          </p:nvSpPr>
          <p:spPr>
            <a:xfrm>
              <a:off x="7287479" y="2413792"/>
              <a:ext cx="1732280" cy="136800"/>
            </a:xfrm>
            <a:prstGeom prst="rect">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Selected</a:t>
              </a:r>
            </a:p>
          </p:txBody>
        </p:sp>
        <p:sp>
          <p:nvSpPr>
            <p:cNvPr id="22" name="UnselectedNumber">
              <a:extLst>
                <a:ext uri="{FF2B5EF4-FFF2-40B4-BE49-F238E27FC236}">
                  <a16:creationId xmlns:a16="http://schemas.microsoft.com/office/drawing/2014/main" id="{E13BDA0B-2F16-4F2F-BD43-72C31A83C958}"/>
                </a:ext>
              </a:extLst>
            </p:cNvPr>
            <p:cNvSpPr/>
            <p:nvPr>
              <p:custDataLst>
                <p:tags r:id="rId18"/>
              </p:custDataLst>
            </p:nvPr>
          </p:nvSpPr>
          <p:spPr>
            <a:xfrm>
              <a:off x="7013159" y="2564376"/>
              <a:ext cx="261620" cy="136800"/>
            </a:xfrm>
            <a:prstGeom prst="rect">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2</a:t>
              </a:r>
            </a:p>
          </p:txBody>
        </p:sp>
        <p:sp>
          <p:nvSpPr>
            <p:cNvPr id="23" name="Unselected">
              <a:extLst>
                <a:ext uri="{FF2B5EF4-FFF2-40B4-BE49-F238E27FC236}">
                  <a16:creationId xmlns:a16="http://schemas.microsoft.com/office/drawing/2014/main" id="{7115B848-59BC-456D-9830-D60A2CFBAA8F}"/>
                </a:ext>
              </a:extLst>
            </p:cNvPr>
            <p:cNvSpPr/>
            <p:nvPr>
              <p:custDataLst>
                <p:tags r:id="rId19"/>
              </p:custDataLst>
            </p:nvPr>
          </p:nvSpPr>
          <p:spPr>
            <a:xfrm>
              <a:off x="7287479" y="2564376"/>
              <a:ext cx="1732280" cy="136800"/>
            </a:xfrm>
            <a:prstGeom prst="rect">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Unselected</a:t>
              </a:r>
            </a:p>
          </p:txBody>
        </p:sp>
      </p:grpSp>
      <p:grpSp>
        <p:nvGrpSpPr>
          <p:cNvPr id="24" name="NumberedTracker_Gray">
            <a:extLst>
              <a:ext uri="{FF2B5EF4-FFF2-40B4-BE49-F238E27FC236}">
                <a16:creationId xmlns:a16="http://schemas.microsoft.com/office/drawing/2014/main" id="{5F45E0CD-546C-4D0A-AAFE-34CFD62A8950}"/>
              </a:ext>
            </a:extLst>
          </p:cNvPr>
          <p:cNvGrpSpPr/>
          <p:nvPr userDrawn="1"/>
        </p:nvGrpSpPr>
        <p:grpSpPr>
          <a:xfrm>
            <a:off x="6567064" y="3636289"/>
            <a:ext cx="2005555" cy="285573"/>
            <a:chOff x="3812540" y="2712440"/>
            <a:chExt cx="2006600" cy="285573"/>
          </a:xfrm>
        </p:grpSpPr>
        <p:sp>
          <p:nvSpPr>
            <p:cNvPr id="25" name="SelectedNumber">
              <a:extLst>
                <a:ext uri="{FF2B5EF4-FFF2-40B4-BE49-F238E27FC236}">
                  <a16:creationId xmlns:a16="http://schemas.microsoft.com/office/drawing/2014/main" id="{00C31DA8-9593-4D39-B5D7-7DFDA80C1E03}"/>
                </a:ext>
              </a:extLst>
            </p:cNvPr>
            <p:cNvSpPr/>
            <p:nvPr>
              <p:custDataLst>
                <p:tags r:id="rId12"/>
              </p:custDataLst>
            </p:nvPr>
          </p:nvSpPr>
          <p:spPr>
            <a:xfrm>
              <a:off x="3812540" y="2712440"/>
              <a:ext cx="261620" cy="136800"/>
            </a:xfrm>
            <a:prstGeom prst="rect">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1</a:t>
              </a:r>
            </a:p>
          </p:txBody>
        </p:sp>
        <p:sp>
          <p:nvSpPr>
            <p:cNvPr id="26" name="Selected">
              <a:extLst>
                <a:ext uri="{FF2B5EF4-FFF2-40B4-BE49-F238E27FC236}">
                  <a16:creationId xmlns:a16="http://schemas.microsoft.com/office/drawing/2014/main" id="{04FAC387-8731-481F-8C59-791390012D90}"/>
                </a:ext>
              </a:extLst>
            </p:cNvPr>
            <p:cNvSpPr/>
            <p:nvPr>
              <p:custDataLst>
                <p:tags r:id="rId13"/>
              </p:custDataLst>
            </p:nvPr>
          </p:nvSpPr>
          <p:spPr>
            <a:xfrm>
              <a:off x="4086860" y="2712440"/>
              <a:ext cx="1732280" cy="136800"/>
            </a:xfrm>
            <a:prstGeom prst="rect">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Selected</a:t>
              </a:r>
            </a:p>
          </p:txBody>
        </p:sp>
        <p:sp>
          <p:nvSpPr>
            <p:cNvPr id="27" name="UnselectedNumber">
              <a:extLst>
                <a:ext uri="{FF2B5EF4-FFF2-40B4-BE49-F238E27FC236}">
                  <a16:creationId xmlns:a16="http://schemas.microsoft.com/office/drawing/2014/main" id="{27CCCAA5-11FF-46BA-88B4-815973A6D722}"/>
                </a:ext>
              </a:extLst>
            </p:cNvPr>
            <p:cNvSpPr/>
            <p:nvPr>
              <p:custDataLst>
                <p:tags r:id="rId14"/>
              </p:custDataLst>
            </p:nvPr>
          </p:nvSpPr>
          <p:spPr>
            <a:xfrm>
              <a:off x="3812540" y="2861213"/>
              <a:ext cx="261620" cy="136800"/>
            </a:xfrm>
            <a:prstGeom prst="rect">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2</a:t>
              </a:r>
            </a:p>
          </p:txBody>
        </p:sp>
        <p:sp>
          <p:nvSpPr>
            <p:cNvPr id="28" name="Unselected">
              <a:extLst>
                <a:ext uri="{FF2B5EF4-FFF2-40B4-BE49-F238E27FC236}">
                  <a16:creationId xmlns:a16="http://schemas.microsoft.com/office/drawing/2014/main" id="{9F1702D7-A913-4A7B-9C44-37DE5ED5B52A}"/>
                </a:ext>
              </a:extLst>
            </p:cNvPr>
            <p:cNvSpPr/>
            <p:nvPr>
              <p:custDataLst>
                <p:tags r:id="rId15"/>
              </p:custDataLst>
            </p:nvPr>
          </p:nvSpPr>
          <p:spPr>
            <a:xfrm>
              <a:off x="4086860" y="2861213"/>
              <a:ext cx="1732280" cy="136800"/>
            </a:xfrm>
            <a:prstGeom prst="rect">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Unselected</a:t>
              </a:r>
            </a:p>
          </p:txBody>
        </p:sp>
      </p:grpSp>
      <p:grpSp>
        <p:nvGrpSpPr>
          <p:cNvPr id="29" name="TitleTracker_Blue">
            <a:extLst>
              <a:ext uri="{FF2B5EF4-FFF2-40B4-BE49-F238E27FC236}">
                <a16:creationId xmlns:a16="http://schemas.microsoft.com/office/drawing/2014/main" id="{682F2A3C-2576-46DE-9F71-5B6C076C8306}"/>
              </a:ext>
            </a:extLst>
          </p:cNvPr>
          <p:cNvGrpSpPr/>
          <p:nvPr userDrawn="1"/>
        </p:nvGrpSpPr>
        <p:grpSpPr>
          <a:xfrm>
            <a:off x="6567064" y="4094566"/>
            <a:ext cx="2005555" cy="287388"/>
            <a:chOff x="4850118" y="2906786"/>
            <a:chExt cx="2006600" cy="287388"/>
          </a:xfrm>
        </p:grpSpPr>
        <p:sp>
          <p:nvSpPr>
            <p:cNvPr id="30" name="Selected">
              <a:extLst>
                <a:ext uri="{FF2B5EF4-FFF2-40B4-BE49-F238E27FC236}">
                  <a16:creationId xmlns:a16="http://schemas.microsoft.com/office/drawing/2014/main" id="{0DC9DE7F-6D69-4097-BD2B-D58EB6C29A4F}"/>
                </a:ext>
              </a:extLst>
            </p:cNvPr>
            <p:cNvSpPr/>
            <p:nvPr>
              <p:custDataLst>
                <p:tags r:id="rId10"/>
              </p:custDataLst>
            </p:nvPr>
          </p:nvSpPr>
          <p:spPr>
            <a:xfrm>
              <a:off x="4850118" y="2906786"/>
              <a:ext cx="2006600" cy="136800"/>
            </a:xfrm>
            <a:prstGeom prst="rect">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Selected</a:t>
              </a:r>
            </a:p>
          </p:txBody>
        </p:sp>
        <p:sp>
          <p:nvSpPr>
            <p:cNvPr id="31" name="Unselected">
              <a:extLst>
                <a:ext uri="{FF2B5EF4-FFF2-40B4-BE49-F238E27FC236}">
                  <a16:creationId xmlns:a16="http://schemas.microsoft.com/office/drawing/2014/main" id="{22F64030-4FAF-460A-9492-5619BB2B7D23}"/>
                </a:ext>
              </a:extLst>
            </p:cNvPr>
            <p:cNvSpPr/>
            <p:nvPr>
              <p:custDataLst>
                <p:tags r:id="rId11"/>
              </p:custDataLst>
            </p:nvPr>
          </p:nvSpPr>
          <p:spPr>
            <a:xfrm>
              <a:off x="4850118" y="3057374"/>
              <a:ext cx="2006600" cy="136800"/>
            </a:xfrm>
            <a:prstGeom prst="rect">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Unselected</a:t>
              </a:r>
            </a:p>
          </p:txBody>
        </p:sp>
      </p:grpSp>
      <p:grpSp>
        <p:nvGrpSpPr>
          <p:cNvPr id="32" name="TitleTracker_Gray">
            <a:extLst>
              <a:ext uri="{FF2B5EF4-FFF2-40B4-BE49-F238E27FC236}">
                <a16:creationId xmlns:a16="http://schemas.microsoft.com/office/drawing/2014/main" id="{47C66DF2-FEAB-4410-A0BF-4D5B20F977ED}"/>
              </a:ext>
            </a:extLst>
          </p:cNvPr>
          <p:cNvGrpSpPr/>
          <p:nvPr userDrawn="1"/>
        </p:nvGrpSpPr>
        <p:grpSpPr>
          <a:xfrm>
            <a:off x="6567064" y="4616781"/>
            <a:ext cx="2005555" cy="287387"/>
            <a:chOff x="4850118" y="3429000"/>
            <a:chExt cx="2006600" cy="287387"/>
          </a:xfrm>
        </p:grpSpPr>
        <p:sp>
          <p:nvSpPr>
            <p:cNvPr id="33" name="Unselected">
              <a:extLst>
                <a:ext uri="{FF2B5EF4-FFF2-40B4-BE49-F238E27FC236}">
                  <a16:creationId xmlns:a16="http://schemas.microsoft.com/office/drawing/2014/main" id="{7B68979D-6940-47FD-8C8C-D066AA041DB6}"/>
                </a:ext>
              </a:extLst>
            </p:cNvPr>
            <p:cNvSpPr/>
            <p:nvPr>
              <p:custDataLst>
                <p:tags r:id="rId8"/>
              </p:custDataLst>
            </p:nvPr>
          </p:nvSpPr>
          <p:spPr>
            <a:xfrm>
              <a:off x="4850118" y="3429000"/>
              <a:ext cx="2006600" cy="136800"/>
            </a:xfrm>
            <a:prstGeom prst="rect">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Selected</a:t>
              </a:r>
            </a:p>
          </p:txBody>
        </p:sp>
        <p:sp>
          <p:nvSpPr>
            <p:cNvPr id="34" name="Selected">
              <a:extLst>
                <a:ext uri="{FF2B5EF4-FFF2-40B4-BE49-F238E27FC236}">
                  <a16:creationId xmlns:a16="http://schemas.microsoft.com/office/drawing/2014/main" id="{0C5A4080-6082-467E-9CBC-B0F8BBB7348A}"/>
                </a:ext>
              </a:extLst>
            </p:cNvPr>
            <p:cNvSpPr/>
            <p:nvPr>
              <p:custDataLst>
                <p:tags r:id="rId9"/>
              </p:custDataLst>
            </p:nvPr>
          </p:nvSpPr>
          <p:spPr>
            <a:xfrm>
              <a:off x="4850118" y="3579587"/>
              <a:ext cx="2006600" cy="136800"/>
            </a:xfrm>
            <a:prstGeom prst="rect">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Unselected</a:t>
              </a:r>
            </a:p>
          </p:txBody>
        </p:sp>
      </p:grpSp>
      <p:grpSp>
        <p:nvGrpSpPr>
          <p:cNvPr id="35" name="ChevronTracker_Gray">
            <a:extLst>
              <a:ext uri="{FF2B5EF4-FFF2-40B4-BE49-F238E27FC236}">
                <a16:creationId xmlns:a16="http://schemas.microsoft.com/office/drawing/2014/main" id="{4BF3D363-3367-4601-AA4B-19C009108674}"/>
              </a:ext>
            </a:extLst>
          </p:cNvPr>
          <p:cNvGrpSpPr/>
          <p:nvPr userDrawn="1"/>
        </p:nvGrpSpPr>
        <p:grpSpPr>
          <a:xfrm>
            <a:off x="8217205" y="5176279"/>
            <a:ext cx="1366753" cy="457200"/>
            <a:chOff x="4850118" y="4055611"/>
            <a:chExt cx="1367465" cy="457200"/>
          </a:xfrm>
        </p:grpSpPr>
        <p:sp>
          <p:nvSpPr>
            <p:cNvPr id="36" name="Selected">
              <a:extLst>
                <a:ext uri="{FF2B5EF4-FFF2-40B4-BE49-F238E27FC236}">
                  <a16:creationId xmlns:a16="http://schemas.microsoft.com/office/drawing/2014/main" id="{94F722C3-DE19-4208-BD66-291D9CBC026B}"/>
                </a:ext>
              </a:extLst>
            </p:cNvPr>
            <p:cNvSpPr/>
            <p:nvPr>
              <p:custDataLst>
                <p:tags r:id="rId6"/>
              </p:custDataLst>
            </p:nvPr>
          </p:nvSpPr>
          <p:spPr>
            <a:xfrm>
              <a:off x="4850118" y="4055611"/>
              <a:ext cx="711200" cy="457200"/>
            </a:xfrm>
            <a:prstGeom prst="homePlate">
              <a:avLst>
                <a:gd name="adj" fmla="val 14821"/>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b="1">
                  <a:solidFill>
                    <a:srgbClr val="FFFFFF"/>
                  </a:solidFill>
                  <a:latin typeface="Arial" panose="020B0604020202020204" pitchFamily="34" charset="0"/>
                </a:rPr>
                <a:t>Selected</a:t>
              </a:r>
            </a:p>
          </p:txBody>
        </p:sp>
        <p:sp>
          <p:nvSpPr>
            <p:cNvPr id="37" name="Unselected">
              <a:extLst>
                <a:ext uri="{FF2B5EF4-FFF2-40B4-BE49-F238E27FC236}">
                  <a16:creationId xmlns:a16="http://schemas.microsoft.com/office/drawing/2014/main" id="{2FF187ED-0297-4D59-BE42-ADD836FA9CCA}"/>
                </a:ext>
              </a:extLst>
            </p:cNvPr>
            <p:cNvSpPr/>
            <p:nvPr>
              <p:custDataLst>
                <p:tags r:id="rId7"/>
              </p:custDataLst>
            </p:nvPr>
          </p:nvSpPr>
          <p:spPr>
            <a:xfrm>
              <a:off x="5517465" y="4055611"/>
              <a:ext cx="700118" cy="457200"/>
            </a:xfrm>
            <a:prstGeom prst="chevron">
              <a:avLst>
                <a:gd name="adj" fmla="val 14881"/>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a:solidFill>
                    <a:srgbClr val="747480"/>
                  </a:solidFill>
                  <a:latin typeface="Arial" panose="020B0604020202020204" pitchFamily="34" charset="0"/>
                </a:rPr>
                <a:t>Unselected</a:t>
              </a:r>
            </a:p>
          </p:txBody>
        </p:sp>
      </p:grpSp>
      <p:grpSp>
        <p:nvGrpSpPr>
          <p:cNvPr id="38" name="ChevronTracker_Blue">
            <a:extLst>
              <a:ext uri="{FF2B5EF4-FFF2-40B4-BE49-F238E27FC236}">
                <a16:creationId xmlns:a16="http://schemas.microsoft.com/office/drawing/2014/main" id="{AA2082D3-6CAB-44C2-8A5A-E96A69D49A30}"/>
              </a:ext>
            </a:extLst>
          </p:cNvPr>
          <p:cNvGrpSpPr/>
          <p:nvPr userDrawn="1"/>
        </p:nvGrpSpPr>
        <p:grpSpPr>
          <a:xfrm>
            <a:off x="6567065" y="5176279"/>
            <a:ext cx="1349631" cy="457200"/>
            <a:chOff x="4850119" y="3988499"/>
            <a:chExt cx="1350334" cy="457200"/>
          </a:xfrm>
        </p:grpSpPr>
        <p:sp>
          <p:nvSpPr>
            <p:cNvPr id="39" name="Selected">
              <a:extLst>
                <a:ext uri="{FF2B5EF4-FFF2-40B4-BE49-F238E27FC236}">
                  <a16:creationId xmlns:a16="http://schemas.microsoft.com/office/drawing/2014/main" id="{4FE9BE2F-D6E2-4CE5-A6C8-BDDA4D4F0B6E}"/>
                </a:ext>
              </a:extLst>
            </p:cNvPr>
            <p:cNvSpPr/>
            <p:nvPr>
              <p:custDataLst>
                <p:tags r:id="rId4"/>
              </p:custDataLst>
            </p:nvPr>
          </p:nvSpPr>
          <p:spPr>
            <a:xfrm>
              <a:off x="4850119" y="3988499"/>
              <a:ext cx="670522" cy="457200"/>
            </a:xfrm>
            <a:prstGeom prst="homePlate">
              <a:avLst>
                <a:gd name="adj" fmla="val 14107"/>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b="1">
                  <a:solidFill>
                    <a:srgbClr val="FFFFFF"/>
                  </a:solidFill>
                  <a:latin typeface="Arial" panose="020B0604020202020204" pitchFamily="34" charset="0"/>
                </a:rPr>
                <a:t>Selected</a:t>
              </a:r>
            </a:p>
          </p:txBody>
        </p:sp>
        <p:sp>
          <p:nvSpPr>
            <p:cNvPr id="40" name="Unselected">
              <a:extLst>
                <a:ext uri="{FF2B5EF4-FFF2-40B4-BE49-F238E27FC236}">
                  <a16:creationId xmlns:a16="http://schemas.microsoft.com/office/drawing/2014/main" id="{6FF67708-B5EC-4325-BB88-D8C6A9B3F593}"/>
                </a:ext>
              </a:extLst>
            </p:cNvPr>
            <p:cNvSpPr/>
            <p:nvPr>
              <p:custDataLst>
                <p:tags r:id="rId5"/>
              </p:custDataLst>
            </p:nvPr>
          </p:nvSpPr>
          <p:spPr>
            <a:xfrm>
              <a:off x="5489253" y="3988499"/>
              <a:ext cx="711200" cy="457200"/>
            </a:xfrm>
            <a:prstGeom prst="chevron">
              <a:avLst>
                <a:gd name="adj" fmla="val 14464"/>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a:solidFill>
                    <a:srgbClr val="747480"/>
                  </a:solidFill>
                  <a:latin typeface="Arial" panose="020B0604020202020204" pitchFamily="34" charset="0"/>
                </a:rPr>
                <a:t>Unselected</a:t>
              </a:r>
            </a:p>
          </p:txBody>
        </p:sp>
      </p:grpSp>
      <p:grpSp>
        <p:nvGrpSpPr>
          <p:cNvPr id="41" name="Title">
            <a:extLst>
              <a:ext uri="{FF2B5EF4-FFF2-40B4-BE49-F238E27FC236}">
                <a16:creationId xmlns:a16="http://schemas.microsoft.com/office/drawing/2014/main" id="{E74ADF67-AB8B-46D9-AB72-0B208878F6F9}"/>
              </a:ext>
            </a:extLst>
          </p:cNvPr>
          <p:cNvGrpSpPr/>
          <p:nvPr userDrawn="1"/>
        </p:nvGrpSpPr>
        <p:grpSpPr>
          <a:xfrm>
            <a:off x="609601" y="1327151"/>
            <a:ext cx="3532843" cy="257369"/>
            <a:chOff x="2832361" y="2087941"/>
            <a:chExt cx="3534683" cy="257369"/>
          </a:xfrm>
        </p:grpSpPr>
        <p:sp>
          <p:nvSpPr>
            <p:cNvPr id="42" name="Arrow: Left-Right 41">
              <a:extLst>
                <a:ext uri="{FF2B5EF4-FFF2-40B4-BE49-F238E27FC236}">
                  <a16:creationId xmlns:a16="http://schemas.microsoft.com/office/drawing/2014/main" id="{D5A3948A-34D3-4F7C-8BC0-42C233207A78}"/>
                </a:ext>
              </a:extLst>
            </p:cNvPr>
            <p:cNvSpPr/>
            <p:nvPr/>
          </p:nvSpPr>
          <p:spPr>
            <a:xfrm>
              <a:off x="2832361" y="2087941"/>
              <a:ext cx="3534683" cy="257369"/>
            </a:xfrm>
            <a:prstGeom prst="leftRightArrow">
              <a:avLst>
                <a:gd name="adj1" fmla="val 100000"/>
                <a:gd name="adj2"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b" anchorCtr="0">
              <a:spAutoFit/>
            </a:bodyPr>
            <a:lstStyle/>
            <a:p>
              <a:pPr algn="ctr"/>
              <a:r>
                <a:rPr lang="en-US" sz="1199" b="1">
                  <a:solidFill>
                    <a:srgbClr val="1A9AFA"/>
                  </a:solidFill>
                </a:rPr>
                <a:t>Title </a:t>
              </a:r>
              <a:r>
                <a:rPr lang="en-US" sz="1199">
                  <a:solidFill>
                    <a:srgbClr val="1A9AFA"/>
                  </a:solidFill>
                </a:rPr>
                <a:t>(units)</a:t>
              </a:r>
            </a:p>
          </p:txBody>
        </p:sp>
        <p:cxnSp>
          <p:nvCxnSpPr>
            <p:cNvPr id="43" name="Straight Connector 42">
              <a:extLst>
                <a:ext uri="{FF2B5EF4-FFF2-40B4-BE49-F238E27FC236}">
                  <a16:creationId xmlns:a16="http://schemas.microsoft.com/office/drawing/2014/main" id="{E690A46E-6013-4F5E-AB02-FBAAD73C6645}"/>
                </a:ext>
              </a:extLst>
            </p:cNvPr>
            <p:cNvCxnSpPr>
              <a:stCxn id="42" idx="4"/>
              <a:endCxn id="42" idx="6"/>
            </p:cNvCxnSpPr>
            <p:nvPr/>
          </p:nvCxnSpPr>
          <p:spPr>
            <a:xfrm>
              <a:off x="2832361" y="2345310"/>
              <a:ext cx="3534683" cy="0"/>
            </a:xfrm>
            <a:prstGeom prst="line">
              <a:avLst/>
            </a:prstGeom>
            <a:ln w="9525" cap="flat" cmpd="sng" algn="ctr">
              <a:solidFill>
                <a:srgbClr val="74748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4" name="Flag">
            <a:extLst>
              <a:ext uri="{FF2B5EF4-FFF2-40B4-BE49-F238E27FC236}">
                <a16:creationId xmlns:a16="http://schemas.microsoft.com/office/drawing/2014/main" id="{893A5313-43EA-4118-8CFD-1A5820BD9870}"/>
              </a:ext>
            </a:extLst>
          </p:cNvPr>
          <p:cNvGrpSpPr/>
          <p:nvPr userDrawn="1">
            <p:custDataLst>
              <p:tags r:id="rId3"/>
            </p:custDataLst>
          </p:nvPr>
        </p:nvGrpSpPr>
        <p:grpSpPr>
          <a:xfrm>
            <a:off x="11259853" y="45720"/>
            <a:ext cx="329013" cy="218458"/>
            <a:chOff x="1" y="749"/>
            <a:chExt cx="458953" cy="327687"/>
          </a:xfrm>
        </p:grpSpPr>
        <p:sp>
          <p:nvSpPr>
            <p:cNvPr id="45" name="imageBackground_637277204436084394">
              <a:extLst>
                <a:ext uri="{FF2B5EF4-FFF2-40B4-BE49-F238E27FC236}">
                  <a16:creationId xmlns:a16="http://schemas.microsoft.com/office/drawing/2014/main" id="{FDDAEF19-AA89-4320-9C58-A5702DA78E2A}"/>
                </a:ext>
              </a:extLst>
            </p:cNvPr>
            <p:cNvSpPr/>
            <p:nvPr/>
          </p:nvSpPr>
          <p:spPr>
            <a:xfrm>
              <a:off x="2" y="749"/>
              <a:ext cx="458952" cy="327687"/>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46" name="image_637277204436084394">
              <a:extLst>
                <a:ext uri="{FF2B5EF4-FFF2-40B4-BE49-F238E27FC236}">
                  <a16:creationId xmlns:a16="http://schemas.microsoft.com/office/drawing/2014/main" id="{232F366D-A54C-460C-9F48-D6AA39CADBB9}"/>
                </a:ext>
              </a:extLst>
            </p:cNvPr>
            <p:cNvPicPr>
              <a:picLocks/>
            </p:cNvPicPr>
            <p:nvPr/>
          </p:nvPicPr>
          <p:blipFill>
            <a:blip r:embed="rId23" cstate="print">
              <a:extLst>
                <a:ext uri="{28A0092B-C50C-407E-A947-70E740481C1C}">
                  <a14:useLocalDpi xmlns:a14="http://schemas.microsoft.com/office/drawing/2010/main" val="0"/>
                </a:ext>
              </a:extLst>
            </a:blip>
            <a:stretch>
              <a:fillRect/>
            </a:stretch>
          </p:blipFill>
          <p:spPr>
            <a:xfrm>
              <a:off x="1" y="749"/>
              <a:ext cx="458952" cy="327687"/>
            </a:xfrm>
            <a:prstGeom prst="rect">
              <a:avLst/>
            </a:prstGeom>
          </p:spPr>
        </p:pic>
      </p:grpSp>
      <p:sp>
        <p:nvSpPr>
          <p:cNvPr id="47" name="ST_Bubble">
            <a:extLst>
              <a:ext uri="{FF2B5EF4-FFF2-40B4-BE49-F238E27FC236}">
                <a16:creationId xmlns:a16="http://schemas.microsoft.com/office/drawing/2014/main" id="{44C6E1A7-0002-4D03-A0A7-771B3A536E20}"/>
              </a:ext>
            </a:extLst>
          </p:cNvPr>
          <p:cNvSpPr/>
          <p:nvPr userDrawn="1"/>
        </p:nvSpPr>
        <p:spPr>
          <a:xfrm>
            <a:off x="609284" y="949989"/>
            <a:ext cx="249078" cy="249208"/>
          </a:xfrm>
          <a:prstGeom prst="ellipse">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913486"/>
            <a:endParaRPr lang="en-US" sz="1398">
              <a:solidFill>
                <a:srgbClr val="FFFFFF"/>
              </a:solidFill>
              <a:latin typeface="Arial" panose="020B0604020202020204" pitchFamily="34" charset="0"/>
            </a:endParaRPr>
          </a:p>
        </p:txBody>
      </p:sp>
      <p:sp>
        <p:nvSpPr>
          <p:cNvPr id="49" name="TitleTextBox">
            <a:extLst>
              <a:ext uri="{FF2B5EF4-FFF2-40B4-BE49-F238E27FC236}">
                <a16:creationId xmlns:a16="http://schemas.microsoft.com/office/drawing/2014/main" id="{ABDB8C77-301D-437E-BF36-B5B329B22D48}"/>
              </a:ext>
            </a:extLst>
          </p:cNvPr>
          <p:cNvSpPr>
            <a:spLocks noChangeArrowheads="1"/>
          </p:cNvSpPr>
          <p:nvPr userDrawn="1"/>
        </p:nvSpPr>
        <p:spPr bwMode="auto">
          <a:xfrm>
            <a:off x="681133" y="1600201"/>
            <a:ext cx="3384908" cy="4470141"/>
          </a:xfrm>
          <a:prstGeom prst="rect">
            <a:avLst/>
          </a:prstGeom>
          <a:noFill/>
          <a:ln w="9525">
            <a:noFill/>
            <a:miter lim="800000"/>
            <a:headEnd/>
            <a:tailEnd/>
          </a:ln>
          <a:effectLst/>
        </p:spPr>
        <p:txBody>
          <a:bodyPr lIns="0" tIns="0" rIns="0" bIns="0"/>
          <a:lstStyle/>
          <a:p>
            <a:pPr marL="125937" indent="-125937">
              <a:spcBef>
                <a:spcPct val="20000"/>
              </a:spcBef>
              <a:buClr>
                <a:srgbClr val="1A9AFA"/>
              </a:buClr>
              <a:buSzPct val="75000"/>
              <a:buFont typeface="Wingdings 3" panose="05040102010807070707" pitchFamily="18" charset="2"/>
              <a:buChar char=""/>
            </a:pPr>
            <a:r>
              <a:rPr lang="en-US" altLang="de-DE" sz="1199">
                <a:solidFill>
                  <a:srgbClr val="2E2E38"/>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682277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2072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03EC-DB2E-41BC-BBE5-E82CA4BBA8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B787D-75B1-4351-BBA9-A0177FFD5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B5E30-6766-4E2A-B7F7-974A5B480389}"/>
              </a:ext>
            </a:extLst>
          </p:cNvPr>
          <p:cNvSpPr>
            <a:spLocks noGrp="1"/>
          </p:cNvSpPr>
          <p:nvPr>
            <p:ph type="dt" sz="half" idx="10"/>
          </p:nvPr>
        </p:nvSpPr>
        <p:spPr/>
        <p:txBody>
          <a:bodyPr/>
          <a:lstStyle/>
          <a:p>
            <a:fld id="{802899BD-F1BB-4B89-B671-B6AF9C36707C}" type="datetimeFigureOut">
              <a:rPr lang="en-US" smtClean="0"/>
              <a:t>2/13/2024</a:t>
            </a:fld>
            <a:endParaRPr lang="en-US"/>
          </a:p>
        </p:txBody>
      </p:sp>
      <p:sp>
        <p:nvSpPr>
          <p:cNvPr id="5" name="Footer Placeholder 4">
            <a:extLst>
              <a:ext uri="{FF2B5EF4-FFF2-40B4-BE49-F238E27FC236}">
                <a16:creationId xmlns:a16="http://schemas.microsoft.com/office/drawing/2014/main" id="{97862756-9A51-4CC7-9355-068F9D7C2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AC3DB-5C6E-46B4-ACD5-D492B3D9F0D6}"/>
              </a:ext>
            </a:extLst>
          </p:cNvPr>
          <p:cNvSpPr>
            <a:spLocks noGrp="1"/>
          </p:cNvSpPr>
          <p:nvPr>
            <p:ph type="sldNum" sz="quarter" idx="12"/>
          </p:nvPr>
        </p:nvSpPr>
        <p:spPr/>
        <p:txBody>
          <a:bodyPr/>
          <a:lstStyle/>
          <a:p>
            <a:fld id="{9E734C4E-AF57-4BF9-B5D5-6E8ED7372C8B}" type="slidenum">
              <a:rPr lang="en-US" smtClean="0"/>
              <a:t>‹#›</a:t>
            </a:fld>
            <a:endParaRPr lang="en-US"/>
          </a:p>
        </p:txBody>
      </p:sp>
    </p:spTree>
    <p:extLst>
      <p:ext uri="{BB962C8B-B14F-4D97-AF65-F5344CB8AC3E}">
        <p14:creationId xmlns:p14="http://schemas.microsoft.com/office/powerpoint/2010/main" val="4274054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91F3-32CC-48A7-AAD5-B13EE4CD02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6BDA10-72BA-438A-A015-ECE39969F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BD95E-BB65-4FA6-B2B0-AC11BF24F549}"/>
              </a:ext>
            </a:extLst>
          </p:cNvPr>
          <p:cNvSpPr>
            <a:spLocks noGrp="1"/>
          </p:cNvSpPr>
          <p:nvPr>
            <p:ph type="dt" sz="half" idx="10"/>
          </p:nvPr>
        </p:nvSpPr>
        <p:spPr/>
        <p:txBody>
          <a:bodyPr/>
          <a:lstStyle/>
          <a:p>
            <a:fld id="{75E8E820-73E5-4022-92DA-85D233ACA209}" type="datetimeFigureOut">
              <a:rPr lang="en-US" smtClean="0"/>
              <a:t>2/13/2024</a:t>
            </a:fld>
            <a:endParaRPr lang="en-US"/>
          </a:p>
        </p:txBody>
      </p:sp>
      <p:sp>
        <p:nvSpPr>
          <p:cNvPr id="5" name="Footer Placeholder 4">
            <a:extLst>
              <a:ext uri="{FF2B5EF4-FFF2-40B4-BE49-F238E27FC236}">
                <a16:creationId xmlns:a16="http://schemas.microsoft.com/office/drawing/2014/main" id="{59568E2C-1D67-4A67-80F5-B3859DD8E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33A49-D79B-4A5E-BE02-C83FB74024DB}"/>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1612931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01A1305-9D9A-3F46-9A25-CA8C8ABB492F}"/>
              </a:ext>
            </a:extLst>
          </p:cNvPr>
          <p:cNvSpPr>
            <a:spLocks noGrp="1"/>
          </p:cNvSpPr>
          <p:nvPr>
            <p:ph type="sldNum" sz="quarter" idx="4"/>
          </p:nvPr>
        </p:nvSpPr>
        <p:spPr>
          <a:xfrm>
            <a:off x="10466024" y="6367369"/>
            <a:ext cx="1449636" cy="365125"/>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4896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51CC4-76E3-48BB-9C47-324CA18E08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24823E-04BA-4E53-9EE0-ED010844C7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AB99F7-59DD-4BBC-A6FE-0E0774454F77}"/>
              </a:ext>
            </a:extLst>
          </p:cNvPr>
          <p:cNvSpPr>
            <a:spLocks noGrp="1"/>
          </p:cNvSpPr>
          <p:nvPr>
            <p:ph type="dt" sz="half" idx="10"/>
          </p:nvPr>
        </p:nvSpPr>
        <p:spPr/>
        <p:txBody>
          <a:bodyPr/>
          <a:lstStyle/>
          <a:p>
            <a:fld id="{75E8E820-73E5-4022-92DA-85D233ACA209}" type="datetimeFigureOut">
              <a:rPr lang="en-US" smtClean="0"/>
              <a:t>2/13/2024</a:t>
            </a:fld>
            <a:endParaRPr lang="en-US"/>
          </a:p>
        </p:txBody>
      </p:sp>
      <p:sp>
        <p:nvSpPr>
          <p:cNvPr id="5" name="Footer Placeholder 4">
            <a:extLst>
              <a:ext uri="{FF2B5EF4-FFF2-40B4-BE49-F238E27FC236}">
                <a16:creationId xmlns:a16="http://schemas.microsoft.com/office/drawing/2014/main" id="{D2F22CB8-0892-4B83-98B0-D4291DC7FB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F71B5-B7D1-42F9-902B-C10B68C5D1B6}"/>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2941950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E72FC-6577-4479-927B-CAD5C048F4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5C6859-6B2C-492D-A939-BBEA3C475B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7FDC3E-F00C-46F3-9317-205172A26F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C4CD1C-B6B4-467E-B5D4-16433ADF29F8}"/>
              </a:ext>
            </a:extLst>
          </p:cNvPr>
          <p:cNvSpPr>
            <a:spLocks noGrp="1"/>
          </p:cNvSpPr>
          <p:nvPr>
            <p:ph type="dt" sz="half" idx="10"/>
          </p:nvPr>
        </p:nvSpPr>
        <p:spPr/>
        <p:txBody>
          <a:bodyPr/>
          <a:lstStyle/>
          <a:p>
            <a:fld id="{75E8E820-73E5-4022-92DA-85D233ACA209}" type="datetimeFigureOut">
              <a:rPr lang="en-US" smtClean="0"/>
              <a:t>2/13/2024</a:t>
            </a:fld>
            <a:endParaRPr lang="en-US"/>
          </a:p>
        </p:txBody>
      </p:sp>
      <p:sp>
        <p:nvSpPr>
          <p:cNvPr id="6" name="Footer Placeholder 5">
            <a:extLst>
              <a:ext uri="{FF2B5EF4-FFF2-40B4-BE49-F238E27FC236}">
                <a16:creationId xmlns:a16="http://schemas.microsoft.com/office/drawing/2014/main" id="{C2FF71DF-85FB-4704-B33D-5727B350CE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A2529-F28F-44FD-ADF3-F4ED37067A44}"/>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1741175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827D3-E17C-4F79-BEC1-917E9FD5D5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B7E757-20C0-4D26-8F9B-CE6A958886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31B91-86AA-44D8-A11A-36DD7D185A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835366-7270-486F-85CA-2C08E9C503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EADAB8-C2C3-45DB-86EE-88D042266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9AEB45-5EE3-42A4-95AF-3542650D2373}"/>
              </a:ext>
            </a:extLst>
          </p:cNvPr>
          <p:cNvSpPr>
            <a:spLocks noGrp="1"/>
          </p:cNvSpPr>
          <p:nvPr>
            <p:ph type="dt" sz="half" idx="10"/>
          </p:nvPr>
        </p:nvSpPr>
        <p:spPr/>
        <p:txBody>
          <a:bodyPr/>
          <a:lstStyle/>
          <a:p>
            <a:fld id="{75E8E820-73E5-4022-92DA-85D233ACA209}" type="datetimeFigureOut">
              <a:rPr lang="en-US" smtClean="0"/>
              <a:t>2/13/2024</a:t>
            </a:fld>
            <a:endParaRPr lang="en-US"/>
          </a:p>
        </p:txBody>
      </p:sp>
      <p:sp>
        <p:nvSpPr>
          <p:cNvPr id="8" name="Footer Placeholder 7">
            <a:extLst>
              <a:ext uri="{FF2B5EF4-FFF2-40B4-BE49-F238E27FC236}">
                <a16:creationId xmlns:a16="http://schemas.microsoft.com/office/drawing/2014/main" id="{F7DA0912-E800-4C6E-8658-951A6FFF6A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710A5A-42A3-4C69-B7B2-DE08CBB733B2}"/>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1544146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D3DA2-59D2-4BD6-8E76-FBA32AF9FA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D20047-E938-4BA2-B081-61E29D256CBB}"/>
              </a:ext>
            </a:extLst>
          </p:cNvPr>
          <p:cNvSpPr>
            <a:spLocks noGrp="1"/>
          </p:cNvSpPr>
          <p:nvPr>
            <p:ph type="dt" sz="half" idx="10"/>
          </p:nvPr>
        </p:nvSpPr>
        <p:spPr/>
        <p:txBody>
          <a:bodyPr/>
          <a:lstStyle/>
          <a:p>
            <a:fld id="{75E8E820-73E5-4022-92DA-85D233ACA209}" type="datetimeFigureOut">
              <a:rPr lang="en-US" smtClean="0"/>
              <a:t>2/13/2024</a:t>
            </a:fld>
            <a:endParaRPr lang="en-US"/>
          </a:p>
        </p:txBody>
      </p:sp>
      <p:sp>
        <p:nvSpPr>
          <p:cNvPr id="4" name="Footer Placeholder 3">
            <a:extLst>
              <a:ext uri="{FF2B5EF4-FFF2-40B4-BE49-F238E27FC236}">
                <a16:creationId xmlns:a16="http://schemas.microsoft.com/office/drawing/2014/main" id="{0A5FB300-DB6E-4499-B934-DEBC12DC7A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5E354F-9AE7-40EE-B503-13E6CD688AEE}"/>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2516907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79A6F2-C3FB-4F78-9DE3-A3CF9E030AD8}"/>
              </a:ext>
            </a:extLst>
          </p:cNvPr>
          <p:cNvSpPr>
            <a:spLocks noGrp="1"/>
          </p:cNvSpPr>
          <p:nvPr>
            <p:ph type="dt" sz="half" idx="10"/>
          </p:nvPr>
        </p:nvSpPr>
        <p:spPr/>
        <p:txBody>
          <a:bodyPr/>
          <a:lstStyle/>
          <a:p>
            <a:fld id="{75E8E820-73E5-4022-92DA-85D233ACA209}" type="datetimeFigureOut">
              <a:rPr lang="en-US" smtClean="0"/>
              <a:t>2/13/2024</a:t>
            </a:fld>
            <a:endParaRPr lang="en-US"/>
          </a:p>
        </p:txBody>
      </p:sp>
      <p:sp>
        <p:nvSpPr>
          <p:cNvPr id="3" name="Footer Placeholder 2">
            <a:extLst>
              <a:ext uri="{FF2B5EF4-FFF2-40B4-BE49-F238E27FC236}">
                <a16:creationId xmlns:a16="http://schemas.microsoft.com/office/drawing/2014/main" id="{60947603-5A2E-4DBF-97AD-7BE9E3EB0E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1AC4E9-5930-4945-B681-CF2070F9AA54}"/>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33403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D0D0-DF13-4BA6-B1D4-7BC5619DB9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05C683-8087-40C2-B993-1AA777654E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FFEE1F-CE40-48AE-ACBC-1BD01DBE3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67C527-A86F-4163-A0E6-058A38E65140}"/>
              </a:ext>
            </a:extLst>
          </p:cNvPr>
          <p:cNvSpPr>
            <a:spLocks noGrp="1"/>
          </p:cNvSpPr>
          <p:nvPr>
            <p:ph type="dt" sz="half" idx="10"/>
          </p:nvPr>
        </p:nvSpPr>
        <p:spPr/>
        <p:txBody>
          <a:bodyPr/>
          <a:lstStyle/>
          <a:p>
            <a:fld id="{75E8E820-73E5-4022-92DA-85D233ACA209}" type="datetimeFigureOut">
              <a:rPr lang="en-US" smtClean="0"/>
              <a:t>2/13/2024</a:t>
            </a:fld>
            <a:endParaRPr lang="en-US"/>
          </a:p>
        </p:txBody>
      </p:sp>
      <p:sp>
        <p:nvSpPr>
          <p:cNvPr id="6" name="Footer Placeholder 5">
            <a:extLst>
              <a:ext uri="{FF2B5EF4-FFF2-40B4-BE49-F238E27FC236}">
                <a16:creationId xmlns:a16="http://schemas.microsoft.com/office/drawing/2014/main" id="{19A075B5-02C3-4259-8009-074FA673D6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A5E718-999F-4319-A051-64E90FDA5D32}"/>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781575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6547-ECD5-43C5-B99D-4CDC009F0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886714-1B65-4745-83E5-E49B69CD16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4FDA77-7ADD-49FB-B72F-29265923E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7AEBA3-FCBC-4827-B52E-D66A32AC9B1C}"/>
              </a:ext>
            </a:extLst>
          </p:cNvPr>
          <p:cNvSpPr>
            <a:spLocks noGrp="1"/>
          </p:cNvSpPr>
          <p:nvPr>
            <p:ph type="dt" sz="half" idx="10"/>
          </p:nvPr>
        </p:nvSpPr>
        <p:spPr/>
        <p:txBody>
          <a:bodyPr/>
          <a:lstStyle/>
          <a:p>
            <a:fld id="{75E8E820-73E5-4022-92DA-85D233ACA209}" type="datetimeFigureOut">
              <a:rPr lang="en-US" smtClean="0"/>
              <a:t>2/13/2024</a:t>
            </a:fld>
            <a:endParaRPr lang="en-US"/>
          </a:p>
        </p:txBody>
      </p:sp>
      <p:sp>
        <p:nvSpPr>
          <p:cNvPr id="6" name="Footer Placeholder 5">
            <a:extLst>
              <a:ext uri="{FF2B5EF4-FFF2-40B4-BE49-F238E27FC236}">
                <a16:creationId xmlns:a16="http://schemas.microsoft.com/office/drawing/2014/main" id="{85607AD5-8978-4C7C-B976-2EE98E5F36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854F1-97CF-4566-B882-47A704E4CAA4}"/>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1685767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10C7-C65E-4211-BD1B-9010001DC9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FD1BFC-AF01-4CA9-8445-7EA1D1BF6C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D59F4-0D97-4192-92F8-6386CD29472B}"/>
              </a:ext>
            </a:extLst>
          </p:cNvPr>
          <p:cNvSpPr>
            <a:spLocks noGrp="1"/>
          </p:cNvSpPr>
          <p:nvPr>
            <p:ph type="dt" sz="half" idx="10"/>
          </p:nvPr>
        </p:nvSpPr>
        <p:spPr/>
        <p:txBody>
          <a:bodyPr/>
          <a:lstStyle/>
          <a:p>
            <a:fld id="{75E8E820-73E5-4022-92DA-85D233ACA209}" type="datetimeFigureOut">
              <a:rPr lang="en-US" smtClean="0"/>
              <a:t>2/13/2024</a:t>
            </a:fld>
            <a:endParaRPr lang="en-US"/>
          </a:p>
        </p:txBody>
      </p:sp>
      <p:sp>
        <p:nvSpPr>
          <p:cNvPr id="5" name="Footer Placeholder 4">
            <a:extLst>
              <a:ext uri="{FF2B5EF4-FFF2-40B4-BE49-F238E27FC236}">
                <a16:creationId xmlns:a16="http://schemas.microsoft.com/office/drawing/2014/main" id="{F8C4368F-F609-4103-B3C0-BFF1A0B6F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27202-DBB9-4F7D-83FD-8AE4F227CC8F}"/>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1270468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281A3-1D4A-4F4D-997E-627A3EC787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224D80-F6CD-44B4-BBCA-CC21E7F2E2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0C6D99-A60F-4BED-9278-89D0972221F4}"/>
              </a:ext>
            </a:extLst>
          </p:cNvPr>
          <p:cNvSpPr>
            <a:spLocks noGrp="1"/>
          </p:cNvSpPr>
          <p:nvPr>
            <p:ph type="dt" sz="half" idx="10"/>
          </p:nvPr>
        </p:nvSpPr>
        <p:spPr/>
        <p:txBody>
          <a:bodyPr/>
          <a:lstStyle/>
          <a:p>
            <a:fld id="{75E8E820-73E5-4022-92DA-85D233ACA209}" type="datetimeFigureOut">
              <a:rPr lang="en-US" smtClean="0"/>
              <a:t>2/13/2024</a:t>
            </a:fld>
            <a:endParaRPr lang="en-US"/>
          </a:p>
        </p:txBody>
      </p:sp>
      <p:sp>
        <p:nvSpPr>
          <p:cNvPr id="5" name="Footer Placeholder 4">
            <a:extLst>
              <a:ext uri="{FF2B5EF4-FFF2-40B4-BE49-F238E27FC236}">
                <a16:creationId xmlns:a16="http://schemas.microsoft.com/office/drawing/2014/main" id="{F09EEAF2-D094-4F26-8E13-842DC7ACE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E269F3-E503-4377-957C-AC49C84C2499}"/>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1299190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lvl1pPr>
          </a:lstStyle>
          <a:p>
            <a:pPr algn="l"/>
            <a:endParaRPr lang="en-US" sz="1400">
              <a:cs typeface="Calibri" panose="020F0502020204030204" pitchFamily="34" charset="0"/>
            </a:endParaRPr>
          </a:p>
        </p:txBody>
      </p:sp>
      <p:pic>
        <p:nvPicPr>
          <p:cNvPr id="21" name="Picture 20">
            <a:extLst>
              <a:ext uri="{FF2B5EF4-FFF2-40B4-BE49-F238E27FC236}">
                <a16:creationId xmlns:a16="http://schemas.microsoft.com/office/drawing/2014/main" id="{3E78BBF4-7326-B24C-8D9C-EA7271927983}"/>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133222" y="4599709"/>
            <a:ext cx="3197561" cy="1765581"/>
          </a:xfrm>
          <a:prstGeom prst="rect">
            <a:avLst/>
          </a:prstGeom>
        </p:spPr>
      </p:pic>
      <p:pic>
        <p:nvPicPr>
          <p:cNvPr id="7" name="Picture 6">
            <a:extLst>
              <a:ext uri="{FF2B5EF4-FFF2-40B4-BE49-F238E27FC236}">
                <a16:creationId xmlns:a16="http://schemas.microsoft.com/office/drawing/2014/main" id="{10667DE9-32F3-5249-B248-AB74830201E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623" r="19671" b="4494"/>
          <a:stretch/>
        </p:blipFill>
        <p:spPr>
          <a:xfrm>
            <a:off x="5638800" y="0"/>
            <a:ext cx="6558962" cy="6076709"/>
          </a:xfrm>
          <a:prstGeom prst="rect">
            <a:avLst/>
          </a:prstGeom>
        </p:spPr>
      </p:pic>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14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 – 19 Response</a:t>
            </a:r>
          </a:p>
        </p:txBody>
      </p:sp>
      <p:sp>
        <p:nvSpPr>
          <p:cNvPr id="8" name="Rectangle 7">
            <a:extLst>
              <a:ext uri="{FF2B5EF4-FFF2-40B4-BE49-F238E27FC236}">
                <a16:creationId xmlns:a16="http://schemas.microsoft.com/office/drawing/2014/main" id="{5FA1D939-D213-F34C-BE38-0638422F47E2}"/>
              </a:ext>
            </a:extLst>
          </p:cNvPr>
          <p:cNvSpPr/>
          <p:nvPr userDrawn="1"/>
        </p:nvSpPr>
        <p:spPr>
          <a:xfrm>
            <a:off x="5635752" y="0"/>
            <a:ext cx="6556248" cy="6076709"/>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285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4" y="121332"/>
            <a:ext cx="11493631" cy="592562"/>
          </a:xfrm>
        </p:spPr>
        <p:txBody>
          <a:bodyPr anchor="ctr"/>
          <a:lstStyle>
            <a:lvl1pPr>
              <a:defRPr sz="2400"/>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Century Gothic" panose="020B0502020202020204" pitchFamily="34" charset="0"/>
              </a:rPr>
              <a:pPr marL="19049" algn="ctr"/>
              <a:t>‹#›</a:t>
            </a:fld>
            <a:endParaRPr lang="en-US" sz="999">
              <a:solidFill>
                <a:srgbClr val="808080"/>
              </a:solidFill>
              <a:latin typeface="Century Gothic" panose="020B0502020202020204" pitchFamily="34" charset="0"/>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flipV="1">
            <a:off x="349185" y="713894"/>
            <a:ext cx="11474771" cy="930"/>
          </a:xfrm>
          <a:prstGeom prst="straightConnector1">
            <a:avLst/>
          </a:prstGeom>
          <a:noFill/>
          <a:ln w="28575" cap="flat" cmpd="sng" algn="ctr">
            <a:solidFill>
              <a:srgbClr val="0070C0"/>
            </a:solidFill>
            <a:prstDash val="solid"/>
            <a:miter lim="800000"/>
            <a:headEnd type="none" w="med" len="med"/>
            <a:tailEnd type="none" w="med" len="med"/>
          </a:ln>
          <a:effectLst/>
        </p:spPr>
      </p:cxnSp>
    </p:spTree>
    <p:extLst>
      <p:ext uri="{BB962C8B-B14F-4D97-AF65-F5344CB8AC3E}">
        <p14:creationId xmlns:p14="http://schemas.microsoft.com/office/powerpoint/2010/main" val="3673952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01A1305-9D9A-3F46-9A25-CA8C8ABB492F}"/>
              </a:ext>
            </a:extLst>
          </p:cNvPr>
          <p:cNvSpPr>
            <a:spLocks noGrp="1"/>
          </p:cNvSpPr>
          <p:nvPr>
            <p:ph type="sldNum" sz="quarter" idx="4"/>
          </p:nvPr>
        </p:nvSpPr>
        <p:spPr>
          <a:xfrm>
            <a:off x="10466024" y="6367369"/>
            <a:ext cx="1449636" cy="365125"/>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55643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4" y="121332"/>
            <a:ext cx="11493631" cy="592562"/>
          </a:xfrm>
        </p:spPr>
        <p:txBody>
          <a:bodyPr anchor="ctr"/>
          <a:lstStyle>
            <a:lvl1pPr>
              <a:defRPr sz="2400"/>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Century Gothic" panose="020B0502020202020204" pitchFamily="34" charset="0"/>
              </a:rPr>
              <a:pPr marL="19049" algn="ctr"/>
              <a:t>‹#›</a:t>
            </a:fld>
            <a:endParaRPr lang="en-US" sz="999">
              <a:solidFill>
                <a:srgbClr val="808080"/>
              </a:solidFill>
              <a:latin typeface="Century Gothic" panose="020B0502020202020204" pitchFamily="34" charset="0"/>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flipV="1">
            <a:off x="349185" y="713894"/>
            <a:ext cx="11474771" cy="930"/>
          </a:xfrm>
          <a:prstGeom prst="straightConnector1">
            <a:avLst/>
          </a:prstGeom>
          <a:noFill/>
          <a:ln w="28575" cap="flat" cmpd="sng" algn="ctr">
            <a:solidFill>
              <a:srgbClr val="0070C0"/>
            </a:solidFill>
            <a:prstDash val="solid"/>
            <a:miter lim="800000"/>
            <a:headEnd type="none" w="med" len="med"/>
            <a:tailEnd type="none" w="med" len="med"/>
          </a:ln>
          <a:effectLst/>
        </p:spPr>
      </p:cxnSp>
    </p:spTree>
    <p:extLst>
      <p:ext uri="{BB962C8B-B14F-4D97-AF65-F5344CB8AC3E}">
        <p14:creationId xmlns:p14="http://schemas.microsoft.com/office/powerpoint/2010/main" val="467773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49754-3A0E-4FB8-808C-1EEFD36D9D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2D494F-9D14-4C92-B3F7-85EA549166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5D2DA2-13F2-4F08-89E0-76839B135019}"/>
              </a:ext>
            </a:extLst>
          </p:cNvPr>
          <p:cNvSpPr>
            <a:spLocks noGrp="1"/>
          </p:cNvSpPr>
          <p:nvPr>
            <p:ph type="dt" sz="half" idx="10"/>
          </p:nvPr>
        </p:nvSpPr>
        <p:spPr/>
        <p:txBody>
          <a:bodyPr/>
          <a:lstStyle/>
          <a:p>
            <a:fld id="{8F39875D-9E95-4E4C-900A-693445FCB088}" type="datetimeFigureOut">
              <a:rPr lang="en-US" smtClean="0"/>
              <a:t>2/13/2024</a:t>
            </a:fld>
            <a:endParaRPr lang="en-US"/>
          </a:p>
        </p:txBody>
      </p:sp>
      <p:sp>
        <p:nvSpPr>
          <p:cNvPr id="5" name="Footer Placeholder 4">
            <a:extLst>
              <a:ext uri="{FF2B5EF4-FFF2-40B4-BE49-F238E27FC236}">
                <a16:creationId xmlns:a16="http://schemas.microsoft.com/office/drawing/2014/main" id="{046ACFAD-A9BB-4161-8FBA-4E77DF517B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73142-CEE5-4EF8-9A85-B647AF203D83}"/>
              </a:ext>
            </a:extLst>
          </p:cNvPr>
          <p:cNvSpPr>
            <a:spLocks noGrp="1"/>
          </p:cNvSpPr>
          <p:nvPr>
            <p:ph type="sldNum" sz="quarter" idx="12"/>
          </p:nvPr>
        </p:nvSpPr>
        <p:spPr/>
        <p:txBody>
          <a:bodyPr/>
          <a:lstStyle/>
          <a:p>
            <a:fld id="{15F0DDE2-48C8-4F14-84F3-C2AA71A81327}" type="slidenum">
              <a:rPr lang="en-US" smtClean="0"/>
              <a:t>‹#›</a:t>
            </a:fld>
            <a:endParaRPr lang="en-US"/>
          </a:p>
        </p:txBody>
      </p:sp>
    </p:spTree>
    <p:extLst>
      <p:ext uri="{BB962C8B-B14F-4D97-AF65-F5344CB8AC3E}">
        <p14:creationId xmlns:p14="http://schemas.microsoft.com/office/powerpoint/2010/main" val="3507922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B4ED-0DE9-4AA3-AE3A-A95D5B8DAE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164DEA-A8AA-4AD3-AD83-9B5C04D224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7D5FD-4195-4A11-A19B-BA98BD85CF83}"/>
              </a:ext>
            </a:extLst>
          </p:cNvPr>
          <p:cNvSpPr>
            <a:spLocks noGrp="1"/>
          </p:cNvSpPr>
          <p:nvPr>
            <p:ph type="dt" sz="half" idx="10"/>
          </p:nvPr>
        </p:nvSpPr>
        <p:spPr/>
        <p:txBody>
          <a:bodyPr/>
          <a:lstStyle/>
          <a:p>
            <a:fld id="{8F39875D-9E95-4E4C-900A-693445FCB088}" type="datetimeFigureOut">
              <a:rPr lang="en-US" smtClean="0"/>
              <a:t>2/13/2024</a:t>
            </a:fld>
            <a:endParaRPr lang="en-US"/>
          </a:p>
        </p:txBody>
      </p:sp>
      <p:sp>
        <p:nvSpPr>
          <p:cNvPr id="5" name="Footer Placeholder 4">
            <a:extLst>
              <a:ext uri="{FF2B5EF4-FFF2-40B4-BE49-F238E27FC236}">
                <a16:creationId xmlns:a16="http://schemas.microsoft.com/office/drawing/2014/main" id="{37B5B99A-591E-4E85-9B27-A4E0F71CDE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9C24E-BE23-45B1-92D8-60D3F10D4682}"/>
              </a:ext>
            </a:extLst>
          </p:cNvPr>
          <p:cNvSpPr>
            <a:spLocks noGrp="1"/>
          </p:cNvSpPr>
          <p:nvPr>
            <p:ph type="sldNum" sz="quarter" idx="12"/>
          </p:nvPr>
        </p:nvSpPr>
        <p:spPr/>
        <p:txBody>
          <a:bodyPr/>
          <a:lstStyle/>
          <a:p>
            <a:fld id="{15F0DDE2-48C8-4F14-84F3-C2AA71A81327}" type="slidenum">
              <a:rPr lang="en-US" smtClean="0"/>
              <a:t>‹#›</a:t>
            </a:fld>
            <a:endParaRPr lang="en-US"/>
          </a:p>
        </p:txBody>
      </p:sp>
    </p:spTree>
    <p:extLst>
      <p:ext uri="{BB962C8B-B14F-4D97-AF65-F5344CB8AC3E}">
        <p14:creationId xmlns:p14="http://schemas.microsoft.com/office/powerpoint/2010/main" val="171239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52561-0ED7-4CD3-BBCC-BCEBAC7212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DF39D8-0BAD-40F2-B447-0E6607C22A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169FDC-3FC7-4CAB-BB55-99A05FBCC6D8}"/>
              </a:ext>
            </a:extLst>
          </p:cNvPr>
          <p:cNvSpPr>
            <a:spLocks noGrp="1"/>
          </p:cNvSpPr>
          <p:nvPr>
            <p:ph type="dt" sz="half" idx="10"/>
          </p:nvPr>
        </p:nvSpPr>
        <p:spPr/>
        <p:txBody>
          <a:bodyPr/>
          <a:lstStyle/>
          <a:p>
            <a:fld id="{8F39875D-9E95-4E4C-900A-693445FCB088}" type="datetimeFigureOut">
              <a:rPr lang="en-US" smtClean="0"/>
              <a:t>2/13/2024</a:t>
            </a:fld>
            <a:endParaRPr lang="en-US"/>
          </a:p>
        </p:txBody>
      </p:sp>
      <p:sp>
        <p:nvSpPr>
          <p:cNvPr id="5" name="Footer Placeholder 4">
            <a:extLst>
              <a:ext uri="{FF2B5EF4-FFF2-40B4-BE49-F238E27FC236}">
                <a16:creationId xmlns:a16="http://schemas.microsoft.com/office/drawing/2014/main" id="{64430736-852C-4618-9CA4-30639210A5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8797C-2C09-49C3-A06F-4AD592107324}"/>
              </a:ext>
            </a:extLst>
          </p:cNvPr>
          <p:cNvSpPr>
            <a:spLocks noGrp="1"/>
          </p:cNvSpPr>
          <p:nvPr>
            <p:ph type="sldNum" sz="quarter" idx="12"/>
          </p:nvPr>
        </p:nvSpPr>
        <p:spPr/>
        <p:txBody>
          <a:bodyPr/>
          <a:lstStyle/>
          <a:p>
            <a:fld id="{15F0DDE2-48C8-4F14-84F3-C2AA71A81327}" type="slidenum">
              <a:rPr lang="en-US" smtClean="0"/>
              <a:t>‹#›</a:t>
            </a:fld>
            <a:endParaRPr lang="en-US"/>
          </a:p>
        </p:txBody>
      </p:sp>
    </p:spTree>
    <p:extLst>
      <p:ext uri="{BB962C8B-B14F-4D97-AF65-F5344CB8AC3E}">
        <p14:creationId xmlns:p14="http://schemas.microsoft.com/office/powerpoint/2010/main" val="3866304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9E5CC-62FF-42EC-8AE6-B977DA4B1C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CDEEE6-D75A-4F5A-A562-668610C9DE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E00769-7C3D-4E2E-A640-4747ACDE5C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675B40-E8C0-4A3B-BA15-235F2BB06A93}"/>
              </a:ext>
            </a:extLst>
          </p:cNvPr>
          <p:cNvSpPr>
            <a:spLocks noGrp="1"/>
          </p:cNvSpPr>
          <p:nvPr>
            <p:ph type="dt" sz="half" idx="10"/>
          </p:nvPr>
        </p:nvSpPr>
        <p:spPr/>
        <p:txBody>
          <a:bodyPr/>
          <a:lstStyle/>
          <a:p>
            <a:fld id="{8F39875D-9E95-4E4C-900A-693445FCB088}" type="datetimeFigureOut">
              <a:rPr lang="en-US" smtClean="0"/>
              <a:t>2/13/2024</a:t>
            </a:fld>
            <a:endParaRPr lang="en-US"/>
          </a:p>
        </p:txBody>
      </p:sp>
      <p:sp>
        <p:nvSpPr>
          <p:cNvPr id="6" name="Footer Placeholder 5">
            <a:extLst>
              <a:ext uri="{FF2B5EF4-FFF2-40B4-BE49-F238E27FC236}">
                <a16:creationId xmlns:a16="http://schemas.microsoft.com/office/drawing/2014/main" id="{BB6020E4-842B-4156-8F10-19BC9AE5F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9F65E9-6509-40D3-99EE-35BA9350ADD4}"/>
              </a:ext>
            </a:extLst>
          </p:cNvPr>
          <p:cNvSpPr>
            <a:spLocks noGrp="1"/>
          </p:cNvSpPr>
          <p:nvPr>
            <p:ph type="sldNum" sz="quarter" idx="12"/>
          </p:nvPr>
        </p:nvSpPr>
        <p:spPr/>
        <p:txBody>
          <a:bodyPr/>
          <a:lstStyle/>
          <a:p>
            <a:fld id="{15F0DDE2-48C8-4F14-84F3-C2AA71A81327}" type="slidenum">
              <a:rPr lang="en-US" smtClean="0"/>
              <a:t>‹#›</a:t>
            </a:fld>
            <a:endParaRPr lang="en-US"/>
          </a:p>
        </p:txBody>
      </p:sp>
    </p:spTree>
    <p:extLst>
      <p:ext uri="{BB962C8B-B14F-4D97-AF65-F5344CB8AC3E}">
        <p14:creationId xmlns:p14="http://schemas.microsoft.com/office/powerpoint/2010/main" val="3474711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10CDF-A178-4315-9298-A9334C6480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A857F6-9CC7-491B-B2E0-26D16FAF77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A01760-1B47-4984-B2D2-496354BA4A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2404B9-A812-49A0-8058-FCDA3F97F8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27E3EF-8E5D-42CD-8C03-18CB1E736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A34C01-EFF6-4FEC-A1E1-5E585544BF12}"/>
              </a:ext>
            </a:extLst>
          </p:cNvPr>
          <p:cNvSpPr>
            <a:spLocks noGrp="1"/>
          </p:cNvSpPr>
          <p:nvPr>
            <p:ph type="dt" sz="half" idx="10"/>
          </p:nvPr>
        </p:nvSpPr>
        <p:spPr/>
        <p:txBody>
          <a:bodyPr/>
          <a:lstStyle/>
          <a:p>
            <a:fld id="{8F39875D-9E95-4E4C-900A-693445FCB088}" type="datetimeFigureOut">
              <a:rPr lang="en-US" smtClean="0"/>
              <a:t>2/13/2024</a:t>
            </a:fld>
            <a:endParaRPr lang="en-US"/>
          </a:p>
        </p:txBody>
      </p:sp>
      <p:sp>
        <p:nvSpPr>
          <p:cNvPr id="8" name="Footer Placeholder 7">
            <a:extLst>
              <a:ext uri="{FF2B5EF4-FFF2-40B4-BE49-F238E27FC236}">
                <a16:creationId xmlns:a16="http://schemas.microsoft.com/office/drawing/2014/main" id="{74D80D6D-973D-429D-95A0-017D81EC5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EB0A07-1DE4-461D-9F47-977FABAEE89C}"/>
              </a:ext>
            </a:extLst>
          </p:cNvPr>
          <p:cNvSpPr>
            <a:spLocks noGrp="1"/>
          </p:cNvSpPr>
          <p:nvPr>
            <p:ph type="sldNum" sz="quarter" idx="12"/>
          </p:nvPr>
        </p:nvSpPr>
        <p:spPr/>
        <p:txBody>
          <a:bodyPr/>
          <a:lstStyle/>
          <a:p>
            <a:fld id="{15F0DDE2-48C8-4F14-84F3-C2AA71A81327}" type="slidenum">
              <a:rPr lang="en-US" smtClean="0"/>
              <a:t>‹#›</a:t>
            </a:fld>
            <a:endParaRPr lang="en-US"/>
          </a:p>
        </p:txBody>
      </p:sp>
    </p:spTree>
    <p:extLst>
      <p:ext uri="{BB962C8B-B14F-4D97-AF65-F5344CB8AC3E}">
        <p14:creationId xmlns:p14="http://schemas.microsoft.com/office/powerpoint/2010/main" val="4148732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AD6F-AF1F-494F-87DD-6B41CAFD11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ED5067-290B-4F2D-BAFF-D27EB5B6F61D}"/>
              </a:ext>
            </a:extLst>
          </p:cNvPr>
          <p:cNvSpPr>
            <a:spLocks noGrp="1"/>
          </p:cNvSpPr>
          <p:nvPr>
            <p:ph type="dt" sz="half" idx="10"/>
          </p:nvPr>
        </p:nvSpPr>
        <p:spPr/>
        <p:txBody>
          <a:bodyPr/>
          <a:lstStyle/>
          <a:p>
            <a:fld id="{8F39875D-9E95-4E4C-900A-693445FCB088}" type="datetimeFigureOut">
              <a:rPr lang="en-US" smtClean="0"/>
              <a:t>2/13/2024</a:t>
            </a:fld>
            <a:endParaRPr lang="en-US"/>
          </a:p>
        </p:txBody>
      </p:sp>
      <p:sp>
        <p:nvSpPr>
          <p:cNvPr id="4" name="Footer Placeholder 3">
            <a:extLst>
              <a:ext uri="{FF2B5EF4-FFF2-40B4-BE49-F238E27FC236}">
                <a16:creationId xmlns:a16="http://schemas.microsoft.com/office/drawing/2014/main" id="{E901F59F-272F-4624-B1DB-131AE6170E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8AF0D1-75EA-47BA-B5E1-06F13E6A7FF1}"/>
              </a:ext>
            </a:extLst>
          </p:cNvPr>
          <p:cNvSpPr>
            <a:spLocks noGrp="1"/>
          </p:cNvSpPr>
          <p:nvPr>
            <p:ph type="sldNum" sz="quarter" idx="12"/>
          </p:nvPr>
        </p:nvSpPr>
        <p:spPr/>
        <p:txBody>
          <a:bodyPr/>
          <a:lstStyle/>
          <a:p>
            <a:fld id="{15F0DDE2-48C8-4F14-84F3-C2AA71A81327}" type="slidenum">
              <a:rPr lang="en-US" smtClean="0"/>
              <a:t>‹#›</a:t>
            </a:fld>
            <a:endParaRPr lang="en-US"/>
          </a:p>
        </p:txBody>
      </p:sp>
    </p:spTree>
    <p:extLst>
      <p:ext uri="{BB962C8B-B14F-4D97-AF65-F5344CB8AC3E}">
        <p14:creationId xmlns:p14="http://schemas.microsoft.com/office/powerpoint/2010/main" val="639066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3B1863-8AF5-4F84-B45E-D2C9716AFBB2}"/>
              </a:ext>
            </a:extLst>
          </p:cNvPr>
          <p:cNvSpPr>
            <a:spLocks noGrp="1"/>
          </p:cNvSpPr>
          <p:nvPr>
            <p:ph type="dt" sz="half" idx="10"/>
          </p:nvPr>
        </p:nvSpPr>
        <p:spPr/>
        <p:txBody>
          <a:bodyPr/>
          <a:lstStyle/>
          <a:p>
            <a:fld id="{8F39875D-9E95-4E4C-900A-693445FCB088}" type="datetimeFigureOut">
              <a:rPr lang="en-US" smtClean="0"/>
              <a:t>2/13/2024</a:t>
            </a:fld>
            <a:endParaRPr lang="en-US"/>
          </a:p>
        </p:txBody>
      </p:sp>
      <p:sp>
        <p:nvSpPr>
          <p:cNvPr id="3" name="Footer Placeholder 2">
            <a:extLst>
              <a:ext uri="{FF2B5EF4-FFF2-40B4-BE49-F238E27FC236}">
                <a16:creationId xmlns:a16="http://schemas.microsoft.com/office/drawing/2014/main" id="{3B4F6114-BAFA-46D2-936B-4BF9BD9F98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5D03F0-B413-4749-8951-FCAC954867FE}"/>
              </a:ext>
            </a:extLst>
          </p:cNvPr>
          <p:cNvSpPr>
            <a:spLocks noGrp="1"/>
          </p:cNvSpPr>
          <p:nvPr>
            <p:ph type="sldNum" sz="quarter" idx="12"/>
          </p:nvPr>
        </p:nvSpPr>
        <p:spPr/>
        <p:txBody>
          <a:bodyPr/>
          <a:lstStyle/>
          <a:p>
            <a:fld id="{15F0DDE2-48C8-4F14-84F3-C2AA71A81327}" type="slidenum">
              <a:rPr lang="en-US" smtClean="0"/>
              <a:t>‹#›</a:t>
            </a:fld>
            <a:endParaRPr lang="en-US"/>
          </a:p>
        </p:txBody>
      </p:sp>
    </p:spTree>
    <p:extLst>
      <p:ext uri="{BB962C8B-B14F-4D97-AF65-F5344CB8AC3E}">
        <p14:creationId xmlns:p14="http://schemas.microsoft.com/office/powerpoint/2010/main" val="3365755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0068-C85F-470A-9989-F9530F2185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CD2462-CBE1-42D3-AE45-67D5FE7B6D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3169F3-9885-4AF7-A7E0-0F7BFE45BF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7F2932-5F41-41E3-B6F6-9E0952DFD6E8}"/>
              </a:ext>
            </a:extLst>
          </p:cNvPr>
          <p:cNvSpPr>
            <a:spLocks noGrp="1"/>
          </p:cNvSpPr>
          <p:nvPr>
            <p:ph type="dt" sz="half" idx="10"/>
          </p:nvPr>
        </p:nvSpPr>
        <p:spPr/>
        <p:txBody>
          <a:bodyPr/>
          <a:lstStyle/>
          <a:p>
            <a:fld id="{8F39875D-9E95-4E4C-900A-693445FCB088}" type="datetimeFigureOut">
              <a:rPr lang="en-US" smtClean="0"/>
              <a:t>2/13/2024</a:t>
            </a:fld>
            <a:endParaRPr lang="en-US"/>
          </a:p>
        </p:txBody>
      </p:sp>
      <p:sp>
        <p:nvSpPr>
          <p:cNvPr id="6" name="Footer Placeholder 5">
            <a:extLst>
              <a:ext uri="{FF2B5EF4-FFF2-40B4-BE49-F238E27FC236}">
                <a16:creationId xmlns:a16="http://schemas.microsoft.com/office/drawing/2014/main" id="{B5B6001F-4327-47A6-8F97-D203B7C1BC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3B7F11-4131-4F89-9A8F-911E8983A38C}"/>
              </a:ext>
            </a:extLst>
          </p:cNvPr>
          <p:cNvSpPr>
            <a:spLocks noGrp="1"/>
          </p:cNvSpPr>
          <p:nvPr>
            <p:ph type="sldNum" sz="quarter" idx="12"/>
          </p:nvPr>
        </p:nvSpPr>
        <p:spPr/>
        <p:txBody>
          <a:bodyPr/>
          <a:lstStyle/>
          <a:p>
            <a:fld id="{15F0DDE2-48C8-4F14-84F3-C2AA71A81327}" type="slidenum">
              <a:rPr lang="en-US" smtClean="0"/>
              <a:t>‹#›</a:t>
            </a:fld>
            <a:endParaRPr lang="en-US"/>
          </a:p>
        </p:txBody>
      </p:sp>
    </p:spTree>
    <p:extLst>
      <p:ext uri="{BB962C8B-B14F-4D97-AF65-F5344CB8AC3E}">
        <p14:creationId xmlns:p14="http://schemas.microsoft.com/office/powerpoint/2010/main" val="791314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E6D5B-8765-E58D-5150-705EDFA44A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B6162-6F4D-5364-A17B-7437D4B5CC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E372C9-384A-A163-6522-B681263EF49C}"/>
              </a:ext>
            </a:extLst>
          </p:cNvPr>
          <p:cNvSpPr>
            <a:spLocks noGrp="1"/>
          </p:cNvSpPr>
          <p:nvPr>
            <p:ph type="dt" sz="half" idx="10"/>
          </p:nvPr>
        </p:nvSpPr>
        <p:spPr/>
        <p:txBody>
          <a:bodyPr/>
          <a:lstStyle/>
          <a:p>
            <a:fld id="{364372E9-AF2E-4C58-AC72-89061FF0FD43}" type="datetimeFigureOut">
              <a:rPr lang="en-US" smtClean="0"/>
              <a:t>2/13/2024</a:t>
            </a:fld>
            <a:endParaRPr lang="en-US"/>
          </a:p>
        </p:txBody>
      </p:sp>
      <p:sp>
        <p:nvSpPr>
          <p:cNvPr id="5" name="Footer Placeholder 4">
            <a:extLst>
              <a:ext uri="{FF2B5EF4-FFF2-40B4-BE49-F238E27FC236}">
                <a16:creationId xmlns:a16="http://schemas.microsoft.com/office/drawing/2014/main" id="{14CBD4EB-ADB8-8194-641E-EBF831871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958B5-798D-7AA2-FCFE-A9CFBDFB6C9B}"/>
              </a:ext>
            </a:extLst>
          </p:cNvPr>
          <p:cNvSpPr>
            <a:spLocks noGrp="1"/>
          </p:cNvSpPr>
          <p:nvPr>
            <p:ph type="sldNum" sz="quarter" idx="12"/>
          </p:nvPr>
        </p:nvSpPr>
        <p:spPr/>
        <p:txBody>
          <a:bodyPr/>
          <a:lstStyle/>
          <a:p>
            <a:fld id="{68371DFE-27B1-4AAC-8D23-E1994D1E8EB6}" type="slidenum">
              <a:rPr lang="en-US" smtClean="0"/>
              <a:t>‹#›</a:t>
            </a:fld>
            <a:endParaRPr lang="en-US"/>
          </a:p>
        </p:txBody>
      </p:sp>
    </p:spTree>
    <p:extLst>
      <p:ext uri="{BB962C8B-B14F-4D97-AF65-F5344CB8AC3E}">
        <p14:creationId xmlns:p14="http://schemas.microsoft.com/office/powerpoint/2010/main" val="137681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924C-5A4A-497D-942F-92905FE7B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42957D-06A3-475A-8A88-768B33B856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C4F5528-4C37-4867-BD80-5E36656D13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74B19-75F4-40CA-9896-D0B8D5E978C6}"/>
              </a:ext>
            </a:extLst>
          </p:cNvPr>
          <p:cNvSpPr>
            <a:spLocks noGrp="1"/>
          </p:cNvSpPr>
          <p:nvPr>
            <p:ph type="dt" sz="half" idx="10"/>
          </p:nvPr>
        </p:nvSpPr>
        <p:spPr/>
        <p:txBody>
          <a:bodyPr/>
          <a:lstStyle/>
          <a:p>
            <a:fld id="{8F39875D-9E95-4E4C-900A-693445FCB088}" type="datetimeFigureOut">
              <a:rPr lang="en-US" smtClean="0"/>
              <a:t>2/13/2024</a:t>
            </a:fld>
            <a:endParaRPr lang="en-US"/>
          </a:p>
        </p:txBody>
      </p:sp>
      <p:sp>
        <p:nvSpPr>
          <p:cNvPr id="6" name="Footer Placeholder 5">
            <a:extLst>
              <a:ext uri="{FF2B5EF4-FFF2-40B4-BE49-F238E27FC236}">
                <a16:creationId xmlns:a16="http://schemas.microsoft.com/office/drawing/2014/main" id="{9177FF69-E2F4-44B7-A8F9-9729F8970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2ADAE-ED3B-4ED2-9121-7EEF645DB60A}"/>
              </a:ext>
            </a:extLst>
          </p:cNvPr>
          <p:cNvSpPr>
            <a:spLocks noGrp="1"/>
          </p:cNvSpPr>
          <p:nvPr>
            <p:ph type="sldNum" sz="quarter" idx="12"/>
          </p:nvPr>
        </p:nvSpPr>
        <p:spPr/>
        <p:txBody>
          <a:bodyPr/>
          <a:lstStyle/>
          <a:p>
            <a:fld id="{15F0DDE2-48C8-4F14-84F3-C2AA71A81327}" type="slidenum">
              <a:rPr lang="en-US" smtClean="0"/>
              <a:t>‹#›</a:t>
            </a:fld>
            <a:endParaRPr lang="en-US"/>
          </a:p>
        </p:txBody>
      </p:sp>
    </p:spTree>
    <p:extLst>
      <p:ext uri="{BB962C8B-B14F-4D97-AF65-F5344CB8AC3E}">
        <p14:creationId xmlns:p14="http://schemas.microsoft.com/office/powerpoint/2010/main" val="487627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FB4C2-B8F1-46CF-9FA7-0253C38F27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806363-4105-40FA-BE0A-121CEF62E7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286927-D844-482A-90BD-50CF86773A33}"/>
              </a:ext>
            </a:extLst>
          </p:cNvPr>
          <p:cNvSpPr>
            <a:spLocks noGrp="1"/>
          </p:cNvSpPr>
          <p:nvPr>
            <p:ph type="dt" sz="half" idx="10"/>
          </p:nvPr>
        </p:nvSpPr>
        <p:spPr/>
        <p:txBody>
          <a:bodyPr/>
          <a:lstStyle/>
          <a:p>
            <a:fld id="{8F39875D-9E95-4E4C-900A-693445FCB088}" type="datetimeFigureOut">
              <a:rPr lang="en-US" smtClean="0"/>
              <a:t>2/13/2024</a:t>
            </a:fld>
            <a:endParaRPr lang="en-US"/>
          </a:p>
        </p:txBody>
      </p:sp>
      <p:sp>
        <p:nvSpPr>
          <p:cNvPr id="5" name="Footer Placeholder 4">
            <a:extLst>
              <a:ext uri="{FF2B5EF4-FFF2-40B4-BE49-F238E27FC236}">
                <a16:creationId xmlns:a16="http://schemas.microsoft.com/office/drawing/2014/main" id="{006FCE5A-4936-42FF-87E3-7B02E89E8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7D352A-2F7A-41BE-B7A2-3228B4D2AB39}"/>
              </a:ext>
            </a:extLst>
          </p:cNvPr>
          <p:cNvSpPr>
            <a:spLocks noGrp="1"/>
          </p:cNvSpPr>
          <p:nvPr>
            <p:ph type="sldNum" sz="quarter" idx="12"/>
          </p:nvPr>
        </p:nvSpPr>
        <p:spPr/>
        <p:txBody>
          <a:bodyPr/>
          <a:lstStyle/>
          <a:p>
            <a:fld id="{15F0DDE2-48C8-4F14-84F3-C2AA71A81327}" type="slidenum">
              <a:rPr lang="en-US" smtClean="0"/>
              <a:t>‹#›</a:t>
            </a:fld>
            <a:endParaRPr lang="en-US"/>
          </a:p>
        </p:txBody>
      </p:sp>
    </p:spTree>
    <p:extLst>
      <p:ext uri="{BB962C8B-B14F-4D97-AF65-F5344CB8AC3E}">
        <p14:creationId xmlns:p14="http://schemas.microsoft.com/office/powerpoint/2010/main" val="2972002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2630A6-FDE2-46D6-8009-4B8620092B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EC86EC-6CB0-4ED6-B2F6-EC1E69BCF4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09D6D3-C1E6-49B2-B1C0-5639C2E819E0}"/>
              </a:ext>
            </a:extLst>
          </p:cNvPr>
          <p:cNvSpPr>
            <a:spLocks noGrp="1"/>
          </p:cNvSpPr>
          <p:nvPr>
            <p:ph type="dt" sz="half" idx="10"/>
          </p:nvPr>
        </p:nvSpPr>
        <p:spPr/>
        <p:txBody>
          <a:bodyPr/>
          <a:lstStyle/>
          <a:p>
            <a:fld id="{8F39875D-9E95-4E4C-900A-693445FCB088}" type="datetimeFigureOut">
              <a:rPr lang="en-US" smtClean="0"/>
              <a:t>2/13/2024</a:t>
            </a:fld>
            <a:endParaRPr lang="en-US"/>
          </a:p>
        </p:txBody>
      </p:sp>
      <p:sp>
        <p:nvSpPr>
          <p:cNvPr id="5" name="Footer Placeholder 4">
            <a:extLst>
              <a:ext uri="{FF2B5EF4-FFF2-40B4-BE49-F238E27FC236}">
                <a16:creationId xmlns:a16="http://schemas.microsoft.com/office/drawing/2014/main" id="{E49D0541-860D-48A9-B646-635679ACF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F5F6B-813A-4A7B-A281-703BED6C8B02}"/>
              </a:ext>
            </a:extLst>
          </p:cNvPr>
          <p:cNvSpPr>
            <a:spLocks noGrp="1"/>
          </p:cNvSpPr>
          <p:nvPr>
            <p:ph type="sldNum" sz="quarter" idx="12"/>
          </p:nvPr>
        </p:nvSpPr>
        <p:spPr/>
        <p:txBody>
          <a:bodyPr/>
          <a:lstStyle/>
          <a:p>
            <a:fld id="{15F0DDE2-48C8-4F14-84F3-C2AA71A81327}" type="slidenum">
              <a:rPr lang="en-US" smtClean="0"/>
              <a:t>‹#›</a:t>
            </a:fld>
            <a:endParaRPr lang="en-US"/>
          </a:p>
        </p:txBody>
      </p:sp>
    </p:spTree>
    <p:extLst>
      <p:ext uri="{BB962C8B-B14F-4D97-AF65-F5344CB8AC3E}">
        <p14:creationId xmlns:p14="http://schemas.microsoft.com/office/powerpoint/2010/main" val="1230143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Placeholder 27">
            <a:extLst>
              <a:ext uri="{FF2B5EF4-FFF2-40B4-BE49-F238E27FC236}">
                <a16:creationId xmlns:a16="http://schemas.microsoft.com/office/drawing/2014/main" id="{C4319798-8917-4AB3-A0D3-CCBB7D984E71}"/>
              </a:ext>
            </a:extLst>
          </p:cNvPr>
          <p:cNvSpPr>
            <a:spLocks noGrp="1"/>
          </p:cNvSpPr>
          <p:nvPr>
            <p:ph type="title"/>
          </p:nvPr>
        </p:nvSpPr>
        <p:spPr>
          <a:xfrm>
            <a:off x="230789" y="245054"/>
            <a:ext cx="11613297" cy="604693"/>
          </a:xfrm>
          <a:prstGeom prst="rect">
            <a:avLst/>
          </a:prstGeom>
        </p:spPr>
        <p:txBody>
          <a:bodyPr vert="horz" lIns="0" tIns="45720" rIns="0" bIns="45720" rtlCol="0" anchor="ctr">
            <a:normAutofit/>
          </a:bodyPr>
          <a:lstStyle/>
          <a:p>
            <a:pPr lvl="0"/>
            <a:r>
              <a:rPr lang="en-US"/>
              <a:t>Click to edit Master title style</a:t>
            </a:r>
          </a:p>
        </p:txBody>
      </p:sp>
      <p:cxnSp>
        <p:nvCxnSpPr>
          <p:cNvPr id="9" name="Straight Arrow Connector 8">
            <a:extLst>
              <a:ext uri="{FF2B5EF4-FFF2-40B4-BE49-F238E27FC236}">
                <a16:creationId xmlns:a16="http://schemas.microsoft.com/office/drawing/2014/main" id="{BDF4A835-4751-43E5-95F6-4D94CACEAE63}"/>
              </a:ext>
            </a:extLst>
          </p:cNvPr>
          <p:cNvCxnSpPr>
            <a:cxnSpLocks/>
          </p:cNvCxnSpPr>
          <p:nvPr userDrawn="1"/>
        </p:nvCxnSpPr>
        <p:spPr>
          <a:xfrm>
            <a:off x="230789" y="858982"/>
            <a:ext cx="1370886" cy="0"/>
          </a:xfrm>
          <a:prstGeom prst="straightConnector1">
            <a:avLst/>
          </a:prstGeom>
          <a:noFill/>
          <a:ln w="38100" cap="flat" cmpd="sng" algn="ctr">
            <a:solidFill>
              <a:srgbClr val="014373"/>
            </a:solidFill>
            <a:prstDash val="solid"/>
            <a:miter lim="800000"/>
            <a:headEnd type="none" w="med" len="med"/>
            <a:tailEnd type="none" w="med" len="med"/>
          </a:ln>
          <a:effectLst/>
        </p:spPr>
      </p:cxnSp>
      <p:sp>
        <p:nvSpPr>
          <p:cNvPr id="10" name="Text Placeholder 4">
            <a:extLst>
              <a:ext uri="{FF2B5EF4-FFF2-40B4-BE49-F238E27FC236}">
                <a16:creationId xmlns:a16="http://schemas.microsoft.com/office/drawing/2014/main" id="{92B10FF1-FEBA-444C-A70F-00CDB3A323D2}"/>
              </a:ext>
            </a:extLst>
          </p:cNvPr>
          <p:cNvSpPr>
            <a:spLocks noGrp="1"/>
          </p:cNvSpPr>
          <p:nvPr>
            <p:ph type="body" sz="quarter" idx="10"/>
          </p:nvPr>
        </p:nvSpPr>
        <p:spPr>
          <a:xfrm>
            <a:off x="230789" y="969818"/>
            <a:ext cx="11613297" cy="54125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0587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969264"/>
            <a:ext cx="11350752" cy="1123384"/>
          </a:xfrm>
          <a:prstGeom prst="rect">
            <a:avLst/>
          </a:prstGeom>
        </p:spPr>
        <p:txBody>
          <a:bodyPr wrap="square" lIns="0" rIns="0">
            <a:sp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050"/>
            </a:lvl4pPr>
            <a:lvl5pPr>
              <a:lnSpc>
                <a:spcPct val="10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638026" cy="592562"/>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2560030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3" y="185313"/>
            <a:ext cx="11560917" cy="592562"/>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F9780461-BF97-45FF-888C-1942E648F7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4BB176CF-EDF3-48AF-914B-97F5C5946B3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marR="0" lvl="0" indent="0" algn="r" defTabSz="4572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999" b="0" i="0" u="none" strike="noStrike" kern="1200" cap="none" spc="0" normalizeH="0" baseline="0" noProof="0" smtClean="0">
                <a:ln>
                  <a:noFill/>
                </a:ln>
                <a:solidFill>
                  <a:srgbClr val="808080"/>
                </a:solidFill>
                <a:effectLst/>
                <a:uLnTx/>
                <a:uFillTx/>
                <a:latin typeface="Calibri" panose="020F0502020204030204"/>
                <a:ea typeface="+mn-ea"/>
              </a:rPr>
              <a:pPr marL="19049"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99" b="0" i="0" u="none" strike="noStrike" kern="1200" cap="none" spc="0" normalizeH="0" baseline="0" noProof="0">
              <a:ln>
                <a:noFill/>
              </a:ln>
              <a:solidFill>
                <a:srgbClr val="808080"/>
              </a:solidFill>
              <a:effectLst/>
              <a:uLnTx/>
              <a:uFillTx/>
              <a:latin typeface="Calibri" panose="020F0502020204030204"/>
              <a:ea typeface="+mn-ea"/>
            </a:endParaRPr>
          </a:p>
        </p:txBody>
      </p:sp>
    </p:spTree>
    <p:extLst>
      <p:ext uri="{BB962C8B-B14F-4D97-AF65-F5344CB8AC3E}">
        <p14:creationId xmlns:p14="http://schemas.microsoft.com/office/powerpoint/2010/main" val="1726809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4" y="121332"/>
            <a:ext cx="11493631" cy="592562"/>
          </a:xfrm>
        </p:spPr>
        <p:txBody>
          <a:bodyPr anchor="ctr"/>
          <a:lstStyle>
            <a:lvl1pPr>
              <a:defRPr sz="2400">
                <a:solidFill>
                  <a:srgbClr val="014373"/>
                </a:solidFill>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mn-lt"/>
              </a:rPr>
              <a:pPr marL="19049" algn="ctr"/>
              <a:t>‹#›</a:t>
            </a:fld>
            <a:endParaRPr lang="en-US" sz="999">
              <a:solidFill>
                <a:srgbClr val="808080"/>
              </a:solidFill>
              <a:latin typeface="+mn-lt"/>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flipV="1">
            <a:off x="349185" y="713894"/>
            <a:ext cx="11474771" cy="930"/>
          </a:xfrm>
          <a:prstGeom prst="straightConnector1">
            <a:avLst/>
          </a:prstGeom>
          <a:noFill/>
          <a:ln w="28575" cap="flat" cmpd="sng" algn="ctr">
            <a:solidFill>
              <a:srgbClr val="014373"/>
            </a:solidFill>
            <a:prstDash val="solid"/>
            <a:miter lim="800000"/>
            <a:headEnd type="none" w="med" len="med"/>
            <a:tailEnd type="none" w="med" len="med"/>
          </a:ln>
          <a:effectLst/>
        </p:spPr>
      </p:cxnSp>
      <p:sp>
        <p:nvSpPr>
          <p:cNvPr id="5" name="Slide Number Placeholder 5">
            <a:extLst>
              <a:ext uri="{FF2B5EF4-FFF2-40B4-BE49-F238E27FC236}">
                <a16:creationId xmlns:a16="http://schemas.microsoft.com/office/drawing/2014/main" id="{9CA3E7CE-BF70-49A8-9F98-67CB2AF5EE25}"/>
              </a:ext>
            </a:extLst>
          </p:cNvPr>
          <p:cNvSpPr txBox="1">
            <a:spLocks/>
          </p:cNvSpPr>
          <p:nvPr userDrawn="1"/>
        </p:nvSpPr>
        <p:spPr>
          <a:xfrm>
            <a:off x="324497" y="6367369"/>
            <a:ext cx="6221776"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rgbClr val="01437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a:t>NORTH CAROLINA DEPARTMENT OF HEALTH AND HUMAN SERVICES</a:t>
            </a:r>
          </a:p>
        </p:txBody>
      </p:sp>
    </p:spTree>
    <p:extLst>
      <p:ext uri="{BB962C8B-B14F-4D97-AF65-F5344CB8AC3E}">
        <p14:creationId xmlns:p14="http://schemas.microsoft.com/office/powerpoint/2010/main" val="3898488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644723" y="0"/>
            <a:ext cx="6555474"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latin typeface="EYInterstate" panose="02000503020000020004" pitchFamily="2" charset="0"/>
                <a:cs typeface="Arial" panose="020B0604020202020204" pitchFamily="34" charset="0"/>
              </a:defRPr>
            </a:lvl1pPr>
          </a:lstStyle>
          <a:p>
            <a:pPr algn="l"/>
            <a:endParaRPr lang="en-US" sz="1400">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EYInterstate" panose="02000503020000020004" pitchFamily="2"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284" y="4664730"/>
            <a:ext cx="3330783" cy="1268870"/>
          </a:xfrm>
          <a:prstGeom prst="rect">
            <a:avLst/>
          </a:prstGeom>
        </p:spPr>
      </p:pic>
    </p:spTree>
    <p:extLst>
      <p:ext uri="{BB962C8B-B14F-4D97-AF65-F5344CB8AC3E}">
        <p14:creationId xmlns:p14="http://schemas.microsoft.com/office/powerpoint/2010/main" val="1544727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Holder 6">
            <a:extLst>
              <a:ext uri="{FF2B5EF4-FFF2-40B4-BE49-F238E27FC236}">
                <a16:creationId xmlns:a16="http://schemas.microsoft.com/office/drawing/2014/main" id="{F349195A-5AD9-4D10-8326-9166AF6BC57A}"/>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EYInterstate" panose="02000503020000020004" pitchFamily="2" charset="0"/>
              </a:rPr>
              <a:pPr marL="19049" algn="ctr"/>
              <a:t>‹#›</a:t>
            </a:fld>
            <a:endParaRPr lang="en-US" sz="999">
              <a:solidFill>
                <a:srgbClr val="808080"/>
              </a:solidFill>
              <a:latin typeface="EYInterstate" panose="02000503020000020004" pitchFamily="2" charset="0"/>
            </a:endParaRPr>
          </a:p>
        </p:txBody>
      </p:sp>
      <p:pic>
        <p:nvPicPr>
          <p:cNvPr id="6" name="Picture 5">
            <a:extLst>
              <a:ext uri="{FF2B5EF4-FFF2-40B4-BE49-F238E27FC236}">
                <a16:creationId xmlns:a16="http://schemas.microsoft.com/office/drawing/2014/main" id="{CB6D4E22-13FE-4752-9497-736D9B2D51C4}"/>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420624" y="6233421"/>
            <a:ext cx="1131146" cy="624579"/>
          </a:xfrm>
          <a:prstGeom prst="rect">
            <a:avLst/>
          </a:prstGeom>
        </p:spPr>
      </p:pic>
    </p:spTree>
    <p:extLst>
      <p:ext uri="{BB962C8B-B14F-4D97-AF65-F5344CB8AC3E}">
        <p14:creationId xmlns:p14="http://schemas.microsoft.com/office/powerpoint/2010/main" val="2437538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4" y="185313"/>
            <a:ext cx="11350752" cy="592562"/>
          </a:xfrm>
        </p:spPr>
        <p:txBody>
          <a:bodyPr lIns="0" rIns="0" anchor="ctr"/>
          <a:lstStyle>
            <a:lvl1pPr>
              <a:defRPr sz="2000" b="1" cap="all" spc="130" baseline="0">
                <a:solidFill>
                  <a:srgbClr val="014373"/>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72987"/>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EYInterstate" panose="02000503020000020004" pitchFamily="2" charset="0"/>
              </a:rPr>
              <a:pPr marL="19049" algn="r"/>
              <a:t>‹#›</a:t>
            </a:fld>
            <a:endParaRPr lang="en-US" sz="999">
              <a:solidFill>
                <a:srgbClr val="808080"/>
              </a:solidFill>
              <a:latin typeface="EYInterstate" panose="02000503020000020004" pitchFamily="2" charset="0"/>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7" name="Picture 6">
            <a:extLst>
              <a:ext uri="{FF2B5EF4-FFF2-40B4-BE49-F238E27FC236}">
                <a16:creationId xmlns:a16="http://schemas.microsoft.com/office/drawing/2014/main" id="{9B0B1D7A-163B-4922-AD8A-F007EE375F6E}"/>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420624" y="6233421"/>
            <a:ext cx="1131146" cy="624579"/>
          </a:xfrm>
          <a:prstGeom prst="rect">
            <a:avLst/>
          </a:prstGeom>
        </p:spPr>
      </p:pic>
    </p:spTree>
    <p:extLst>
      <p:ext uri="{BB962C8B-B14F-4D97-AF65-F5344CB8AC3E}">
        <p14:creationId xmlns:p14="http://schemas.microsoft.com/office/powerpoint/2010/main" val="513557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6"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2187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4" y="121332"/>
            <a:ext cx="11493631" cy="592562"/>
          </a:xfrm>
        </p:spPr>
        <p:txBody>
          <a:bodyPr anchor="ctr"/>
          <a:lstStyle>
            <a:lvl1pPr>
              <a:defRPr sz="2400">
                <a:solidFill>
                  <a:srgbClr val="014373"/>
                </a:solidFill>
                <a:latin typeface="EYInterstate" panose="02000503020000020004" pitchFamily="2" charset="0"/>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EYInterstate" panose="02000503020000020004" pitchFamily="2" charset="0"/>
              </a:rPr>
              <a:pPr marL="19049" algn="ctr"/>
              <a:t>‹#›</a:t>
            </a:fld>
            <a:endParaRPr lang="en-US" sz="999">
              <a:solidFill>
                <a:srgbClr val="808080"/>
              </a:solidFill>
              <a:latin typeface="EYInterstate" panose="02000503020000020004" pitchFamily="2" charset="0"/>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flipV="1">
            <a:off x="349185" y="713894"/>
            <a:ext cx="11474771" cy="930"/>
          </a:xfrm>
          <a:prstGeom prst="straightConnector1">
            <a:avLst/>
          </a:prstGeom>
          <a:noFill/>
          <a:ln w="28575" cap="flat" cmpd="sng" algn="ctr">
            <a:solidFill>
              <a:srgbClr val="014373"/>
            </a:solidFill>
            <a:prstDash val="solid"/>
            <a:miter lim="800000"/>
            <a:headEnd type="none" w="med" len="med"/>
            <a:tailEnd type="none" w="med" len="med"/>
          </a:ln>
          <a:effectLst/>
        </p:spPr>
      </p:cxnSp>
      <p:sp>
        <p:nvSpPr>
          <p:cNvPr id="5" name="Slide Number Placeholder 5">
            <a:extLst>
              <a:ext uri="{FF2B5EF4-FFF2-40B4-BE49-F238E27FC236}">
                <a16:creationId xmlns:a16="http://schemas.microsoft.com/office/drawing/2014/main" id="{9CA3E7CE-BF70-49A8-9F98-67CB2AF5EE25}"/>
              </a:ext>
            </a:extLst>
          </p:cNvPr>
          <p:cNvSpPr txBox="1">
            <a:spLocks/>
          </p:cNvSpPr>
          <p:nvPr userDrawn="1"/>
        </p:nvSpPr>
        <p:spPr>
          <a:xfrm>
            <a:off x="324497" y="6367369"/>
            <a:ext cx="6221776"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rgbClr val="01437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a:latin typeface="EYInterstate" panose="02000503020000020004" pitchFamily="2" charset="0"/>
              </a:rPr>
              <a:t>NORTH CAROLINA DEPARTMENT OF HEALTH AND HUMAN SERVICES</a:t>
            </a:r>
          </a:p>
        </p:txBody>
      </p:sp>
    </p:spTree>
    <p:extLst>
      <p:ext uri="{BB962C8B-B14F-4D97-AF65-F5344CB8AC3E}">
        <p14:creationId xmlns:p14="http://schemas.microsoft.com/office/powerpoint/2010/main" val="2686069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867" y="2067905"/>
            <a:ext cx="2017776" cy="1993392"/>
          </a:xfrm>
          <a:prstGeom prst="rect">
            <a:avLst/>
          </a:prstGeom>
        </p:spPr>
      </p:pic>
      <p:sp>
        <p:nvSpPr>
          <p:cNvPr id="12" name="Text Placeholder 2">
            <a:extLst>
              <a:ext uri="{FF2B5EF4-FFF2-40B4-BE49-F238E27FC236}">
                <a16:creationId xmlns:a16="http://schemas.microsoft.com/office/drawing/2014/main" id="{A4EDEA2F-8CAE-4566-9543-C37D8DA50AC0}"/>
              </a:ext>
            </a:extLst>
          </p:cNvPr>
          <p:cNvSpPr>
            <a:spLocks noGrp="1"/>
          </p:cNvSpPr>
          <p:nvPr>
            <p:ph type="body" sz="quarter" idx="11"/>
          </p:nvPr>
        </p:nvSpPr>
        <p:spPr>
          <a:xfrm>
            <a:off x="3691462" y="2040473"/>
            <a:ext cx="7700783" cy="2020824"/>
          </a:xfrm>
          <a:prstGeom prst="rect">
            <a:avLst/>
          </a:prstGeom>
        </p:spPr>
        <p:txBody>
          <a:bodyPr anchor="ctr">
            <a:noAutofit/>
          </a:bodyPr>
          <a:lstStyle>
            <a:lvl1pPr marL="0" indent="0">
              <a:buNone/>
              <a:defRPr lang="en-US" sz="3200" b="1" baseline="0" smtClean="0">
                <a:latin typeface="EYInterstate" panose="02000503020000020004" pitchFamily="2" charset="0"/>
                <a:ea typeface="EYInterstate" panose="02000503020000020004" pitchFamily="2" charset="0"/>
              </a:defRPr>
            </a:lvl1pPr>
            <a:lvl2pPr>
              <a:defRPr lang="en-US" sz="2800" smtClean="0">
                <a:latin typeface="Franklin Gothic Demi Cond" panose="020B0706030402020204" pitchFamily="34" charset="0"/>
              </a:defRPr>
            </a:lvl2pPr>
            <a:lvl3pPr>
              <a:defRPr lang="en-US" sz="2800" smtClean="0">
                <a:latin typeface="Franklin Gothic Demi Cond" panose="020B0706030402020204" pitchFamily="34" charset="0"/>
              </a:defRPr>
            </a:lvl3pPr>
            <a:lvl4pPr>
              <a:defRPr lang="en-US" sz="2800" smtClean="0">
                <a:latin typeface="Franklin Gothic Demi Cond" panose="020B0706030402020204" pitchFamily="34" charset="0"/>
              </a:defRPr>
            </a:lvl4pPr>
            <a:lvl5pPr>
              <a:defRPr lang="en-US" sz="2800">
                <a:latin typeface="Franklin Gothic Demi Cond" panose="020B0706030402020204" pitchFamily="34" charset="0"/>
              </a:defRPr>
            </a:lvl5pPr>
          </a:lstStyle>
          <a:p>
            <a:pPr marL="171450" lvl="0" indent="-171450"/>
            <a:r>
              <a:rPr lang="en-US"/>
              <a:t>Click to edit Master text styles</a:t>
            </a:r>
          </a:p>
        </p:txBody>
      </p:sp>
      <p:sp>
        <p:nvSpPr>
          <p:cNvPr id="13" name="Text Placeholder 15">
            <a:extLst>
              <a:ext uri="{FF2B5EF4-FFF2-40B4-BE49-F238E27FC236}">
                <a16:creationId xmlns:a16="http://schemas.microsoft.com/office/drawing/2014/main" id="{741EA323-3686-46B3-9FEB-E98930398C56}"/>
              </a:ext>
            </a:extLst>
          </p:cNvPr>
          <p:cNvSpPr>
            <a:spLocks noGrp="1"/>
          </p:cNvSpPr>
          <p:nvPr>
            <p:ph type="body" sz="quarter" idx="12"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EYInterstate" panose="02000503020000020004" pitchFamily="2" charset="0"/>
                <a:ea typeface="EYInterstate" panose="02000503020000020004" pitchFamily="2" charset="0"/>
                <a:cs typeface="Arial" panose="020B0604020202020204" pitchFamily="34" charset="0"/>
              </a:defRPr>
            </a:lvl1pPr>
          </a:lstStyle>
          <a:p>
            <a:pPr lvl="0"/>
            <a:r>
              <a:rPr lang="en-US"/>
              <a:t>Click to Add Presenter Name and Title</a:t>
            </a:r>
          </a:p>
        </p:txBody>
      </p:sp>
      <p:sp>
        <p:nvSpPr>
          <p:cNvPr id="5" name="Holder 6">
            <a:extLst>
              <a:ext uri="{FF2B5EF4-FFF2-40B4-BE49-F238E27FC236}">
                <a16:creationId xmlns:a16="http://schemas.microsoft.com/office/drawing/2014/main" id="{74B71ABA-3DFC-4885-98A2-CF2BA0AE09FA}"/>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EYInterstate" panose="02000503020000020004" pitchFamily="2" charset="0"/>
              </a:rPr>
              <a:pPr marL="19049" algn="ctr"/>
              <a:t>‹#›</a:t>
            </a:fld>
            <a:endParaRPr lang="en-US" sz="999">
              <a:solidFill>
                <a:srgbClr val="808080"/>
              </a:solidFill>
              <a:latin typeface="EYInterstate" panose="02000503020000020004" pitchFamily="2" charset="0"/>
            </a:endParaRPr>
          </a:p>
        </p:txBody>
      </p:sp>
    </p:spTree>
    <p:extLst>
      <p:ext uri="{BB962C8B-B14F-4D97-AF65-F5344CB8AC3E}">
        <p14:creationId xmlns:p14="http://schemas.microsoft.com/office/powerpoint/2010/main" val="1881431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DE4F-38EA-4A46-A6C6-8446ECD6824C}"/>
              </a:ext>
            </a:extLst>
          </p:cNvPr>
          <p:cNvSpPr>
            <a:spLocks noGrp="1"/>
          </p:cNvSpPr>
          <p:nvPr>
            <p:ph type="ctrTitle"/>
          </p:nvPr>
        </p:nvSpPr>
        <p:spPr>
          <a:xfrm>
            <a:off x="1524000" y="1122363"/>
            <a:ext cx="9144000" cy="2387600"/>
          </a:xfrm>
        </p:spPr>
        <p:txBody>
          <a:bodyPr anchor="b"/>
          <a:lstStyle>
            <a:lvl1pPr algn="ctr">
              <a:defRPr sz="6000">
                <a:latin typeface="EYInterstate" panose="02000503020000020004"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CEFED499-052A-4DDC-B234-D11CDAA011E9}"/>
              </a:ext>
            </a:extLst>
          </p:cNvPr>
          <p:cNvSpPr>
            <a:spLocks noGrp="1"/>
          </p:cNvSpPr>
          <p:nvPr>
            <p:ph type="subTitle" idx="1"/>
          </p:nvPr>
        </p:nvSpPr>
        <p:spPr>
          <a:xfrm>
            <a:off x="1524000" y="3602038"/>
            <a:ext cx="9144000" cy="1655762"/>
          </a:xfrm>
        </p:spPr>
        <p:txBody>
          <a:bodyPr/>
          <a:lstStyle>
            <a:lvl1pPr marL="0" indent="0" algn="ctr">
              <a:buNone/>
              <a:defRPr sz="2400">
                <a:latin typeface="EYInterstate" panose="0200050302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A140CF-2593-42F0-A005-FEE83296F375}"/>
              </a:ext>
            </a:extLst>
          </p:cNvPr>
          <p:cNvSpPr>
            <a:spLocks noGrp="1"/>
          </p:cNvSpPr>
          <p:nvPr>
            <p:ph type="dt" sz="half" idx="10"/>
          </p:nvPr>
        </p:nvSpPr>
        <p:spPr/>
        <p:txBody>
          <a:bodyPr/>
          <a:lstStyle>
            <a:lvl1pPr>
              <a:defRPr>
                <a:latin typeface="EYInterstate" panose="02000503020000020004" pitchFamily="2" charset="0"/>
              </a:defRPr>
            </a:lvl1pPr>
          </a:lstStyle>
          <a:p>
            <a:fld id="{6E0000FD-8915-45C0-80D6-1B15A6752E2A}" type="datetimeFigureOut">
              <a:rPr lang="en-US" smtClean="0"/>
              <a:pPr/>
              <a:t>2/13/2024</a:t>
            </a:fld>
            <a:endParaRPr lang="en-US"/>
          </a:p>
        </p:txBody>
      </p:sp>
      <p:sp>
        <p:nvSpPr>
          <p:cNvPr id="5" name="Footer Placeholder 4">
            <a:extLst>
              <a:ext uri="{FF2B5EF4-FFF2-40B4-BE49-F238E27FC236}">
                <a16:creationId xmlns:a16="http://schemas.microsoft.com/office/drawing/2014/main" id="{8A91CA11-90F8-48FE-8D0C-BB76D00E084C}"/>
              </a:ext>
            </a:extLst>
          </p:cNvPr>
          <p:cNvSpPr>
            <a:spLocks noGrp="1"/>
          </p:cNvSpPr>
          <p:nvPr>
            <p:ph type="ftr" sz="quarter" idx="11"/>
          </p:nvPr>
        </p:nvSpPr>
        <p:spPr/>
        <p:txBody>
          <a:bodyPr/>
          <a:lstStyle>
            <a:lvl1pPr>
              <a:defRPr>
                <a:latin typeface="EYInterstate" panose="02000503020000020004" pitchFamily="2" charset="0"/>
              </a:defRPr>
            </a:lvl1pPr>
          </a:lstStyle>
          <a:p>
            <a:endParaRPr lang="en-US"/>
          </a:p>
        </p:txBody>
      </p:sp>
      <p:sp>
        <p:nvSpPr>
          <p:cNvPr id="6" name="Slide Number Placeholder 5">
            <a:extLst>
              <a:ext uri="{FF2B5EF4-FFF2-40B4-BE49-F238E27FC236}">
                <a16:creationId xmlns:a16="http://schemas.microsoft.com/office/drawing/2014/main" id="{D1AD6B61-0F5C-41E3-8732-B7A6CDECA9A8}"/>
              </a:ext>
            </a:extLst>
          </p:cNvPr>
          <p:cNvSpPr>
            <a:spLocks noGrp="1"/>
          </p:cNvSpPr>
          <p:nvPr>
            <p:ph type="sldNum" sz="quarter" idx="12"/>
          </p:nvPr>
        </p:nvSpPr>
        <p:spPr/>
        <p:txBody>
          <a:bodyPr/>
          <a:lstStyle>
            <a:lvl1pPr>
              <a:defRPr/>
            </a:lvl1pPr>
          </a:lstStyle>
          <a:p>
            <a:fld id="{20E648FA-4F72-42C3-929A-4FFCC0C831E5}" type="slidenum">
              <a:rPr lang="en-US" smtClean="0"/>
              <a:pPr/>
              <a:t>‹#›</a:t>
            </a:fld>
            <a:endParaRPr lang="en-US"/>
          </a:p>
        </p:txBody>
      </p:sp>
    </p:spTree>
    <p:extLst>
      <p:ext uri="{BB962C8B-B14F-4D97-AF65-F5344CB8AC3E}">
        <p14:creationId xmlns:p14="http://schemas.microsoft.com/office/powerpoint/2010/main" val="3108155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1_">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7C078F04-0858-47C2-B1C3-DBB69868C94B}"/>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Century Gothic" panose="020B0502020202020204" pitchFamily="34" charset="0"/>
              </a:rPr>
              <a:pPr marL="19049" algn="ctr"/>
              <a:t>‹#›</a:t>
            </a:fld>
            <a:endParaRPr lang="en-US" sz="999">
              <a:solidFill>
                <a:srgbClr val="808080"/>
              </a:solidFill>
              <a:latin typeface="Century Gothic" panose="020B0502020202020204" pitchFamily="34" charset="0"/>
            </a:endParaRPr>
          </a:p>
        </p:txBody>
      </p:sp>
      <p:pic>
        <p:nvPicPr>
          <p:cNvPr id="3" name="Picture 2">
            <a:extLst>
              <a:ext uri="{FF2B5EF4-FFF2-40B4-BE49-F238E27FC236}">
                <a16:creationId xmlns:a16="http://schemas.microsoft.com/office/drawing/2014/main" id="{9EA11BB6-3304-4786-97E7-A56B9BEDB577}"/>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173547" y="6233421"/>
            <a:ext cx="1131146" cy="624579"/>
          </a:xfrm>
          <a:prstGeom prst="rect">
            <a:avLst/>
          </a:prstGeom>
        </p:spPr>
      </p:pic>
      <p:sp>
        <p:nvSpPr>
          <p:cNvPr id="8" name="Rectangle 7">
            <a:extLst>
              <a:ext uri="{FF2B5EF4-FFF2-40B4-BE49-F238E27FC236}">
                <a16:creationId xmlns:a16="http://schemas.microsoft.com/office/drawing/2014/main" id="{02DD0243-E01C-44C4-A0DB-7A16FB3C72EA}"/>
              </a:ext>
            </a:extLst>
          </p:cNvPr>
          <p:cNvSpPr/>
          <p:nvPr userDrawn="1"/>
        </p:nvSpPr>
        <p:spPr>
          <a:xfrm>
            <a:off x="0" y="-1"/>
            <a:ext cx="12192000" cy="6115050"/>
          </a:xfrm>
          <a:prstGeom prst="rect">
            <a:avLst/>
          </a:prstGeom>
          <a:solidFill>
            <a:srgbClr val="64646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EYInterstate" panose="02000503020000020004" pitchFamily="2" charset="0"/>
              <a:ea typeface="+mn-ea"/>
              <a:cs typeface="+mn-cs"/>
            </a:endParaRPr>
          </a:p>
        </p:txBody>
      </p:sp>
      <p:sp>
        <p:nvSpPr>
          <p:cNvPr id="9" name="Title 8">
            <a:extLst>
              <a:ext uri="{FF2B5EF4-FFF2-40B4-BE49-F238E27FC236}">
                <a16:creationId xmlns:a16="http://schemas.microsoft.com/office/drawing/2014/main" id="{C6E52AB2-C503-45BB-896A-3291700FDF2E}"/>
              </a:ext>
            </a:extLst>
          </p:cNvPr>
          <p:cNvSpPr>
            <a:spLocks noGrp="1"/>
          </p:cNvSpPr>
          <p:nvPr>
            <p:ph type="title"/>
          </p:nvPr>
        </p:nvSpPr>
        <p:spPr>
          <a:xfrm>
            <a:off x="864523" y="2734358"/>
            <a:ext cx="8261108" cy="646331"/>
          </a:xfrm>
          <a:prstGeom prst="rect">
            <a:avLst/>
          </a:prstGeom>
          <a:noFill/>
        </p:spPr>
        <p:txBody>
          <a:bodyPr wrap="none" lIns="91440" tIns="45720" rIns="91440" bIns="45720" rtlCol="0" anchor="t" anchorCtr="0">
            <a:noAutofit/>
          </a:bodyPr>
          <a:lstStyle>
            <a:lvl1pPr marL="0" indent="0" algn="l">
              <a:lnSpc>
                <a:spcPct val="100000"/>
              </a:lnSpc>
              <a:spcBef>
                <a:spcPct val="0"/>
              </a:spcBef>
              <a:spcAft>
                <a:spcPts val="0"/>
              </a:spcAft>
              <a:buFontTx/>
              <a:buNone/>
              <a:defRPr lang="en-US" sz="3600" b="1" i="0" dirty="0">
                <a:solidFill>
                  <a:srgbClr val="FFFFFF"/>
                </a:solidFill>
                <a:latin typeface="EYInterstate" panose="02000503020000020004"/>
                <a:ea typeface="+mn-ea"/>
                <a:cs typeface="+mn-cs"/>
              </a:defRPr>
            </a:lvl1pPr>
          </a:lstStyle>
          <a:p>
            <a:pPr marL="0" lvl="0"/>
            <a:r>
              <a:rPr lang="en-US"/>
              <a:t>Click to edit Master title style</a:t>
            </a:r>
          </a:p>
        </p:txBody>
      </p:sp>
      <p:sp>
        <p:nvSpPr>
          <p:cNvPr id="10" name="Text Placeholder 10">
            <a:extLst>
              <a:ext uri="{FF2B5EF4-FFF2-40B4-BE49-F238E27FC236}">
                <a16:creationId xmlns:a16="http://schemas.microsoft.com/office/drawing/2014/main" id="{3E8B990D-35F8-489F-AB5F-508BF94971CA}"/>
              </a:ext>
            </a:extLst>
          </p:cNvPr>
          <p:cNvSpPr>
            <a:spLocks noGrp="1"/>
          </p:cNvSpPr>
          <p:nvPr>
            <p:ph type="body" sz="quarter" idx="10"/>
          </p:nvPr>
        </p:nvSpPr>
        <p:spPr>
          <a:xfrm>
            <a:off x="864523" y="3429000"/>
            <a:ext cx="8261108" cy="954107"/>
          </a:xfrm>
          <a:prstGeom prst="rect">
            <a:avLst/>
          </a:prstGeom>
          <a:noFill/>
        </p:spPr>
        <p:txBody>
          <a:bodyPr wrap="square" lIns="91440" tIns="45720" rIns="91440" bIns="45720" rtlCol="0" anchor="t" anchorCtr="0">
            <a:noAutofit/>
          </a:bodyPr>
          <a:lstStyle>
            <a:lvl1pPr marL="0" indent="0" algn="l">
              <a:lnSpc>
                <a:spcPct val="100000"/>
              </a:lnSpc>
              <a:spcBef>
                <a:spcPts val="0"/>
              </a:spcBef>
              <a:spcAft>
                <a:spcPts val="0"/>
              </a:spcAft>
              <a:buFontTx/>
              <a:buNone/>
              <a:defRPr lang="en-US" sz="2800" b="0" i="0" dirty="0" smtClean="0">
                <a:solidFill>
                  <a:srgbClr val="FFFFFF"/>
                </a:solidFill>
                <a:latin typeface="EYInterstate" panose="02000503020000020004"/>
              </a:defRPr>
            </a:lvl1pPr>
          </a:lstStyle>
          <a:p>
            <a:pPr marL="0" lvl="0"/>
            <a:r>
              <a:rPr lang="en-US"/>
              <a:t>Click to edit Master text styles</a:t>
            </a:r>
          </a:p>
        </p:txBody>
      </p:sp>
    </p:spTree>
    <p:extLst>
      <p:ext uri="{BB962C8B-B14F-4D97-AF65-F5344CB8AC3E}">
        <p14:creationId xmlns:p14="http://schemas.microsoft.com/office/powerpoint/2010/main" val="394302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7C078F04-0858-47C2-B1C3-DBB69868C94B}"/>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Century Gothic" panose="020B0502020202020204" pitchFamily="34" charset="0"/>
              </a:rPr>
              <a:pPr marL="19049" algn="ctr"/>
              <a:t>‹#›</a:t>
            </a:fld>
            <a:endParaRPr lang="en-US" sz="999">
              <a:solidFill>
                <a:srgbClr val="808080"/>
              </a:solidFill>
              <a:latin typeface="Century Gothic" panose="020B0502020202020204" pitchFamily="34" charset="0"/>
            </a:endParaRPr>
          </a:p>
        </p:txBody>
      </p:sp>
      <p:pic>
        <p:nvPicPr>
          <p:cNvPr id="3" name="Picture 2">
            <a:extLst>
              <a:ext uri="{FF2B5EF4-FFF2-40B4-BE49-F238E27FC236}">
                <a16:creationId xmlns:a16="http://schemas.microsoft.com/office/drawing/2014/main" id="{94F3CD28-3307-4B78-9D9F-54A02908B3B7}"/>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420624" y="6233421"/>
            <a:ext cx="1131146" cy="624579"/>
          </a:xfrm>
          <a:prstGeom prst="rect">
            <a:avLst/>
          </a:prstGeom>
        </p:spPr>
      </p:pic>
    </p:spTree>
    <p:extLst>
      <p:ext uri="{BB962C8B-B14F-4D97-AF65-F5344CB8AC3E}">
        <p14:creationId xmlns:p14="http://schemas.microsoft.com/office/powerpoint/2010/main" val="739871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644723" y="0"/>
            <a:ext cx="6555474"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latin typeface="EYInterstate" panose="02000503020000020004" pitchFamily="2" charset="0"/>
              </a:defRPr>
            </a:lvl1pPr>
          </a:lstStyle>
          <a:p>
            <a:pPr algn="l"/>
            <a:endParaRPr lang="en-US" sz="1400">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EYInterstate" panose="02000503020000020004" pitchFamily="2"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284" y="4664730"/>
            <a:ext cx="3330783" cy="1268870"/>
          </a:xfrm>
          <a:prstGeom prst="rect">
            <a:avLst/>
          </a:prstGeom>
        </p:spPr>
      </p:pic>
    </p:spTree>
    <p:extLst>
      <p:ext uri="{BB962C8B-B14F-4D97-AF65-F5344CB8AC3E}">
        <p14:creationId xmlns:p14="http://schemas.microsoft.com/office/powerpoint/2010/main" val="3520416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Holder 6">
            <a:extLst>
              <a:ext uri="{FF2B5EF4-FFF2-40B4-BE49-F238E27FC236}">
                <a16:creationId xmlns:a16="http://schemas.microsoft.com/office/drawing/2014/main" id="{F349195A-5AD9-4D10-8326-9166AF6BC57A}"/>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EYInterstate" panose="02000503020000020004" pitchFamily="2" charset="0"/>
              </a:rPr>
              <a:pPr marL="19049" algn="ctr"/>
              <a:t>‹#›</a:t>
            </a:fld>
            <a:endParaRPr lang="en-US" sz="999">
              <a:solidFill>
                <a:srgbClr val="808080"/>
              </a:solidFill>
              <a:latin typeface="EYInterstate" panose="02000503020000020004" pitchFamily="2" charset="0"/>
            </a:endParaRPr>
          </a:p>
        </p:txBody>
      </p:sp>
      <p:pic>
        <p:nvPicPr>
          <p:cNvPr id="6" name="Picture 5">
            <a:extLst>
              <a:ext uri="{FF2B5EF4-FFF2-40B4-BE49-F238E27FC236}">
                <a16:creationId xmlns:a16="http://schemas.microsoft.com/office/drawing/2014/main" id="{CB6D4E22-13FE-4752-9497-736D9B2D51C4}"/>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420624" y="6233421"/>
            <a:ext cx="1131146" cy="624579"/>
          </a:xfrm>
          <a:prstGeom prst="rect">
            <a:avLst/>
          </a:prstGeom>
        </p:spPr>
      </p:pic>
    </p:spTree>
    <p:extLst>
      <p:ext uri="{BB962C8B-B14F-4D97-AF65-F5344CB8AC3E}">
        <p14:creationId xmlns:p14="http://schemas.microsoft.com/office/powerpoint/2010/main" val="3486006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4" y="185313"/>
            <a:ext cx="11350752" cy="592562"/>
          </a:xfrm>
        </p:spPr>
        <p:txBody>
          <a:bodyPr lIns="0" rIns="0" anchor="ctr"/>
          <a:lstStyle>
            <a:lvl1pPr>
              <a:defRPr sz="2000" b="1" cap="all" spc="130" baseline="0">
                <a:solidFill>
                  <a:srgbClr val="014373"/>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72987"/>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EYInterstate" panose="02000503020000020004" pitchFamily="2" charset="0"/>
              </a:rPr>
              <a:pPr marL="19049" algn="r"/>
              <a:t>‹#›</a:t>
            </a:fld>
            <a:endParaRPr lang="en-US" sz="999">
              <a:solidFill>
                <a:srgbClr val="808080"/>
              </a:solidFill>
              <a:latin typeface="EYInterstate" panose="02000503020000020004" pitchFamily="2" charset="0"/>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7" name="Picture 6">
            <a:extLst>
              <a:ext uri="{FF2B5EF4-FFF2-40B4-BE49-F238E27FC236}">
                <a16:creationId xmlns:a16="http://schemas.microsoft.com/office/drawing/2014/main" id="{9B0B1D7A-163B-4922-AD8A-F007EE375F6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420624" y="6233421"/>
            <a:ext cx="1131146" cy="624579"/>
          </a:xfrm>
          <a:prstGeom prst="rect">
            <a:avLst/>
          </a:prstGeom>
        </p:spPr>
      </p:pic>
    </p:spTree>
    <p:extLst>
      <p:ext uri="{BB962C8B-B14F-4D97-AF65-F5344CB8AC3E}">
        <p14:creationId xmlns:p14="http://schemas.microsoft.com/office/powerpoint/2010/main" val="2820379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4" y="121332"/>
            <a:ext cx="11493631" cy="592562"/>
          </a:xfrm>
        </p:spPr>
        <p:txBody>
          <a:bodyPr anchor="ctr"/>
          <a:lstStyle>
            <a:lvl1pPr>
              <a:defRPr sz="2400">
                <a:solidFill>
                  <a:srgbClr val="014373"/>
                </a:solidFill>
                <a:latin typeface="EYInterstate" panose="02000503020000020004" pitchFamily="2" charset="0"/>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EYInterstate" panose="02000503020000020004" pitchFamily="2" charset="0"/>
              </a:rPr>
              <a:pPr marL="19049" algn="ctr"/>
              <a:t>‹#›</a:t>
            </a:fld>
            <a:endParaRPr lang="en-US" sz="999">
              <a:solidFill>
                <a:srgbClr val="808080"/>
              </a:solidFill>
              <a:latin typeface="EYInterstate" panose="02000503020000020004" pitchFamily="2" charset="0"/>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flipV="1">
            <a:off x="349185" y="713894"/>
            <a:ext cx="11474771" cy="930"/>
          </a:xfrm>
          <a:prstGeom prst="straightConnector1">
            <a:avLst/>
          </a:prstGeom>
          <a:noFill/>
          <a:ln w="28575" cap="flat" cmpd="sng" algn="ctr">
            <a:solidFill>
              <a:srgbClr val="014373"/>
            </a:solidFill>
            <a:prstDash val="solid"/>
            <a:miter lim="800000"/>
            <a:headEnd type="none" w="med" len="med"/>
            <a:tailEnd type="none" w="med" len="med"/>
          </a:ln>
          <a:effectLst/>
        </p:spPr>
      </p:cxnSp>
      <p:sp>
        <p:nvSpPr>
          <p:cNvPr id="5" name="Slide Number Placeholder 5">
            <a:extLst>
              <a:ext uri="{FF2B5EF4-FFF2-40B4-BE49-F238E27FC236}">
                <a16:creationId xmlns:a16="http://schemas.microsoft.com/office/drawing/2014/main" id="{9CA3E7CE-BF70-49A8-9F98-67CB2AF5EE25}"/>
              </a:ext>
            </a:extLst>
          </p:cNvPr>
          <p:cNvSpPr txBox="1">
            <a:spLocks/>
          </p:cNvSpPr>
          <p:nvPr userDrawn="1"/>
        </p:nvSpPr>
        <p:spPr>
          <a:xfrm>
            <a:off x="324497" y="6367369"/>
            <a:ext cx="6221776"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rgbClr val="01437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a:latin typeface="EYInterstate" panose="02000503020000020004" pitchFamily="2" charset="0"/>
              </a:rPr>
              <a:t>NORTH CAROLINA DEPARTMENT OF HEALTH AND HUMAN SERVICES</a:t>
            </a:r>
          </a:p>
        </p:txBody>
      </p:sp>
    </p:spTree>
    <p:extLst>
      <p:ext uri="{BB962C8B-B14F-4D97-AF65-F5344CB8AC3E}">
        <p14:creationId xmlns:p14="http://schemas.microsoft.com/office/powerpoint/2010/main" val="362035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867" y="2067905"/>
            <a:ext cx="2017776" cy="1993392"/>
          </a:xfrm>
          <a:prstGeom prst="rect">
            <a:avLst/>
          </a:prstGeom>
        </p:spPr>
      </p:pic>
      <p:sp>
        <p:nvSpPr>
          <p:cNvPr id="12" name="Text Placeholder 2">
            <a:extLst>
              <a:ext uri="{FF2B5EF4-FFF2-40B4-BE49-F238E27FC236}">
                <a16:creationId xmlns:a16="http://schemas.microsoft.com/office/drawing/2014/main" id="{A4EDEA2F-8CAE-4566-9543-C37D8DA50AC0}"/>
              </a:ext>
            </a:extLst>
          </p:cNvPr>
          <p:cNvSpPr>
            <a:spLocks noGrp="1"/>
          </p:cNvSpPr>
          <p:nvPr>
            <p:ph type="body" sz="quarter" idx="11"/>
          </p:nvPr>
        </p:nvSpPr>
        <p:spPr>
          <a:xfrm>
            <a:off x="3691462" y="2040473"/>
            <a:ext cx="7700783" cy="2020824"/>
          </a:xfrm>
          <a:prstGeom prst="rect">
            <a:avLst/>
          </a:prstGeom>
        </p:spPr>
        <p:txBody>
          <a:bodyPr anchor="ctr">
            <a:noAutofit/>
          </a:bodyPr>
          <a:lstStyle>
            <a:lvl1pPr marL="0" indent="0">
              <a:buNone/>
              <a:defRPr lang="en-US" sz="3200" b="1" baseline="0" smtClean="0">
                <a:latin typeface="EYInterstate" panose="02000503020000020004" pitchFamily="2" charset="0"/>
                <a:ea typeface="EYInterstate" panose="02000503020000020004" pitchFamily="2" charset="0"/>
              </a:defRPr>
            </a:lvl1pPr>
            <a:lvl2pPr>
              <a:defRPr lang="en-US" sz="2800" smtClean="0">
                <a:latin typeface="Franklin Gothic Demi Cond" panose="020B0706030402020204" pitchFamily="34" charset="0"/>
              </a:defRPr>
            </a:lvl2pPr>
            <a:lvl3pPr>
              <a:defRPr lang="en-US" sz="2800" smtClean="0">
                <a:latin typeface="Franklin Gothic Demi Cond" panose="020B0706030402020204" pitchFamily="34" charset="0"/>
              </a:defRPr>
            </a:lvl3pPr>
            <a:lvl4pPr>
              <a:defRPr lang="en-US" sz="2800" smtClean="0">
                <a:latin typeface="Franklin Gothic Demi Cond" panose="020B0706030402020204" pitchFamily="34" charset="0"/>
              </a:defRPr>
            </a:lvl4pPr>
            <a:lvl5pPr>
              <a:defRPr lang="en-US" sz="2800">
                <a:latin typeface="Franklin Gothic Demi Cond" panose="020B0706030402020204" pitchFamily="34" charset="0"/>
              </a:defRPr>
            </a:lvl5pPr>
          </a:lstStyle>
          <a:p>
            <a:pPr marL="171450" lvl="0" indent="-171450"/>
            <a:r>
              <a:rPr lang="en-US"/>
              <a:t>Click to edit Master text styles</a:t>
            </a:r>
          </a:p>
        </p:txBody>
      </p:sp>
      <p:sp>
        <p:nvSpPr>
          <p:cNvPr id="13" name="Text Placeholder 15">
            <a:extLst>
              <a:ext uri="{FF2B5EF4-FFF2-40B4-BE49-F238E27FC236}">
                <a16:creationId xmlns:a16="http://schemas.microsoft.com/office/drawing/2014/main" id="{741EA323-3686-46B3-9FEB-E98930398C56}"/>
              </a:ext>
            </a:extLst>
          </p:cNvPr>
          <p:cNvSpPr>
            <a:spLocks noGrp="1"/>
          </p:cNvSpPr>
          <p:nvPr>
            <p:ph type="body" sz="quarter" idx="12"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EYInterstate" panose="02000503020000020004" pitchFamily="2" charset="0"/>
                <a:ea typeface="EYInterstate" panose="02000503020000020004" pitchFamily="2" charset="0"/>
                <a:cs typeface="Arial" panose="020B0604020202020204" pitchFamily="34" charset="0"/>
              </a:defRPr>
            </a:lvl1pPr>
          </a:lstStyle>
          <a:p>
            <a:pPr lvl="0"/>
            <a:r>
              <a:rPr lang="en-US"/>
              <a:t>Click to Add Presenter Name and Title</a:t>
            </a:r>
          </a:p>
        </p:txBody>
      </p:sp>
      <p:sp>
        <p:nvSpPr>
          <p:cNvPr id="5" name="Holder 6">
            <a:extLst>
              <a:ext uri="{FF2B5EF4-FFF2-40B4-BE49-F238E27FC236}">
                <a16:creationId xmlns:a16="http://schemas.microsoft.com/office/drawing/2014/main" id="{74B71ABA-3DFC-4885-98A2-CF2BA0AE09FA}"/>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EYInterstate" panose="02000503020000020004" pitchFamily="2" charset="0"/>
              </a:rPr>
              <a:pPr marL="19049" algn="ctr"/>
              <a:t>‹#›</a:t>
            </a:fld>
            <a:endParaRPr lang="en-US" sz="999">
              <a:solidFill>
                <a:srgbClr val="808080"/>
              </a:solidFill>
              <a:latin typeface="EYInterstate" panose="02000503020000020004" pitchFamily="2" charset="0"/>
            </a:endParaRPr>
          </a:p>
        </p:txBody>
      </p:sp>
    </p:spTree>
    <p:extLst>
      <p:ext uri="{BB962C8B-B14F-4D97-AF65-F5344CB8AC3E}">
        <p14:creationId xmlns:p14="http://schemas.microsoft.com/office/powerpoint/2010/main" val="2544417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0941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DE4F-38EA-4A46-A6C6-8446ECD6824C}"/>
              </a:ext>
            </a:extLst>
          </p:cNvPr>
          <p:cNvSpPr>
            <a:spLocks noGrp="1"/>
          </p:cNvSpPr>
          <p:nvPr>
            <p:ph type="ctrTitle"/>
          </p:nvPr>
        </p:nvSpPr>
        <p:spPr>
          <a:xfrm>
            <a:off x="1524000" y="1122363"/>
            <a:ext cx="9144000" cy="2387600"/>
          </a:xfrm>
        </p:spPr>
        <p:txBody>
          <a:bodyPr anchor="b"/>
          <a:lstStyle>
            <a:lvl1pPr algn="ctr">
              <a:defRPr sz="6000">
                <a:latin typeface="EYInterstate" panose="02000503020000020004"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CEFED499-052A-4DDC-B234-D11CDAA011E9}"/>
              </a:ext>
            </a:extLst>
          </p:cNvPr>
          <p:cNvSpPr>
            <a:spLocks noGrp="1"/>
          </p:cNvSpPr>
          <p:nvPr>
            <p:ph type="subTitle" idx="1"/>
          </p:nvPr>
        </p:nvSpPr>
        <p:spPr>
          <a:xfrm>
            <a:off x="1524000" y="3602038"/>
            <a:ext cx="9144000" cy="1655762"/>
          </a:xfrm>
        </p:spPr>
        <p:txBody>
          <a:bodyPr/>
          <a:lstStyle>
            <a:lvl1pPr marL="0" indent="0" algn="ctr">
              <a:buNone/>
              <a:defRPr sz="2400">
                <a:latin typeface="EYInterstate" panose="0200050302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A140CF-2593-42F0-A005-FEE83296F375}"/>
              </a:ext>
            </a:extLst>
          </p:cNvPr>
          <p:cNvSpPr>
            <a:spLocks noGrp="1"/>
          </p:cNvSpPr>
          <p:nvPr>
            <p:ph type="dt" sz="half" idx="10"/>
          </p:nvPr>
        </p:nvSpPr>
        <p:spPr/>
        <p:txBody>
          <a:bodyPr/>
          <a:lstStyle>
            <a:lvl1pPr>
              <a:defRPr>
                <a:latin typeface="EYInterstate" panose="02000503020000020004" pitchFamily="2" charset="0"/>
              </a:defRPr>
            </a:lvl1pPr>
          </a:lstStyle>
          <a:p>
            <a:fld id="{6E0000FD-8915-45C0-80D6-1B15A6752E2A}" type="datetimeFigureOut">
              <a:rPr lang="en-US" smtClean="0"/>
              <a:pPr/>
              <a:t>2/13/2024</a:t>
            </a:fld>
            <a:endParaRPr lang="en-US"/>
          </a:p>
        </p:txBody>
      </p:sp>
      <p:sp>
        <p:nvSpPr>
          <p:cNvPr id="5" name="Footer Placeholder 4">
            <a:extLst>
              <a:ext uri="{FF2B5EF4-FFF2-40B4-BE49-F238E27FC236}">
                <a16:creationId xmlns:a16="http://schemas.microsoft.com/office/drawing/2014/main" id="{8A91CA11-90F8-48FE-8D0C-BB76D00E084C}"/>
              </a:ext>
            </a:extLst>
          </p:cNvPr>
          <p:cNvSpPr>
            <a:spLocks noGrp="1"/>
          </p:cNvSpPr>
          <p:nvPr>
            <p:ph type="ftr" sz="quarter" idx="11"/>
          </p:nvPr>
        </p:nvSpPr>
        <p:spPr/>
        <p:txBody>
          <a:bodyPr/>
          <a:lstStyle>
            <a:lvl1pPr>
              <a:defRPr>
                <a:latin typeface="EYInterstate" panose="02000503020000020004" pitchFamily="2" charset="0"/>
              </a:defRPr>
            </a:lvl1pPr>
          </a:lstStyle>
          <a:p>
            <a:endParaRPr lang="en-US"/>
          </a:p>
        </p:txBody>
      </p:sp>
      <p:sp>
        <p:nvSpPr>
          <p:cNvPr id="6" name="Slide Number Placeholder 5">
            <a:extLst>
              <a:ext uri="{FF2B5EF4-FFF2-40B4-BE49-F238E27FC236}">
                <a16:creationId xmlns:a16="http://schemas.microsoft.com/office/drawing/2014/main" id="{D1AD6B61-0F5C-41E3-8732-B7A6CDECA9A8}"/>
              </a:ext>
            </a:extLst>
          </p:cNvPr>
          <p:cNvSpPr>
            <a:spLocks noGrp="1"/>
          </p:cNvSpPr>
          <p:nvPr>
            <p:ph type="sldNum" sz="quarter" idx="12"/>
          </p:nvPr>
        </p:nvSpPr>
        <p:spPr/>
        <p:txBody>
          <a:bodyPr/>
          <a:lstStyle>
            <a:lvl1pPr>
              <a:defRPr/>
            </a:lvl1pPr>
          </a:lstStyle>
          <a:p>
            <a:fld id="{20E648FA-4F72-42C3-929A-4FFCC0C831E5}" type="slidenum">
              <a:rPr lang="en-US" smtClean="0"/>
              <a:pPr/>
              <a:t>‹#›</a:t>
            </a:fld>
            <a:endParaRPr lang="en-US"/>
          </a:p>
        </p:txBody>
      </p:sp>
    </p:spTree>
    <p:extLst>
      <p:ext uri="{BB962C8B-B14F-4D97-AF65-F5344CB8AC3E}">
        <p14:creationId xmlns:p14="http://schemas.microsoft.com/office/powerpoint/2010/main" val="1104286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7C078F04-0858-47C2-B1C3-DBB69868C94B}"/>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Century Gothic" panose="020B0502020202020204" pitchFamily="34" charset="0"/>
              </a:rPr>
              <a:pPr marL="19049" algn="ctr"/>
              <a:t>‹#›</a:t>
            </a:fld>
            <a:endParaRPr lang="en-US" sz="999">
              <a:solidFill>
                <a:srgbClr val="808080"/>
              </a:solidFill>
              <a:latin typeface="Century Gothic" panose="020B0502020202020204" pitchFamily="34" charset="0"/>
            </a:endParaRPr>
          </a:p>
        </p:txBody>
      </p:sp>
      <p:pic>
        <p:nvPicPr>
          <p:cNvPr id="3" name="Picture 2">
            <a:extLst>
              <a:ext uri="{FF2B5EF4-FFF2-40B4-BE49-F238E27FC236}">
                <a16:creationId xmlns:a16="http://schemas.microsoft.com/office/drawing/2014/main" id="{9EA11BB6-3304-4786-97E7-A56B9BEDB577}"/>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173547" y="6233421"/>
            <a:ext cx="1131146" cy="624579"/>
          </a:xfrm>
          <a:prstGeom prst="rect">
            <a:avLst/>
          </a:prstGeom>
        </p:spPr>
      </p:pic>
      <p:sp>
        <p:nvSpPr>
          <p:cNvPr id="4" name="Title 8">
            <a:extLst>
              <a:ext uri="{FF2B5EF4-FFF2-40B4-BE49-F238E27FC236}">
                <a16:creationId xmlns:a16="http://schemas.microsoft.com/office/drawing/2014/main" id="{BBFD8B02-5ABB-4440-8134-FB99935F278B}"/>
              </a:ext>
            </a:extLst>
          </p:cNvPr>
          <p:cNvSpPr>
            <a:spLocks noGrp="1"/>
          </p:cNvSpPr>
          <p:nvPr>
            <p:ph type="title"/>
          </p:nvPr>
        </p:nvSpPr>
        <p:spPr>
          <a:xfrm>
            <a:off x="253934" y="16009"/>
            <a:ext cx="11474771" cy="719052"/>
          </a:xfrm>
          <a:prstGeom prst="rect">
            <a:avLst/>
          </a:prstGeom>
        </p:spPr>
        <p:txBody>
          <a:bodyPr vert="horz" wrap="square" lIns="91440" tIns="45720" rIns="91440" bIns="45720" rtlCol="0" anchor="ctr" anchorCtr="0">
            <a:noAutofit/>
          </a:bodyPr>
          <a:lstStyle>
            <a:lvl1pPr marL="0" indent="0" algn="l">
              <a:lnSpc>
                <a:spcPct val="100000"/>
              </a:lnSpc>
              <a:spcBef>
                <a:spcPct val="0"/>
              </a:spcBef>
              <a:spcAft>
                <a:spcPts val="0"/>
              </a:spcAft>
              <a:buFontTx/>
              <a:buNone/>
              <a:defRPr lang="en-US" sz="2000" b="1" i="0" dirty="0">
                <a:ln w="0">
                  <a:noFill/>
                </a:ln>
                <a:solidFill>
                  <a:srgbClr val="000000"/>
                </a:solidFill>
                <a:latin typeface="EYInterstate"/>
                <a:cs typeface="Arial"/>
              </a:defRPr>
            </a:lvl1pPr>
          </a:lstStyle>
          <a:p>
            <a:pPr marL="0" lvl="0" defTabSz="457200"/>
            <a:r>
              <a:rPr lang="en-US"/>
              <a:t>Click to edit Master title style</a:t>
            </a:r>
          </a:p>
        </p:txBody>
      </p:sp>
      <p:cxnSp>
        <p:nvCxnSpPr>
          <p:cNvPr id="7" name="Straight Arrow Connector 6">
            <a:extLst>
              <a:ext uri="{FF2B5EF4-FFF2-40B4-BE49-F238E27FC236}">
                <a16:creationId xmlns:a16="http://schemas.microsoft.com/office/drawing/2014/main" id="{88837183-B8A1-4AFA-BDD9-6D8D203312AE}"/>
              </a:ext>
            </a:extLst>
          </p:cNvPr>
          <p:cNvCxnSpPr>
            <a:cxnSpLocks/>
          </p:cNvCxnSpPr>
          <p:nvPr userDrawn="1"/>
        </p:nvCxnSpPr>
        <p:spPr>
          <a:xfrm flipV="1">
            <a:off x="349185" y="713894"/>
            <a:ext cx="11474771" cy="930"/>
          </a:xfrm>
          <a:prstGeom prst="straightConnector1">
            <a:avLst/>
          </a:prstGeom>
          <a:noFill/>
          <a:ln w="28575" cap="flat" cmpd="sng" algn="ctr">
            <a:solidFill>
              <a:srgbClr val="0070C0"/>
            </a:solidFill>
            <a:prstDash val="solid"/>
            <a:miter lim="800000"/>
            <a:headEnd type="none" w="med" len="med"/>
            <a:tailEnd type="none" w="med" len="med"/>
          </a:ln>
          <a:effectLst/>
        </p:spPr>
      </p:cxnSp>
    </p:spTree>
    <p:extLst>
      <p:ext uri="{BB962C8B-B14F-4D97-AF65-F5344CB8AC3E}">
        <p14:creationId xmlns:p14="http://schemas.microsoft.com/office/powerpoint/2010/main" val="3948231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1_">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7C078F04-0858-47C2-B1C3-DBB69868C94B}"/>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Century Gothic" panose="020B0502020202020204" pitchFamily="34" charset="0"/>
              </a:rPr>
              <a:pPr marL="19049" algn="ctr"/>
              <a:t>‹#›</a:t>
            </a:fld>
            <a:endParaRPr lang="en-US" sz="999">
              <a:solidFill>
                <a:srgbClr val="808080"/>
              </a:solidFill>
              <a:latin typeface="Century Gothic" panose="020B0502020202020204" pitchFamily="34" charset="0"/>
            </a:endParaRPr>
          </a:p>
        </p:txBody>
      </p:sp>
      <p:pic>
        <p:nvPicPr>
          <p:cNvPr id="3" name="Picture 2">
            <a:extLst>
              <a:ext uri="{FF2B5EF4-FFF2-40B4-BE49-F238E27FC236}">
                <a16:creationId xmlns:a16="http://schemas.microsoft.com/office/drawing/2014/main" id="{9EA11BB6-3304-4786-97E7-A56B9BEDB577}"/>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173547" y="6233421"/>
            <a:ext cx="1131146" cy="624579"/>
          </a:xfrm>
          <a:prstGeom prst="rect">
            <a:avLst/>
          </a:prstGeom>
        </p:spPr>
      </p:pic>
      <p:sp>
        <p:nvSpPr>
          <p:cNvPr id="8" name="Rectangle 7">
            <a:extLst>
              <a:ext uri="{FF2B5EF4-FFF2-40B4-BE49-F238E27FC236}">
                <a16:creationId xmlns:a16="http://schemas.microsoft.com/office/drawing/2014/main" id="{02DD0243-E01C-44C4-A0DB-7A16FB3C72EA}"/>
              </a:ext>
            </a:extLst>
          </p:cNvPr>
          <p:cNvSpPr/>
          <p:nvPr userDrawn="1"/>
        </p:nvSpPr>
        <p:spPr>
          <a:xfrm>
            <a:off x="0" y="-1"/>
            <a:ext cx="12192000" cy="6115050"/>
          </a:xfrm>
          <a:prstGeom prst="rect">
            <a:avLst/>
          </a:prstGeom>
          <a:solidFill>
            <a:srgbClr val="64646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EYInterstate" panose="02000503020000020004" pitchFamily="2" charset="0"/>
              <a:ea typeface="+mn-ea"/>
              <a:cs typeface="+mn-cs"/>
            </a:endParaRPr>
          </a:p>
        </p:txBody>
      </p:sp>
      <p:sp>
        <p:nvSpPr>
          <p:cNvPr id="9" name="Title 8">
            <a:extLst>
              <a:ext uri="{FF2B5EF4-FFF2-40B4-BE49-F238E27FC236}">
                <a16:creationId xmlns:a16="http://schemas.microsoft.com/office/drawing/2014/main" id="{C6E52AB2-C503-45BB-896A-3291700FDF2E}"/>
              </a:ext>
            </a:extLst>
          </p:cNvPr>
          <p:cNvSpPr>
            <a:spLocks noGrp="1"/>
          </p:cNvSpPr>
          <p:nvPr>
            <p:ph type="title"/>
          </p:nvPr>
        </p:nvSpPr>
        <p:spPr>
          <a:xfrm>
            <a:off x="864523" y="2734358"/>
            <a:ext cx="8261108" cy="646331"/>
          </a:xfrm>
          <a:prstGeom prst="rect">
            <a:avLst/>
          </a:prstGeom>
          <a:noFill/>
        </p:spPr>
        <p:txBody>
          <a:bodyPr wrap="none" lIns="91440" tIns="45720" rIns="91440" bIns="45720" rtlCol="0" anchor="t" anchorCtr="0">
            <a:noAutofit/>
          </a:bodyPr>
          <a:lstStyle>
            <a:lvl1pPr marL="0" indent="0" algn="l">
              <a:lnSpc>
                <a:spcPct val="100000"/>
              </a:lnSpc>
              <a:spcBef>
                <a:spcPct val="0"/>
              </a:spcBef>
              <a:spcAft>
                <a:spcPts val="0"/>
              </a:spcAft>
              <a:buFontTx/>
              <a:buNone/>
              <a:defRPr lang="en-US" sz="3600" b="1" i="0" dirty="0">
                <a:solidFill>
                  <a:srgbClr val="FFFFFF"/>
                </a:solidFill>
                <a:latin typeface="EYInterstate" panose="02000503020000020004"/>
                <a:ea typeface="+mn-ea"/>
                <a:cs typeface="+mn-cs"/>
              </a:defRPr>
            </a:lvl1pPr>
          </a:lstStyle>
          <a:p>
            <a:pPr marL="0" lvl="0"/>
            <a:r>
              <a:rPr lang="en-US"/>
              <a:t>Click to edit Master title style</a:t>
            </a:r>
          </a:p>
        </p:txBody>
      </p:sp>
      <p:sp>
        <p:nvSpPr>
          <p:cNvPr id="10" name="Text Placeholder 10">
            <a:extLst>
              <a:ext uri="{FF2B5EF4-FFF2-40B4-BE49-F238E27FC236}">
                <a16:creationId xmlns:a16="http://schemas.microsoft.com/office/drawing/2014/main" id="{3E8B990D-35F8-489F-AB5F-508BF94971CA}"/>
              </a:ext>
            </a:extLst>
          </p:cNvPr>
          <p:cNvSpPr>
            <a:spLocks noGrp="1"/>
          </p:cNvSpPr>
          <p:nvPr>
            <p:ph type="body" sz="quarter" idx="10"/>
          </p:nvPr>
        </p:nvSpPr>
        <p:spPr>
          <a:xfrm>
            <a:off x="864523" y="3429000"/>
            <a:ext cx="8261108" cy="954107"/>
          </a:xfrm>
          <a:prstGeom prst="rect">
            <a:avLst/>
          </a:prstGeom>
          <a:noFill/>
        </p:spPr>
        <p:txBody>
          <a:bodyPr wrap="square" lIns="91440" tIns="45720" rIns="91440" bIns="45720" rtlCol="0" anchor="t" anchorCtr="0">
            <a:noAutofit/>
          </a:bodyPr>
          <a:lstStyle>
            <a:lvl1pPr marL="0" indent="0" algn="l">
              <a:lnSpc>
                <a:spcPct val="100000"/>
              </a:lnSpc>
              <a:spcBef>
                <a:spcPts val="0"/>
              </a:spcBef>
              <a:spcAft>
                <a:spcPts val="0"/>
              </a:spcAft>
              <a:buFontTx/>
              <a:buNone/>
              <a:defRPr lang="en-US" sz="2800" b="0" i="0" dirty="0" smtClean="0">
                <a:solidFill>
                  <a:srgbClr val="FFFFFF"/>
                </a:solidFill>
                <a:latin typeface="EYInterstate" panose="02000503020000020004"/>
              </a:defRPr>
            </a:lvl1pPr>
          </a:lstStyle>
          <a:p>
            <a:pPr marL="0" lvl="0"/>
            <a:r>
              <a:rPr lang="en-US"/>
              <a:t>Click to edit Master text styles</a:t>
            </a:r>
          </a:p>
        </p:txBody>
      </p:sp>
    </p:spTree>
    <p:extLst>
      <p:ext uri="{BB962C8B-B14F-4D97-AF65-F5344CB8AC3E}">
        <p14:creationId xmlns:p14="http://schemas.microsoft.com/office/powerpoint/2010/main" val="1508859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969264"/>
            <a:ext cx="11350752" cy="1123384"/>
          </a:xfrm>
          <a:prstGeom prst="rect">
            <a:avLst/>
          </a:prstGeom>
        </p:spPr>
        <p:txBody>
          <a:bodyPr wrap="square" lIns="0" rIns="0">
            <a:sp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050"/>
            </a:lvl4pPr>
            <a:lvl5pPr>
              <a:lnSpc>
                <a:spcPct val="10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638026" cy="592562"/>
          </a:xfrm>
        </p:spPr>
        <p:txBody>
          <a:bodyPr lIns="0" rIns="0" anchor="ctr"/>
          <a:lstStyle>
            <a:lvl1pPr>
              <a:defRPr sz="2000" b="1" cap="all" spc="130" baseline="0">
                <a:solidFill>
                  <a:srgbClr val="014373"/>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Tree>
    <p:extLst>
      <p:ext uri="{BB962C8B-B14F-4D97-AF65-F5344CB8AC3E}">
        <p14:creationId xmlns:p14="http://schemas.microsoft.com/office/powerpoint/2010/main" val="570294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00DE5D11-71B1-4520-9A95-7170E9CDB9EE}"/>
              </a:ext>
            </a:extLst>
          </p:cNvPr>
          <p:cNvSpPr>
            <a:spLocks noGrp="1"/>
          </p:cNvSpPr>
          <p:nvPr>
            <p:ph type="subTitle" idx="1"/>
          </p:nvPr>
        </p:nvSpPr>
        <p:spPr>
          <a:xfrm>
            <a:off x="349184" y="152251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9" name="Title 1">
            <a:extLst>
              <a:ext uri="{FF2B5EF4-FFF2-40B4-BE49-F238E27FC236}">
                <a16:creationId xmlns:a16="http://schemas.microsoft.com/office/drawing/2014/main" id="{EBFB7D56-2A24-4E0F-B4F6-013DA9F32E25}"/>
              </a:ext>
            </a:extLst>
          </p:cNvPr>
          <p:cNvSpPr>
            <a:spLocks noGrp="1"/>
          </p:cNvSpPr>
          <p:nvPr>
            <p:ph type="title"/>
          </p:nvPr>
        </p:nvSpPr>
        <p:spPr>
          <a:xfrm>
            <a:off x="368044" y="95509"/>
            <a:ext cx="10515600" cy="618385"/>
          </a:xfrm>
          <a:prstGeom prst="rect">
            <a:avLst/>
          </a:prstGeom>
        </p:spPr>
        <p:txBody>
          <a:bodyPr/>
          <a:lstStyle/>
          <a:p>
            <a:endParaRPr lang="en-US"/>
          </a:p>
        </p:txBody>
      </p:sp>
      <p:cxnSp>
        <p:nvCxnSpPr>
          <p:cNvPr id="10" name="Straight Arrow Connector 9">
            <a:extLst>
              <a:ext uri="{FF2B5EF4-FFF2-40B4-BE49-F238E27FC236}">
                <a16:creationId xmlns:a16="http://schemas.microsoft.com/office/drawing/2014/main" id="{3A96B944-040D-4684-AB3A-79883F7DC474}"/>
              </a:ext>
            </a:extLst>
          </p:cNvPr>
          <p:cNvCxnSpPr>
            <a:cxnSpLocks/>
          </p:cNvCxnSpPr>
          <p:nvPr userDrawn="1"/>
        </p:nvCxnSpPr>
        <p:spPr>
          <a:xfrm flipV="1">
            <a:off x="349185" y="713894"/>
            <a:ext cx="11474771" cy="930"/>
          </a:xfrm>
          <a:prstGeom prst="straightConnector1">
            <a:avLst/>
          </a:prstGeom>
          <a:noFill/>
          <a:ln w="28575" cap="flat" cmpd="sng" algn="ctr">
            <a:solidFill>
              <a:srgbClr val="0070C0"/>
            </a:solidFill>
            <a:prstDash val="solid"/>
            <a:miter lim="800000"/>
            <a:headEnd type="none" w="med" len="med"/>
            <a:tailEnd type="none" w="med" len="med"/>
          </a:ln>
          <a:effectLst/>
        </p:spPr>
      </p:cxnSp>
      <p:sp>
        <p:nvSpPr>
          <p:cNvPr id="14" name="TextBox 13">
            <a:extLst>
              <a:ext uri="{FF2B5EF4-FFF2-40B4-BE49-F238E27FC236}">
                <a16:creationId xmlns:a16="http://schemas.microsoft.com/office/drawing/2014/main" id="{20A7237C-C87B-4269-81D2-4471C0956529}"/>
              </a:ext>
            </a:extLst>
          </p:cNvPr>
          <p:cNvSpPr txBox="1"/>
          <p:nvPr userDrawn="1"/>
        </p:nvSpPr>
        <p:spPr>
          <a:xfrm>
            <a:off x="4269205" y="6572186"/>
            <a:ext cx="3653590" cy="273280"/>
          </a:xfrm>
          <a:prstGeom prst="rect">
            <a:avLst/>
          </a:prstGeom>
          <a:noFill/>
        </p:spPr>
        <p:txBody>
          <a:bodyPr wrap="square" rtlCol="0">
            <a:spAutoFit/>
          </a:bodyPr>
          <a:lstStyle/>
          <a:p>
            <a:pPr algn="ctr"/>
            <a:r>
              <a:rPr lang="en-US" sz="1000"/>
              <a:t>FOR OFFICIAL USE ONLY | NOT FOR DISTRIBUTION</a:t>
            </a:r>
          </a:p>
          <a:p>
            <a:endParaRPr lang="en-US" sz="1000">
              <a:latin typeface="Franklin Gothic Book" panose="020B0503020102020204" pitchFamily="34" charset="0"/>
            </a:endParaRPr>
          </a:p>
        </p:txBody>
      </p:sp>
    </p:spTree>
    <p:extLst>
      <p:ext uri="{BB962C8B-B14F-4D97-AF65-F5344CB8AC3E}">
        <p14:creationId xmlns:p14="http://schemas.microsoft.com/office/powerpoint/2010/main" val="758092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7C078F04-0858-47C2-B1C3-DBB69868C94B}"/>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Century Gothic" panose="020B0502020202020204" pitchFamily="34" charset="0"/>
              </a:rPr>
              <a:pPr marL="19049" algn="ctr"/>
              <a:t>‹#›</a:t>
            </a:fld>
            <a:endParaRPr lang="en-US" sz="999">
              <a:solidFill>
                <a:srgbClr val="808080"/>
              </a:solidFill>
              <a:latin typeface="Century Gothic" panose="020B0502020202020204" pitchFamily="34" charset="0"/>
            </a:endParaRPr>
          </a:p>
        </p:txBody>
      </p:sp>
      <p:pic>
        <p:nvPicPr>
          <p:cNvPr id="3" name="Picture 2">
            <a:extLst>
              <a:ext uri="{FF2B5EF4-FFF2-40B4-BE49-F238E27FC236}">
                <a16:creationId xmlns:a16="http://schemas.microsoft.com/office/drawing/2014/main" id="{94F3CD28-3307-4B78-9D9F-54A02908B3B7}"/>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420624" y="6233421"/>
            <a:ext cx="1131146" cy="624579"/>
          </a:xfrm>
          <a:prstGeom prst="rect">
            <a:avLst/>
          </a:prstGeom>
        </p:spPr>
      </p:pic>
    </p:spTree>
    <p:extLst>
      <p:ext uri="{BB962C8B-B14F-4D97-AF65-F5344CB8AC3E}">
        <p14:creationId xmlns:p14="http://schemas.microsoft.com/office/powerpoint/2010/main" val="820203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1F08-B40D-9A19-74DA-248CE5AE50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7CAC6D-55D7-63E1-C5F5-9C0458F66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5DB26-7AFA-5CD8-8493-9BE838164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52E346-3E48-3F29-250F-0ABE13C08AFB}"/>
              </a:ext>
            </a:extLst>
          </p:cNvPr>
          <p:cNvSpPr>
            <a:spLocks noGrp="1"/>
          </p:cNvSpPr>
          <p:nvPr>
            <p:ph type="dt" sz="half" idx="10"/>
          </p:nvPr>
        </p:nvSpPr>
        <p:spPr/>
        <p:txBody>
          <a:bodyPr/>
          <a:lstStyle/>
          <a:p>
            <a:fld id="{A89E3BFB-F10D-46E6-B25D-1858AC68462B}" type="datetimeFigureOut">
              <a:rPr lang="en-US" smtClean="0"/>
              <a:t>2/13/2024</a:t>
            </a:fld>
            <a:endParaRPr lang="en-US"/>
          </a:p>
        </p:txBody>
      </p:sp>
      <p:sp>
        <p:nvSpPr>
          <p:cNvPr id="6" name="Footer Placeholder 5">
            <a:extLst>
              <a:ext uri="{FF2B5EF4-FFF2-40B4-BE49-F238E27FC236}">
                <a16:creationId xmlns:a16="http://schemas.microsoft.com/office/drawing/2014/main" id="{C9C63E93-7583-FA8D-6F10-7B80A5871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9EC042-4742-8B62-6D02-B708731C0D22}"/>
              </a:ext>
            </a:extLst>
          </p:cNvPr>
          <p:cNvSpPr>
            <a:spLocks noGrp="1"/>
          </p:cNvSpPr>
          <p:nvPr>
            <p:ph type="sldNum" sz="quarter" idx="12"/>
          </p:nvPr>
        </p:nvSpPr>
        <p:spPr/>
        <p:txBody>
          <a:bodyPr/>
          <a:lstStyle/>
          <a:p>
            <a:fld id="{A445D3D2-298B-4445-8F63-6C38DAE897BB}" type="slidenum">
              <a:rPr lang="en-US" smtClean="0"/>
              <a:t>‹#›</a:t>
            </a:fld>
            <a:endParaRPr lang="en-US"/>
          </a:p>
        </p:txBody>
      </p:sp>
    </p:spTree>
    <p:extLst>
      <p:ext uri="{BB962C8B-B14F-4D97-AF65-F5344CB8AC3E}">
        <p14:creationId xmlns:p14="http://schemas.microsoft.com/office/powerpoint/2010/main" val="3868476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F124-8F28-6BF2-8955-8F518D3EA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2446DE-DA48-65CD-679F-8AF4DE4272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81F19A-4719-DAF3-DE71-11006D507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6700C4-79CE-456E-E78F-C4DE4AFC8A67}"/>
              </a:ext>
            </a:extLst>
          </p:cNvPr>
          <p:cNvSpPr>
            <a:spLocks noGrp="1"/>
          </p:cNvSpPr>
          <p:nvPr>
            <p:ph type="dt" sz="half" idx="10"/>
          </p:nvPr>
        </p:nvSpPr>
        <p:spPr/>
        <p:txBody>
          <a:bodyPr/>
          <a:lstStyle/>
          <a:p>
            <a:fld id="{A89E3BFB-F10D-46E6-B25D-1858AC68462B}" type="datetimeFigureOut">
              <a:rPr lang="en-US" smtClean="0"/>
              <a:t>2/13/2024</a:t>
            </a:fld>
            <a:endParaRPr lang="en-US"/>
          </a:p>
        </p:txBody>
      </p:sp>
      <p:sp>
        <p:nvSpPr>
          <p:cNvPr id="6" name="Footer Placeholder 5">
            <a:extLst>
              <a:ext uri="{FF2B5EF4-FFF2-40B4-BE49-F238E27FC236}">
                <a16:creationId xmlns:a16="http://schemas.microsoft.com/office/drawing/2014/main" id="{457FF573-31E4-FC40-2D35-37FECDBFC5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0BE10-8869-A746-65FF-CD4A4799CC48}"/>
              </a:ext>
            </a:extLst>
          </p:cNvPr>
          <p:cNvSpPr>
            <a:spLocks noGrp="1"/>
          </p:cNvSpPr>
          <p:nvPr>
            <p:ph type="sldNum" sz="quarter" idx="12"/>
          </p:nvPr>
        </p:nvSpPr>
        <p:spPr/>
        <p:txBody>
          <a:bodyPr/>
          <a:lstStyle/>
          <a:p>
            <a:fld id="{A445D3D2-298B-4445-8F63-6C38DAE897BB}" type="slidenum">
              <a:rPr lang="en-US" smtClean="0"/>
              <a:t>‹#›</a:t>
            </a:fld>
            <a:endParaRPr lang="en-US"/>
          </a:p>
        </p:txBody>
      </p:sp>
    </p:spTree>
    <p:extLst>
      <p:ext uri="{BB962C8B-B14F-4D97-AF65-F5344CB8AC3E}">
        <p14:creationId xmlns:p14="http://schemas.microsoft.com/office/powerpoint/2010/main" val="1214587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 Gold Se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1009"/>
            <a:ext cx="2697799"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4"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8"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937949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4823"/>
            <a:ext cx="2689348" cy="201701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3889325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Slide - Bullets">
  <p:cSld name="Content Slide - Bullets">
    <p:spTree>
      <p:nvGrpSpPr>
        <p:cNvPr id="1" name="Shape 91"/>
        <p:cNvGrpSpPr/>
        <p:nvPr/>
      </p:nvGrpSpPr>
      <p:grpSpPr>
        <a:xfrm>
          <a:off x="0" y="0"/>
          <a:ext cx="0" cy="0"/>
          <a:chOff x="0" y="0"/>
          <a:chExt cx="0" cy="0"/>
        </a:xfrm>
      </p:grpSpPr>
      <p:sp>
        <p:nvSpPr>
          <p:cNvPr id="92" name="Google Shape;92;p62"/>
          <p:cNvSpPr txBox="1">
            <a:spLocks noGrp="1"/>
          </p:cNvSpPr>
          <p:nvPr>
            <p:ph type="title"/>
          </p:nvPr>
        </p:nvSpPr>
        <p:spPr>
          <a:xfrm>
            <a:off x="899160" y="624054"/>
            <a:ext cx="10457689" cy="54864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7365D"/>
              </a:buClr>
              <a:buSzPts val="3200"/>
              <a:buFont typeface="Arial"/>
              <a:buNone/>
              <a:defRPr sz="3200" b="1" i="0" u="none" strike="noStrike" cap="none">
                <a:solidFill>
                  <a:srgbClr val="17365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Google Shape;93;p62"/>
          <p:cNvSpPr/>
          <p:nvPr/>
        </p:nvSpPr>
        <p:spPr>
          <a:xfrm>
            <a:off x="0" y="3860"/>
            <a:ext cx="12192000" cy="457316"/>
          </a:xfrm>
          <a:prstGeom prst="rect">
            <a:avLst/>
          </a:prstGeom>
          <a:gradFill>
            <a:gsLst>
              <a:gs pos="0">
                <a:srgbClr val="17365D"/>
              </a:gs>
              <a:gs pos="60000">
                <a:srgbClr val="D1E3ED"/>
              </a:gs>
              <a:gs pos="100000">
                <a:srgbClr val="E8F0F5"/>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i="0" u="none" strike="noStrike" cap="none">
              <a:solidFill>
                <a:srgbClr val="17365D"/>
              </a:solidFill>
              <a:latin typeface="Montserrat"/>
              <a:ea typeface="Montserrat"/>
              <a:cs typeface="Montserrat"/>
              <a:sym typeface="Montserrat"/>
            </a:endParaRPr>
          </a:p>
        </p:txBody>
      </p:sp>
      <p:sp>
        <p:nvSpPr>
          <p:cNvPr id="94" name="Google Shape;94;p62"/>
          <p:cNvSpPr txBox="1">
            <a:spLocks noGrp="1"/>
          </p:cNvSpPr>
          <p:nvPr>
            <p:ph type="body" idx="1"/>
          </p:nvPr>
        </p:nvSpPr>
        <p:spPr>
          <a:xfrm>
            <a:off x="838200" y="1447801"/>
            <a:ext cx="10517717" cy="479530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2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L="914400" marR="0" lvl="1" indent="-381000" algn="l" rtl="0">
              <a:lnSpc>
                <a:spcPct val="100000"/>
              </a:lnSpc>
              <a:spcBef>
                <a:spcPts val="375"/>
              </a:spcBef>
              <a:spcAft>
                <a:spcPts val="0"/>
              </a:spcAft>
              <a:buClr>
                <a:schemeClr val="dk1"/>
              </a:buClr>
              <a:buSzPts val="2400"/>
              <a:buFont typeface="Libre Franklin Medium"/>
              <a:buChar char="−"/>
              <a:defRPr sz="2400" b="1" i="0" u="none" strike="noStrike" cap="none">
                <a:solidFill>
                  <a:schemeClr val="dk1"/>
                </a:solidFill>
                <a:latin typeface="Arial"/>
                <a:ea typeface="Arial"/>
                <a:cs typeface="Arial"/>
                <a:sym typeface="Arial"/>
              </a:defRPr>
            </a:lvl2pPr>
            <a:lvl3pPr marL="1371600" marR="0" lvl="2" indent="-355600" algn="l" rtl="0">
              <a:lnSpc>
                <a:spcPct val="100000"/>
              </a:lnSpc>
              <a:spcBef>
                <a:spcPts val="375"/>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Libre Franklin Medium"/>
                <a:ea typeface="Libre Franklin Medium"/>
                <a:cs typeface="Libre Franklin Medium"/>
                <a:sym typeface="Libre Franklin Medium"/>
              </a:defRPr>
            </a:lvl4pPr>
            <a:lvl5pPr marL="2286000" marR="0" lvl="4"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Libre Franklin Medium"/>
                <a:ea typeface="Libre Franklin Medium"/>
                <a:cs typeface="Libre Franklin Medium"/>
                <a:sym typeface="Libre Franklin Medium"/>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95" name="Google Shape;95;p62"/>
          <p:cNvSpPr txBox="1">
            <a:spLocks noGrp="1"/>
          </p:cNvSpPr>
          <p:nvPr>
            <p:ph type="body" idx="2"/>
          </p:nvPr>
        </p:nvSpPr>
        <p:spPr>
          <a:xfrm>
            <a:off x="147109" y="6523940"/>
            <a:ext cx="10656007" cy="330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1" i="0" u="none" strike="noStrike" cap="none">
                <a:solidFill>
                  <a:schemeClr val="dk1"/>
                </a:solidFill>
                <a:latin typeface="Helvetica Neue"/>
                <a:ea typeface="Helvetica Neue"/>
                <a:cs typeface="Helvetica Neue"/>
                <a:sym typeface="Helvetica Neue"/>
              </a:defRPr>
            </a:lvl2pPr>
            <a:lvl3pPr marL="1371600" marR="0" lvl="2" indent="-323850" algn="l" rtl="0">
              <a:lnSpc>
                <a:spcPct val="90000"/>
              </a:lnSpc>
              <a:spcBef>
                <a:spcPts val="375"/>
              </a:spcBef>
              <a:spcAft>
                <a:spcPts val="0"/>
              </a:spcAft>
              <a:buClr>
                <a:schemeClr val="dk1"/>
              </a:buClr>
              <a:buSzPts val="1500"/>
              <a:buFont typeface="Arial"/>
              <a:buChar char="•"/>
              <a:defRPr sz="1500" b="1" i="0" u="none" strike="noStrike" cap="none">
                <a:solidFill>
                  <a:schemeClr val="dk1"/>
                </a:solidFill>
                <a:latin typeface="Helvetica Neue"/>
                <a:ea typeface="Helvetica Neue"/>
                <a:cs typeface="Helvetica Neue"/>
                <a:sym typeface="Helvetica Neue"/>
              </a:defRPr>
            </a:lvl3pPr>
            <a:lvl4pPr marL="1828800" marR="0" lvl="3"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Helvetica Neue"/>
                <a:ea typeface="Helvetica Neue"/>
                <a:cs typeface="Helvetica Neue"/>
                <a:sym typeface="Helvetica Neue"/>
              </a:defRPr>
            </a:lvl4pPr>
            <a:lvl5pPr marL="2286000" marR="0" lvl="4"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cxnSp>
        <p:nvCxnSpPr>
          <p:cNvPr id="96" name="Google Shape;96;p62"/>
          <p:cNvCxnSpPr/>
          <p:nvPr/>
        </p:nvCxnSpPr>
        <p:spPr>
          <a:xfrm>
            <a:off x="0" y="6573308"/>
            <a:ext cx="12192000" cy="0"/>
          </a:xfrm>
          <a:prstGeom prst="straightConnector1">
            <a:avLst/>
          </a:prstGeom>
          <a:noFill/>
          <a:ln w="22225" cap="flat" cmpd="sng">
            <a:solidFill>
              <a:srgbClr val="17365D"/>
            </a:solidFill>
            <a:prstDash val="solid"/>
            <a:miter lim="800000"/>
            <a:headEnd type="none" w="sm" len="sm"/>
            <a:tailEnd type="none" w="sm" len="sm"/>
          </a:ln>
        </p:spPr>
      </p:cxnSp>
      <p:sp>
        <p:nvSpPr>
          <p:cNvPr id="97" name="Google Shape;97;p62"/>
          <p:cNvSpPr txBox="1"/>
          <p:nvPr/>
        </p:nvSpPr>
        <p:spPr>
          <a:xfrm>
            <a:off x="11503025" y="6600158"/>
            <a:ext cx="541867" cy="269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5365E"/>
              </a:buClr>
              <a:buSzPts val="900"/>
              <a:buFont typeface="Arial"/>
              <a:buNone/>
            </a:pPr>
            <a:fld id="{00000000-1234-1234-1234-123412341234}" type="slidenum">
              <a:rPr lang="en-US" sz="900" b="1" i="0" u="none" strike="noStrike" cap="none">
                <a:solidFill>
                  <a:srgbClr val="15365E"/>
                </a:solidFill>
                <a:latin typeface="Arial"/>
                <a:ea typeface="Arial"/>
                <a:cs typeface="Arial"/>
                <a:sym typeface="Arial"/>
              </a:rPr>
              <a:t>‹#›</a:t>
            </a:fld>
            <a:endParaRPr sz="900" b="1" i="0" u="none" strike="noStrike" cap="none">
              <a:solidFill>
                <a:srgbClr val="15365E"/>
              </a:solidFill>
              <a:latin typeface="Arial"/>
              <a:ea typeface="Arial"/>
              <a:cs typeface="Arial"/>
              <a:sym typeface="Arial"/>
            </a:endParaRPr>
          </a:p>
        </p:txBody>
      </p:sp>
    </p:spTree>
    <p:extLst>
      <p:ext uri="{BB962C8B-B14F-4D97-AF65-F5344CB8AC3E}">
        <p14:creationId xmlns:p14="http://schemas.microsoft.com/office/powerpoint/2010/main" val="27705107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5" y="2051009"/>
            <a:ext cx="2698311"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3422082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2400">
                <a:latin typeface="Franklin Gothic Medium" panose="020B0603020102020204" pitchFamily="34" charset="0"/>
              </a:defRPr>
            </a:lvl2pPr>
            <a:lvl3pPr marL="973138" indent="-228600">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411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335573"/>
            <a:ext cx="10517717" cy="1212895"/>
          </a:xfrm>
        </p:spPr>
        <p:txBody>
          <a:bodyPr>
            <a:noAutofit/>
          </a:bodyPr>
          <a:lstStyle>
            <a:lvl1pPr marL="228600" indent="-228600">
              <a:lnSpc>
                <a:spcPct val="100000"/>
              </a:lnSpc>
              <a:spcBef>
                <a:spcPts val="0"/>
              </a:spcBef>
              <a:defRPr sz="2000">
                <a:latin typeface="Franklin Gothic Medium" panose="020B0603020102020204" pitchFamily="34" charset="0"/>
              </a:defRPr>
            </a:lvl1pPr>
            <a:lvl2pPr marL="576263" indent="-233363">
              <a:lnSpc>
                <a:spcPct val="100000"/>
              </a:lnSpc>
              <a:spcBef>
                <a:spcPts val="0"/>
              </a:spcBef>
              <a:buFont typeface="Franklin Gothic Medium" panose="020B0603020102020204" pitchFamily="34" charset="0"/>
              <a:buChar char="−"/>
              <a:defRPr sz="2000">
                <a:latin typeface="Franklin Gothic Medium" panose="020B0603020102020204" pitchFamily="34" charset="0"/>
              </a:defRPr>
            </a:lvl2pPr>
            <a:lvl3pPr marL="973138" indent="-228600">
              <a:lnSpc>
                <a:spcPct val="100000"/>
              </a:lnSpc>
              <a:spcBef>
                <a:spcPts val="0"/>
              </a:spcBef>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51575"/>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7"/>
            <a:ext cx="10526184" cy="3694230"/>
          </a:xfrm>
        </p:spPr>
        <p:txBody>
          <a:bodyPr/>
          <a:lstStyle>
            <a:lvl1pPr marL="0" indent="0" algn="ctr">
              <a:buNone/>
              <a:defRPr baseline="0">
                <a:latin typeface="Franklin Gothic Medium" panose="020B0603020102020204" pitchFamily="34" charset="0"/>
              </a:defRPr>
            </a:lvl1pPr>
          </a:lstStyle>
          <a:p>
            <a:pPr lvl="0"/>
            <a:r>
              <a:rPr lang="en-US"/>
              <a:t>Click icon below to add table or chart</a:t>
            </a:r>
          </a:p>
        </p:txBody>
      </p:sp>
      <p:sp>
        <p:nvSpPr>
          <p:cNvPr id="15"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t>MEDICAID SAMPLE PRES | MONTH DAY, YYYY | v2</a:t>
            </a:r>
          </a:p>
        </p:txBody>
      </p:sp>
      <p:sp>
        <p:nvSpPr>
          <p:cNvPr id="16" name="Slide Number Placeholder 21"/>
          <p:cNvSpPr>
            <a:spLocks noGrp="1"/>
          </p:cNvSpPr>
          <p:nvPr>
            <p:ph type="sldNum" sz="quarter" idx="15"/>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3" name="Straight Connector 1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34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5" name="Text Placeholder 4"/>
          <p:cNvSpPr>
            <a:spLocks noGrp="1"/>
          </p:cNvSpPr>
          <p:nvPr>
            <p:ph type="body" sz="quarter" idx="11" hasCustomPrompt="1"/>
          </p:nvPr>
        </p:nvSpPr>
        <p:spPr>
          <a:xfrm>
            <a:off x="699911" y="6249458"/>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1335573"/>
            <a:ext cx="10526184" cy="4902890"/>
          </a:xfrm>
        </p:spPr>
        <p:txBody>
          <a:bodyPr/>
          <a:lstStyle>
            <a:lvl1pPr marL="0" indent="0" algn="ctr">
              <a:buNone/>
              <a:defRPr baseline="0">
                <a:latin typeface="Franklin Gothic Medium" panose="020B0603020102020204" pitchFamily="34" charset="0"/>
              </a:defRPr>
            </a:lvl1pPr>
          </a:lstStyle>
          <a:p>
            <a:pPr lvl="0"/>
            <a:r>
              <a:rPr lang="en-US"/>
              <a:t>Click icon below to add table or chart</a:t>
            </a:r>
          </a:p>
        </p:txBody>
      </p:sp>
      <p:sp>
        <p:nvSpPr>
          <p:cNvPr id="13"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t>MEDICAID SAMPLE PRES | MONTH DAY, YYYY | v2</a:t>
            </a:r>
          </a:p>
        </p:txBody>
      </p:sp>
      <p:sp>
        <p:nvSpPr>
          <p:cNvPr id="15" name="Slide Number Placeholder 21"/>
          <p:cNvSpPr>
            <a:spLocks noGrp="1"/>
          </p:cNvSpPr>
          <p:nvPr>
            <p:ph type="sldNum" sz="quarter" idx="15"/>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0" name="Straight Connector 9"/>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748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5" name="Text Placeholder 4"/>
          <p:cNvSpPr>
            <a:spLocks noGrp="1"/>
          </p:cNvSpPr>
          <p:nvPr>
            <p:ph type="body" sz="quarter" idx="11" hasCustomPrompt="1"/>
          </p:nvPr>
        </p:nvSpPr>
        <p:spPr>
          <a:xfrm>
            <a:off x="699911" y="6249458"/>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2" y="1845731"/>
            <a:ext cx="5120640" cy="4392732"/>
          </a:xfrm>
        </p:spPr>
        <p:txBody>
          <a:bodyPr/>
          <a:lstStyle>
            <a:lvl1pPr marL="0" indent="0" algn="ctr">
              <a:buNone/>
              <a:defRPr baseline="0">
                <a:latin typeface="Franklin Gothic Medium" panose="020B06030201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p:spPr>
        <p:txBody>
          <a:bodyPr/>
          <a:lstStyle>
            <a:lvl1pPr marL="0" indent="0" algn="ctr">
              <a:buNone/>
              <a:defRPr baseline="0">
                <a:latin typeface="Franklin Gothic Medium" panose="020B06030201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5"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t>MEDICAID SAMPLE PRES | MONTH DAY, YYYY | v2</a:t>
            </a:r>
          </a:p>
        </p:txBody>
      </p:sp>
      <p:sp>
        <p:nvSpPr>
          <p:cNvPr id="16" name="Slide Number Placeholder 21"/>
          <p:cNvSpPr>
            <a:spLocks noGrp="1"/>
          </p:cNvSpPr>
          <p:nvPr>
            <p:ph type="sldNum" sz="quarter" idx="18"/>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666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846263"/>
            <a:ext cx="5120217" cy="4402137"/>
          </a:xfrm>
        </p:spPr>
        <p:txBody>
          <a:bodyPr>
            <a:noAutofit/>
          </a:bodyPr>
          <a:lstStyle>
            <a:lvl1pPr>
              <a:lnSpc>
                <a:spcPct val="100000"/>
              </a:lnSpc>
              <a:spcBef>
                <a:spcPts val="0"/>
              </a:spcBef>
              <a:spcAft>
                <a:spcPts val="0"/>
              </a:spcAft>
              <a:defRPr sz="2000">
                <a:latin typeface="Franklin Gothic Medium Cond" panose="020B0606030402020204" pitchFamily="34" charset="0"/>
              </a:defRPr>
            </a:lvl1pPr>
            <a:lvl2pPr marL="514350" indent="-171450">
              <a:buFont typeface="Franklin Gothic Medium Cond" panose="020B0606030402020204" pitchFamily="34" charset="0"/>
              <a:buChar char="–"/>
              <a:defRPr sz="2000">
                <a:latin typeface="Franklin Gothic Medium Cond" panose="020B0606030402020204" pitchFamily="34" charset="0"/>
              </a:defRPr>
            </a:lvl2pPr>
            <a:lvl3pPr>
              <a:defRPr sz="2000">
                <a:latin typeface="Franklin Gothic Medium Cond" panose="020B0606030402020204" pitchFamily="34"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5" name="Text Placeholder 4"/>
          <p:cNvSpPr>
            <a:spLocks noGrp="1"/>
          </p:cNvSpPr>
          <p:nvPr>
            <p:ph type="body" sz="quarter" idx="11" hasCustomPrompt="1"/>
          </p:nvPr>
        </p:nvSpPr>
        <p:spPr>
          <a:xfrm>
            <a:off x="699911" y="6251575"/>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600" y="1840560"/>
            <a:ext cx="5120217" cy="4402137"/>
          </a:xfrm>
        </p:spPr>
        <p:txBody>
          <a:bodyPr>
            <a:noAutofit/>
          </a:bodyPr>
          <a:lstStyle>
            <a:lvl1pPr>
              <a:lnSpc>
                <a:spcPct val="100000"/>
              </a:lnSpc>
              <a:spcBef>
                <a:spcPts val="0"/>
              </a:spcBef>
              <a:spcAft>
                <a:spcPts val="0"/>
              </a:spcAft>
              <a:defRPr sz="2000">
                <a:latin typeface="Franklin Gothic Medium Cond" panose="020B0606030402020204" pitchFamily="34" charset="0"/>
              </a:defRPr>
            </a:lvl1pPr>
            <a:lvl2pPr marL="514350" indent="-171450">
              <a:buFont typeface="Franklin Gothic Medium Cond" panose="020B0606030402020204" pitchFamily="34" charset="0"/>
              <a:buChar char="–"/>
              <a:defRPr sz="2000" baseline="0">
                <a:latin typeface="Franklin Gothic Medium Cond" panose="020B0606030402020204" pitchFamily="34" charset="0"/>
              </a:defRPr>
            </a:lvl2pPr>
            <a:lvl3pPr>
              <a:defRPr sz="2000" baseline="0">
                <a:latin typeface="Franklin Gothic Medium Cond" panose="020B0606030402020204" pitchFamily="34" charset="0"/>
              </a:defRPr>
            </a:lvl3pPr>
          </a:lstStyle>
          <a:p>
            <a:pPr lvl="0"/>
            <a:r>
              <a:rPr lang="en-US"/>
              <a:t>Click to add bullets</a:t>
            </a:r>
          </a:p>
          <a:p>
            <a:pPr lvl="1"/>
            <a:r>
              <a:rPr lang="en-US"/>
              <a:t>Bullet 2</a:t>
            </a:r>
          </a:p>
          <a:p>
            <a:pPr lvl="2"/>
            <a:r>
              <a:rPr lang="en-US"/>
              <a:t>Bullet 3</a:t>
            </a:r>
          </a:p>
        </p:txBody>
      </p:sp>
      <p:sp>
        <p:nvSpPr>
          <p:cNvPr id="16"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t>MEDICAID SAMPLE PRES | MONTH DAY, YYYY | v2</a:t>
            </a:r>
          </a:p>
        </p:txBody>
      </p:sp>
      <p:sp>
        <p:nvSpPr>
          <p:cNvPr id="17"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473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0"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t>MEDICAID SAMPLE PRES | MONTH DAY, YYYY | v2</a:t>
            </a: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7" name="Straight Connector 6"/>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690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0"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t>MEDICAID SAMPLE PRES | MONTH DAY, YYYY | v2</a:t>
            </a: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9" name="Straight Connector 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213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085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644723" y="0"/>
            <a:ext cx="6555474"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lvl1pPr>
          </a:lstStyle>
          <a:p>
            <a:pPr algn="l"/>
            <a:endParaRPr lang="en-US" sz="1400">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284" y="4664730"/>
            <a:ext cx="3330783" cy="1268870"/>
          </a:xfrm>
          <a:prstGeom prst="rect">
            <a:avLst/>
          </a:prstGeom>
        </p:spPr>
      </p:pic>
    </p:spTree>
    <p:extLst>
      <p:ext uri="{BB962C8B-B14F-4D97-AF65-F5344CB8AC3E}">
        <p14:creationId xmlns:p14="http://schemas.microsoft.com/office/powerpoint/2010/main" val="2668411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913838"/>
            <a:ext cx="11418072" cy="4142629"/>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1273757"/>
            <a:ext cx="11418072"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12192000" cy="1119096"/>
          </a:xfrm>
          <a:prstGeom prst="rect">
            <a:avLst/>
          </a:prstGeom>
        </p:spPr>
      </p:pic>
    </p:spTree>
    <p:extLst>
      <p:ext uri="{BB962C8B-B14F-4D97-AF65-F5344CB8AC3E}">
        <p14:creationId xmlns:p14="http://schemas.microsoft.com/office/powerpoint/2010/main" val="1527944048"/>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E6F4-628E-4B04-B42E-71F26A433E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32EC109-0073-46D7-9D24-4DDC7FC18FA8}"/>
              </a:ext>
            </a:extLst>
          </p:cNvPr>
          <p:cNvSpPr>
            <a:spLocks noGrp="1"/>
          </p:cNvSpPr>
          <p:nvPr>
            <p:ph type="sldNum" sz="quarter" idx="10"/>
          </p:nvPr>
        </p:nvSpPr>
        <p:spPr/>
        <p:txBody>
          <a:bodyPr/>
          <a:lstStyle/>
          <a:p>
            <a:fld id="{11F27F3A-B3E9-41ED-AF8F-A365F10BB65F}" type="slidenum">
              <a:rPr lang="en-US" smtClean="0"/>
              <a:pPr/>
              <a:t>‹#›</a:t>
            </a:fld>
            <a:endParaRPr lang="en-US"/>
          </a:p>
        </p:txBody>
      </p:sp>
    </p:spTree>
    <p:extLst>
      <p:ext uri="{BB962C8B-B14F-4D97-AF65-F5344CB8AC3E}">
        <p14:creationId xmlns:p14="http://schemas.microsoft.com/office/powerpoint/2010/main" val="1768856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2E23A7-9AE0-483A-96A8-EE52FDA3E4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8" name="Holder 6">
            <a:extLst>
              <a:ext uri="{FF2B5EF4-FFF2-40B4-BE49-F238E27FC236}">
                <a16:creationId xmlns:a16="http://schemas.microsoft.com/office/drawing/2014/main" id="{774018A9-8A9C-4543-9EC6-39716F313462}"/>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2794342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3" y="185313"/>
            <a:ext cx="11350753" cy="592562"/>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F9780461-BF97-45FF-888C-1942E648F7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4BB176CF-EDF3-48AF-914B-97F5C5946B3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3424082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969264"/>
            <a:ext cx="11350752" cy="1123384"/>
          </a:xfrm>
          <a:prstGeom prst="rect">
            <a:avLst/>
          </a:prstGeom>
        </p:spPr>
        <p:txBody>
          <a:bodyPr wrap="square" lIns="0" rIns="0">
            <a:sp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050"/>
            </a:lvl4pPr>
            <a:lvl5pPr>
              <a:lnSpc>
                <a:spcPct val="10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350752" cy="592562"/>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3515321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3" name="Rectangle 2">
            <a:extLst>
              <a:ext uri="{FF2B5EF4-FFF2-40B4-BE49-F238E27FC236}">
                <a16:creationId xmlns:a16="http://schemas.microsoft.com/office/drawing/2014/main" id="{ED188714-B605-A748-A46C-16F68F1E3CC0}"/>
              </a:ext>
            </a:extLst>
          </p:cNvPr>
          <p:cNvSpPr/>
          <p:nvPr userDrawn="1"/>
        </p:nvSpPr>
        <p:spPr>
          <a:xfrm>
            <a:off x="0" y="1"/>
            <a:ext cx="12192000" cy="52551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B49F9B8-BA8C-3F4A-A9F5-91FF675C782F}"/>
              </a:ext>
            </a:extLst>
          </p:cNvPr>
          <p:cNvSpPr>
            <a:spLocks noGrp="1"/>
          </p:cNvSpPr>
          <p:nvPr>
            <p:ph type="title"/>
          </p:nvPr>
        </p:nvSpPr>
        <p:spPr>
          <a:xfrm>
            <a:off x="836768" y="2750974"/>
            <a:ext cx="10515600" cy="1325563"/>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624707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4" y="121332"/>
            <a:ext cx="11493631" cy="592562"/>
          </a:xfrm>
        </p:spPr>
        <p:txBody>
          <a:bodyPr anchor="ctr"/>
          <a:lstStyle>
            <a:lvl1pPr>
              <a:defRPr sz="2400">
                <a:solidFill>
                  <a:srgbClr val="014373"/>
                </a:solidFill>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349185" y="714824"/>
            <a:ext cx="11422191" cy="0"/>
          </a:xfrm>
          <a:prstGeom prst="straightConnector1">
            <a:avLst/>
          </a:prstGeom>
          <a:noFill/>
          <a:ln w="28575"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Tree>
    <p:extLst>
      <p:ext uri="{BB962C8B-B14F-4D97-AF65-F5344CB8AC3E}">
        <p14:creationId xmlns:p14="http://schemas.microsoft.com/office/powerpoint/2010/main" val="780923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867" y="2067905"/>
            <a:ext cx="2017776" cy="1993392"/>
          </a:xfrm>
          <a:prstGeom prst="rect">
            <a:avLst/>
          </a:prstGeom>
        </p:spPr>
      </p:pic>
      <p:sp>
        <p:nvSpPr>
          <p:cNvPr id="12" name="Text Placeholder 2">
            <a:extLst>
              <a:ext uri="{FF2B5EF4-FFF2-40B4-BE49-F238E27FC236}">
                <a16:creationId xmlns:a16="http://schemas.microsoft.com/office/drawing/2014/main" id="{A4EDEA2F-8CAE-4566-9543-C37D8DA50AC0}"/>
              </a:ext>
            </a:extLst>
          </p:cNvPr>
          <p:cNvSpPr>
            <a:spLocks noGrp="1"/>
          </p:cNvSpPr>
          <p:nvPr>
            <p:ph type="body" sz="quarter" idx="11"/>
          </p:nvPr>
        </p:nvSpPr>
        <p:spPr>
          <a:xfrm>
            <a:off x="3691462" y="2040473"/>
            <a:ext cx="7700783" cy="2020824"/>
          </a:xfrm>
          <a:prstGeom prst="rect">
            <a:avLst/>
          </a:prstGeom>
        </p:spPr>
        <p:txBody>
          <a:bodyPr anchor="ctr">
            <a:noAutofit/>
          </a:bodyPr>
          <a:lstStyle>
            <a:lvl1pPr marL="0" indent="0">
              <a:buNone/>
              <a:defRPr lang="en-US" sz="3200" b="1" baseline="0" smtClean="0">
                <a:ea typeface="Arial" panose="020B0604020202020204" pitchFamily="34" charset="0"/>
              </a:defRPr>
            </a:lvl1pPr>
            <a:lvl2pPr>
              <a:defRPr lang="en-US" sz="2800" smtClean="0">
                <a:latin typeface="Franklin Gothic Demi Cond" panose="020B0706030402020204" pitchFamily="34" charset="0"/>
              </a:defRPr>
            </a:lvl2pPr>
            <a:lvl3pPr>
              <a:defRPr lang="en-US" sz="2800" smtClean="0">
                <a:latin typeface="Franklin Gothic Demi Cond" panose="020B0706030402020204" pitchFamily="34" charset="0"/>
              </a:defRPr>
            </a:lvl3pPr>
            <a:lvl4pPr>
              <a:defRPr lang="en-US" sz="2800" smtClean="0">
                <a:latin typeface="Franklin Gothic Demi Cond" panose="020B0706030402020204" pitchFamily="34" charset="0"/>
              </a:defRPr>
            </a:lvl4pPr>
            <a:lvl5pPr>
              <a:defRPr lang="en-US" sz="2800">
                <a:latin typeface="Franklin Gothic Demi Cond" panose="020B0706030402020204" pitchFamily="34" charset="0"/>
              </a:defRPr>
            </a:lvl5pPr>
          </a:lstStyle>
          <a:p>
            <a:pPr marL="171450" lvl="0" indent="-171450"/>
            <a:r>
              <a:rPr lang="en-US"/>
              <a:t>Click to edit Master text styles</a:t>
            </a:r>
          </a:p>
        </p:txBody>
      </p:sp>
      <p:sp>
        <p:nvSpPr>
          <p:cNvPr id="13" name="Text Placeholder 15">
            <a:extLst>
              <a:ext uri="{FF2B5EF4-FFF2-40B4-BE49-F238E27FC236}">
                <a16:creationId xmlns:a16="http://schemas.microsoft.com/office/drawing/2014/main" id="{741EA323-3686-46B3-9FEB-E98930398C56}"/>
              </a:ext>
            </a:extLst>
          </p:cNvPr>
          <p:cNvSpPr>
            <a:spLocks noGrp="1"/>
          </p:cNvSpPr>
          <p:nvPr>
            <p:ph type="body" sz="quarter" idx="12"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5" name="Holder 6">
            <a:extLst>
              <a:ext uri="{FF2B5EF4-FFF2-40B4-BE49-F238E27FC236}">
                <a16:creationId xmlns:a16="http://schemas.microsoft.com/office/drawing/2014/main" id="{74B71ABA-3DFC-4885-98A2-CF2BA0AE09FA}"/>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mn-lt"/>
              </a:rPr>
              <a:pPr marL="19049" algn="ctr"/>
              <a:t>‹#›</a:t>
            </a:fld>
            <a:endParaRPr lang="en-US" sz="999">
              <a:solidFill>
                <a:srgbClr val="808080"/>
              </a:solidFill>
              <a:latin typeface="+mn-lt"/>
            </a:endParaRPr>
          </a:p>
        </p:txBody>
      </p:sp>
    </p:spTree>
    <p:extLst>
      <p:ext uri="{BB962C8B-B14F-4D97-AF65-F5344CB8AC3E}">
        <p14:creationId xmlns:p14="http://schemas.microsoft.com/office/powerpoint/2010/main" val="2822197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DE4F-38EA-4A46-A6C6-8446ECD682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FED499-052A-4DDC-B234-D11CDAA011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A140CF-2593-42F0-A005-FEE83296F375}"/>
              </a:ext>
            </a:extLst>
          </p:cNvPr>
          <p:cNvSpPr>
            <a:spLocks noGrp="1"/>
          </p:cNvSpPr>
          <p:nvPr>
            <p:ph type="dt" sz="half" idx="10"/>
          </p:nvPr>
        </p:nvSpPr>
        <p:spPr/>
        <p:txBody>
          <a:bodyPr/>
          <a:lstStyle/>
          <a:p>
            <a:fld id="{6E0000FD-8915-45C0-80D6-1B15A6752E2A}" type="datetimeFigureOut">
              <a:rPr lang="en-US" smtClean="0"/>
              <a:t>2/13/2024</a:t>
            </a:fld>
            <a:endParaRPr lang="en-US"/>
          </a:p>
        </p:txBody>
      </p:sp>
      <p:sp>
        <p:nvSpPr>
          <p:cNvPr id="5" name="Footer Placeholder 4">
            <a:extLst>
              <a:ext uri="{FF2B5EF4-FFF2-40B4-BE49-F238E27FC236}">
                <a16:creationId xmlns:a16="http://schemas.microsoft.com/office/drawing/2014/main" id="{8A91CA11-90F8-48FE-8D0C-BB76D00E0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D6B61-0F5C-41E3-8732-B7A6CDECA9A8}"/>
              </a:ext>
            </a:extLst>
          </p:cNvPr>
          <p:cNvSpPr>
            <a:spLocks noGrp="1"/>
          </p:cNvSpPr>
          <p:nvPr>
            <p:ph type="sldNum" sz="quarter" idx="12"/>
          </p:nvPr>
        </p:nvSpPr>
        <p:spPr/>
        <p:txBody>
          <a:bodyPr/>
          <a:lstStyle/>
          <a:p>
            <a:fld id="{20E648FA-4F72-42C3-929A-4FFCC0C831E5}" type="slidenum">
              <a:rPr lang="en-US" smtClean="0"/>
              <a:t>‹#›</a:t>
            </a:fld>
            <a:endParaRPr lang="en-US"/>
          </a:p>
        </p:txBody>
      </p:sp>
    </p:spTree>
    <p:extLst>
      <p:ext uri="{BB962C8B-B14F-4D97-AF65-F5344CB8AC3E}">
        <p14:creationId xmlns:p14="http://schemas.microsoft.com/office/powerpoint/2010/main" val="1086336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Blank/ Headlin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738664"/>
          </a:xfrm>
        </p:spPr>
        <p:txBody>
          <a:bodyPr/>
          <a:lstStyle/>
          <a:p>
            <a:r>
              <a:rPr lang="en-GB" noProof="0"/>
              <a:t>Headline in CorpoS (Body) 35 pt.</a:t>
            </a:r>
            <a:br>
              <a:rPr lang="en-GB" noProof="0"/>
            </a:br>
            <a:r>
              <a:rPr lang="en-GB" noProof="0"/>
              <a:t>in two lines</a:t>
            </a:r>
            <a:endParaRPr lang="en-GB"/>
          </a:p>
        </p:txBody>
      </p:sp>
      <p:sp>
        <p:nvSpPr>
          <p:cNvPr id="3" name="Footer Placeholder 2"/>
          <p:cNvSpPr>
            <a:spLocks noGrp="1"/>
          </p:cNvSpPr>
          <p:nvPr>
            <p:ph type="ftr" sz="quarter" idx="10"/>
          </p:nvPr>
        </p:nvSpPr>
        <p:spPr/>
        <p:txBody>
          <a:bodyPr/>
          <a:lstStyle/>
          <a:p>
            <a:r>
              <a:rPr lang="en-GB"/>
              <a:t>Title of presentation / Department / Date /</a:t>
            </a:r>
          </a:p>
        </p:txBody>
      </p:sp>
      <p:sp>
        <p:nvSpPr>
          <p:cNvPr id="4" name="Slide Number Placeholder 3"/>
          <p:cNvSpPr>
            <a:spLocks noGrp="1"/>
          </p:cNvSpPr>
          <p:nvPr>
            <p:ph type="sldNum" sz="quarter" idx="11"/>
          </p:nvPr>
        </p:nvSpPr>
        <p:spPr/>
        <p:txBody>
          <a:bodyPr/>
          <a:lstStyle/>
          <a:p>
            <a:r>
              <a:rPr lang="en-GB"/>
              <a:t>Page </a:t>
            </a:r>
            <a:fld id="{52531704-8F80-415D-BD2B-6B9991AE822F}" type="slidenum">
              <a:rPr lang="en-GB" smtClean="0"/>
              <a:pPr/>
              <a:t>‹#›</a:t>
            </a:fld>
            <a:endParaRPr lang="en-GB"/>
          </a:p>
        </p:txBody>
      </p:sp>
    </p:spTree>
    <p:extLst>
      <p:ext uri="{BB962C8B-B14F-4D97-AF65-F5344CB8AC3E}">
        <p14:creationId xmlns:p14="http://schemas.microsoft.com/office/powerpoint/2010/main" val="2530850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82">
          <p15:clr>
            <a:srgbClr val="FBAE40"/>
          </p15:clr>
        </p15:guide>
        <p15:guide id="2" orient="horz" pos="402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61E91-9393-4E62-8FC0-EEFB6157BC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924F18-6A95-44EE-9D37-17412BF69E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355A6A-D73F-4E19-A4D0-20A6210D1AFC}"/>
              </a:ext>
            </a:extLst>
          </p:cNvPr>
          <p:cNvSpPr>
            <a:spLocks noGrp="1"/>
          </p:cNvSpPr>
          <p:nvPr>
            <p:ph type="dt" sz="half" idx="10"/>
          </p:nvPr>
        </p:nvSpPr>
        <p:spPr/>
        <p:txBody>
          <a:bodyPr/>
          <a:lstStyle/>
          <a:p>
            <a:fld id="{3F01B6A0-4817-4F57-9A7E-C3189579F4FA}" type="datetimeFigureOut">
              <a:rPr lang="en-US" smtClean="0"/>
              <a:t>2/13/2024</a:t>
            </a:fld>
            <a:endParaRPr lang="en-US"/>
          </a:p>
        </p:txBody>
      </p:sp>
      <p:sp>
        <p:nvSpPr>
          <p:cNvPr id="5" name="Footer Placeholder 4">
            <a:extLst>
              <a:ext uri="{FF2B5EF4-FFF2-40B4-BE49-F238E27FC236}">
                <a16:creationId xmlns:a16="http://schemas.microsoft.com/office/drawing/2014/main" id="{285269F5-3E3B-4D8F-8439-9DAE53AE7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49C77-374D-494F-B3C9-F9FDA6236056}"/>
              </a:ext>
            </a:extLst>
          </p:cNvPr>
          <p:cNvSpPr>
            <a:spLocks noGrp="1"/>
          </p:cNvSpPr>
          <p:nvPr>
            <p:ph type="sldNum" sz="quarter" idx="12"/>
          </p:nvPr>
        </p:nvSpPr>
        <p:spPr/>
        <p:txBody>
          <a:bodyPr/>
          <a:lstStyle/>
          <a:p>
            <a:fld id="{FC65B00E-C8FD-43B3-8CBC-CA2E9938603E}" type="slidenum">
              <a:rPr lang="en-US" smtClean="0"/>
              <a:t>‹#›</a:t>
            </a:fld>
            <a:endParaRPr lang="en-US"/>
          </a:p>
        </p:txBody>
      </p:sp>
    </p:spTree>
    <p:extLst>
      <p:ext uri="{BB962C8B-B14F-4D97-AF65-F5344CB8AC3E}">
        <p14:creationId xmlns:p14="http://schemas.microsoft.com/office/powerpoint/2010/main" val="1824171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770491" y="1097280"/>
            <a:ext cx="10050448" cy="4937760"/>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1770492" y="6155643"/>
            <a:ext cx="9475881"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770492" y="457200"/>
            <a:ext cx="10050448"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0" y="0"/>
            <a:ext cx="1631093" cy="6858000"/>
          </a:xfrm>
          <a:prstGeom prst="rect">
            <a:avLst/>
          </a:prstGeom>
        </p:spPr>
      </p:pic>
    </p:spTree>
    <p:extLst>
      <p:ext uri="{BB962C8B-B14F-4D97-AF65-F5344CB8AC3E}">
        <p14:creationId xmlns:p14="http://schemas.microsoft.com/office/powerpoint/2010/main" val="4123205074"/>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EYP_ShapeSpecification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8A2F35C-CCC5-4796-8DA9-F5D8192CB2D6}"/>
              </a:ext>
            </a:extLst>
          </p:cNvPr>
          <p:cNvGraphicFramePr>
            <a:graphicFrameLocks noChangeAspect="1"/>
          </p:cNvGraphicFramePr>
          <p:nvPr userDrawn="1">
            <p:custDataLst>
              <p:tags r:id="rId1"/>
            </p:custDataLst>
            <p:extLst>
              <p:ext uri="{D42A27DB-BD31-4B8C-83A1-F6EECF244321}">
                <p14:modId xmlns:p14="http://schemas.microsoft.com/office/powerpoint/2010/main" val="97274852"/>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21" imgW="306" imgH="306" progId="TCLayout.ActiveDocument.1">
                  <p:embed/>
                </p:oleObj>
              </mc:Choice>
              <mc:Fallback>
                <p:oleObj name="think-cell Slide" r:id="rId21" imgW="306" imgH="306" progId="TCLayout.ActiveDocument.1">
                  <p:embed/>
                  <p:pic>
                    <p:nvPicPr>
                      <p:cNvPr id="8" name="Object 7" hidden="1">
                        <a:extLst>
                          <a:ext uri="{FF2B5EF4-FFF2-40B4-BE49-F238E27FC236}">
                            <a16:creationId xmlns:a16="http://schemas.microsoft.com/office/drawing/2014/main" id="{E8A2F35C-CCC5-4796-8DA9-F5D8192CB2D6}"/>
                          </a:ext>
                        </a:extLst>
                      </p:cNvPr>
                      <p:cNvPicPr/>
                      <p:nvPr/>
                    </p:nvPicPr>
                    <p:blipFill>
                      <a:blip r:embed="rId22"/>
                      <a:stretch>
                        <a:fillRect/>
                      </a:stretch>
                    </p:blipFill>
                    <p:spPr>
                      <a:xfrm>
                        <a:off x="1587" y="1588"/>
                        <a:ext cx="158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64FB760-C3F0-4C80-87F0-278137ABAE45}"/>
              </a:ext>
            </a:extLst>
          </p:cNvPr>
          <p:cNvSpPr/>
          <p:nvPr userDrawn="1">
            <p:custDataLst>
              <p:tags r:id="rId2"/>
            </p:custDataLst>
          </p:nvPr>
        </p:nvSpPr>
        <p:spPr>
          <a:xfrm>
            <a:off x="0" y="0"/>
            <a:ext cx="158667" cy="158750"/>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rtl="0"/>
            <a:endParaRPr kumimoji="0" lang="en-US" sz="2199" b="0" i="0" u="none" cap="none" baseline="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Grid">
            <a:extLst>
              <a:ext uri="{FF2B5EF4-FFF2-40B4-BE49-F238E27FC236}">
                <a16:creationId xmlns:a16="http://schemas.microsoft.com/office/drawing/2014/main" id="{B446B261-5697-4B3A-865E-C6F538C8BB84}"/>
              </a:ext>
            </a:extLst>
          </p:cNvPr>
          <p:cNvSpPr/>
          <p:nvPr userDrawn="1"/>
        </p:nvSpPr>
        <p:spPr>
          <a:xfrm>
            <a:off x="603069" y="1327149"/>
            <a:ext cx="10974284" cy="4797425"/>
          </a:xfrm>
          <a:prstGeom prst="rect">
            <a:avLst/>
          </a:prstGeom>
          <a:solidFill>
            <a:srgbClr val="FFFFFF"/>
          </a:solidFill>
          <a:ln w="9525" cap="flat" cmpd="sng" algn="ctr">
            <a:solidFill>
              <a:srgbClr val="FF00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nchorCtr="0"/>
          <a:lstStyle/>
          <a:p>
            <a:pPr algn="l"/>
            <a:endParaRPr lang="en-US" sz="1099">
              <a:solidFill>
                <a:schemeClr val="bg1"/>
              </a:solidFill>
            </a:endParaRPr>
          </a:p>
        </p:txBody>
      </p:sp>
      <p:sp>
        <p:nvSpPr>
          <p:cNvPr id="9" name="SectionHeader" descr="Super Headline">
            <a:extLst>
              <a:ext uri="{FF2B5EF4-FFF2-40B4-BE49-F238E27FC236}">
                <a16:creationId xmlns:a16="http://schemas.microsoft.com/office/drawing/2014/main" id="{7F6122C7-2E42-4480-BF4F-8D630CA808BF}"/>
              </a:ext>
            </a:extLst>
          </p:cNvPr>
          <p:cNvSpPr txBox="1"/>
          <p:nvPr userDrawn="1"/>
        </p:nvSpPr>
        <p:spPr>
          <a:xfrm>
            <a:off x="603069" y="77800"/>
            <a:ext cx="937269" cy="158248"/>
          </a:xfrm>
          <a:prstGeom prst="rect">
            <a:avLst/>
          </a:prstGeom>
          <a:noFill/>
        </p:spPr>
        <p:txBody>
          <a:bodyPr vert="horz" wrap="none" lIns="0" tIns="0" rIns="0" bIns="0" rtlCol="0">
            <a:spAutoFit/>
          </a:bodyPr>
          <a:lstStyle/>
          <a:p>
            <a:pPr>
              <a:lnSpc>
                <a:spcPct val="85000"/>
              </a:lnSpc>
              <a:spcAft>
                <a:spcPts val="600"/>
              </a:spcAft>
              <a:buSzPct val="75000"/>
            </a:pPr>
            <a:r>
              <a:rPr lang="en-US" sz="1199">
                <a:solidFill>
                  <a:srgbClr val="1A9AFA"/>
                </a:solidFill>
                <a:cs typeface="Arial" panose="020B0604020202020204" pitchFamily="34" charset="0"/>
              </a:rPr>
              <a:t>Section header</a:t>
            </a:r>
          </a:p>
        </p:txBody>
      </p:sp>
      <p:sp>
        <p:nvSpPr>
          <p:cNvPr id="11" name="Subtitle">
            <a:extLst>
              <a:ext uri="{FF2B5EF4-FFF2-40B4-BE49-F238E27FC236}">
                <a16:creationId xmlns:a16="http://schemas.microsoft.com/office/drawing/2014/main" id="{DEFA5F07-5E00-4E2B-85F7-2AD1F183B795}"/>
              </a:ext>
            </a:extLst>
          </p:cNvPr>
          <p:cNvSpPr/>
          <p:nvPr userDrawn="1"/>
        </p:nvSpPr>
        <p:spPr>
          <a:xfrm>
            <a:off x="603069" y="964570"/>
            <a:ext cx="1000587" cy="215315"/>
          </a:xfrm>
          <a:prstGeom prst="rect">
            <a:avLst/>
          </a:prstGeom>
          <a:noFill/>
          <a:ln w="9525">
            <a:noFill/>
          </a:ln>
          <a:extLst>
            <a:ext uri="{909E8E84-426E-40DD-AFC4-6F175D3DCCD1}">
              <a14:hiddenFill xmlns:a14="http://schemas.microsoft.com/office/drawing/2010/main">
                <a:solidFill>
                  <a:schemeClr val="accent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defRPr/>
            </a:pPr>
            <a:r>
              <a:rPr lang="en-US" sz="1399">
                <a:solidFill>
                  <a:srgbClr val="2E2E38"/>
                </a:solidFill>
                <a:cs typeface="Arial" panose="020B0604020202020204" pitchFamily="34" charset="0"/>
              </a:rPr>
              <a:t>Subtitle</a:t>
            </a:r>
            <a:r>
              <a:rPr lang="en-US" sz="1399">
                <a:solidFill>
                  <a:srgbClr val="000000"/>
                </a:solidFill>
                <a:cs typeface="Arial" panose="020B0604020202020204" pitchFamily="34" charset="0"/>
              </a:rPr>
              <a:t> (unit)</a:t>
            </a:r>
          </a:p>
        </p:txBody>
      </p:sp>
      <p:sp>
        <p:nvSpPr>
          <p:cNvPr id="12" name="Source" descr="Source">
            <a:extLst>
              <a:ext uri="{FF2B5EF4-FFF2-40B4-BE49-F238E27FC236}">
                <a16:creationId xmlns:a16="http://schemas.microsoft.com/office/drawing/2014/main" id="{2EB7D800-CD76-4D06-A8D8-ED05B9F784B1}"/>
              </a:ext>
            </a:extLst>
          </p:cNvPr>
          <p:cNvSpPr txBox="1"/>
          <p:nvPr userDrawn="1"/>
        </p:nvSpPr>
        <p:spPr>
          <a:xfrm>
            <a:off x="609601" y="6583579"/>
            <a:ext cx="828322" cy="105606"/>
          </a:xfrm>
          <a:prstGeom prst="rect">
            <a:avLst/>
          </a:prstGeom>
          <a:noFill/>
        </p:spPr>
        <p:txBody>
          <a:bodyPr vert="horz" wrap="none" lIns="0" tIns="0" rIns="0" bIns="0" rtlCol="0">
            <a:spAutoFit/>
          </a:bodyPr>
          <a:lstStyle/>
          <a:p>
            <a:pPr>
              <a:lnSpc>
                <a:spcPct val="85000"/>
              </a:lnSpc>
              <a:spcAft>
                <a:spcPts val="600"/>
              </a:spcAft>
              <a:buSzPct val="75000"/>
            </a:pPr>
            <a:r>
              <a:rPr lang="en-US" sz="800">
                <a:solidFill>
                  <a:srgbClr val="2E2E38"/>
                </a:solidFill>
                <a:cs typeface="Arial" panose="020B0604020202020204" pitchFamily="34" charset="0"/>
              </a:rPr>
              <a:t>Source: xxx; yyy; </a:t>
            </a:r>
            <a:r>
              <a:rPr lang="en-US" sz="800" err="1">
                <a:solidFill>
                  <a:srgbClr val="2E2E38"/>
                </a:solidFill>
                <a:cs typeface="Arial" panose="020B0604020202020204" pitchFamily="34" charset="0"/>
              </a:rPr>
              <a:t>zzz</a:t>
            </a:r>
            <a:endParaRPr lang="en-US" sz="800">
              <a:solidFill>
                <a:srgbClr val="2E2E38"/>
              </a:solidFill>
              <a:cs typeface="Arial" panose="020B0604020202020204" pitchFamily="34" charset="0"/>
            </a:endParaRPr>
          </a:p>
        </p:txBody>
      </p:sp>
      <p:sp>
        <p:nvSpPr>
          <p:cNvPr id="13" name="SlideInfo">
            <a:extLst>
              <a:ext uri="{FF2B5EF4-FFF2-40B4-BE49-F238E27FC236}">
                <a16:creationId xmlns:a16="http://schemas.microsoft.com/office/drawing/2014/main" id="{E31C99E6-AEF7-44B4-A771-8B3283C9815A}"/>
              </a:ext>
            </a:extLst>
          </p:cNvPr>
          <p:cNvSpPr/>
          <p:nvPr userDrawn="1"/>
        </p:nvSpPr>
        <p:spPr>
          <a:xfrm>
            <a:off x="9763822" y="964570"/>
            <a:ext cx="1820063" cy="215315"/>
          </a:xfrm>
          <a:prstGeom prst="rect">
            <a:avLst/>
          </a:prstGeom>
          <a:no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r" defTabSz="913943" rtl="0" eaLnBrk="1" fontAlgn="auto" latinLnBrk="0" hangingPunct="1">
              <a:lnSpc>
                <a:spcPct val="100000"/>
              </a:lnSpc>
              <a:spcBef>
                <a:spcPts val="0"/>
              </a:spcBef>
              <a:spcAft>
                <a:spcPts val="0"/>
              </a:spcAft>
              <a:buClrTx/>
              <a:buSzTx/>
              <a:buFontTx/>
              <a:buNone/>
              <a:tabLst/>
              <a:defRPr/>
            </a:pPr>
            <a:r>
              <a:rPr kumimoji="0" lang="en-US" sz="1399" b="0" i="0" u="none" strike="noStrike" kern="0" cap="all" spc="0" normalizeH="0" noProof="0">
                <a:ln>
                  <a:noFill/>
                </a:ln>
                <a:solidFill>
                  <a:srgbClr val="747480"/>
                </a:solidFill>
                <a:effectLst/>
                <a:uLnTx/>
                <a:uFillTx/>
                <a:latin typeface="+mn-lt"/>
                <a:ea typeface="+mn-ea"/>
                <a:cs typeface="+mn-cs"/>
              </a:rPr>
              <a:t>back-up | preliminary</a:t>
            </a:r>
          </a:p>
        </p:txBody>
      </p:sp>
      <p:sp>
        <p:nvSpPr>
          <p:cNvPr id="15" name="TrackerBounds">
            <a:extLst>
              <a:ext uri="{FF2B5EF4-FFF2-40B4-BE49-F238E27FC236}">
                <a16:creationId xmlns:a16="http://schemas.microsoft.com/office/drawing/2014/main" id="{12184C22-680D-4AF2-BB1B-FD2737ECE8A9}"/>
              </a:ext>
            </a:extLst>
          </p:cNvPr>
          <p:cNvSpPr/>
          <p:nvPr userDrawn="1"/>
        </p:nvSpPr>
        <p:spPr>
          <a:xfrm>
            <a:off x="9583957" y="129268"/>
            <a:ext cx="1998443" cy="710598"/>
          </a:xfrm>
          <a:prstGeom prst="rect">
            <a:avLst/>
          </a:prstGeom>
          <a:noFill/>
          <a:ln w="9525" cap="flat" cmpd="sng" algn="ctr">
            <a:solidFill>
              <a:srgbClr val="1A9AFA"/>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nchorCtr="0"/>
          <a:lstStyle/>
          <a:p>
            <a:pPr algn="ctr"/>
            <a:endParaRPr lang="en-US" sz="1099">
              <a:solidFill>
                <a:schemeClr val="accent2"/>
              </a:solidFill>
            </a:endParaRPr>
          </a:p>
        </p:txBody>
      </p:sp>
      <p:sp>
        <p:nvSpPr>
          <p:cNvPr id="16" name="ChevronBounds">
            <a:extLst>
              <a:ext uri="{FF2B5EF4-FFF2-40B4-BE49-F238E27FC236}">
                <a16:creationId xmlns:a16="http://schemas.microsoft.com/office/drawing/2014/main" id="{1511A0AA-77B5-40AC-9C13-50BA9E5E7D00}"/>
              </a:ext>
            </a:extLst>
          </p:cNvPr>
          <p:cNvSpPr/>
          <p:nvPr userDrawn="1"/>
        </p:nvSpPr>
        <p:spPr>
          <a:xfrm>
            <a:off x="9583957" y="268567"/>
            <a:ext cx="1998443" cy="432000"/>
          </a:xfrm>
          <a:prstGeom prst="rect">
            <a:avLst/>
          </a:prstGeom>
          <a:noFill/>
          <a:ln w="9525" cap="flat" cmpd="sng" algn="ctr">
            <a:solidFill>
              <a:srgbClr val="FF810A"/>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nchorCtr="0"/>
          <a:lstStyle/>
          <a:p>
            <a:pPr algn="ctr"/>
            <a:r>
              <a:rPr lang="en-US" sz="1099">
                <a:solidFill>
                  <a:srgbClr val="1A9AFA"/>
                </a:solidFill>
              </a:rPr>
              <a:t>Space for chevrons</a:t>
            </a:r>
          </a:p>
        </p:txBody>
      </p:sp>
      <p:sp>
        <p:nvSpPr>
          <p:cNvPr id="17" name="Footnote" descr="Footnote">
            <a:extLst>
              <a:ext uri="{FF2B5EF4-FFF2-40B4-BE49-F238E27FC236}">
                <a16:creationId xmlns:a16="http://schemas.microsoft.com/office/drawing/2014/main" id="{D1074E5C-601C-464E-8694-C182917CC12A}"/>
              </a:ext>
            </a:extLst>
          </p:cNvPr>
          <p:cNvSpPr txBox="1"/>
          <p:nvPr userDrawn="1"/>
        </p:nvSpPr>
        <p:spPr>
          <a:xfrm>
            <a:off x="609599" y="6146754"/>
            <a:ext cx="9980613" cy="404226"/>
          </a:xfrm>
          <a:prstGeom prst="rect">
            <a:avLst/>
          </a:prstGeom>
          <a:noFill/>
        </p:spPr>
        <p:txBody>
          <a:bodyPr vert="horz" wrap="none" lIns="0" tIns="0" rIns="0" bIns="0" rtlCol="0" anchor="b" anchorCtr="0">
            <a:noAutofit/>
          </a:bodyPr>
          <a:lstStyle/>
          <a:p>
            <a:pPr marL="95202" indent="-95202">
              <a:spcBef>
                <a:spcPct val="0"/>
              </a:spcBef>
              <a:spcAft>
                <a:spcPct val="0"/>
              </a:spcAft>
              <a:buSzPct val="100000"/>
              <a:buFont typeface="Arial" pitchFamily="34" charset="0"/>
              <a:buAutoNum type="arabicPeriod"/>
            </a:pPr>
            <a:r>
              <a:rPr lang="en-US" sz="800">
                <a:solidFill>
                  <a:srgbClr val="2E2E38"/>
                </a:solidFill>
                <a:cs typeface="Arial" panose="020B0604020202020204" pitchFamily="34" charset="0"/>
              </a:rPr>
              <a:t>Footnote</a:t>
            </a:r>
          </a:p>
        </p:txBody>
      </p:sp>
      <p:graphicFrame>
        <p:nvGraphicFramePr>
          <p:cNvPr id="18" name="Table">
            <a:extLst>
              <a:ext uri="{FF2B5EF4-FFF2-40B4-BE49-F238E27FC236}">
                <a16:creationId xmlns:a16="http://schemas.microsoft.com/office/drawing/2014/main" id="{E1176629-106D-474A-BCB6-97B9068D484C}"/>
              </a:ext>
            </a:extLst>
          </p:cNvPr>
          <p:cNvGraphicFramePr>
            <a:graphicFrameLocks noGrp="1"/>
          </p:cNvGraphicFramePr>
          <p:nvPr userDrawn="1">
            <p:extLst>
              <p:ext uri="{D42A27DB-BD31-4B8C-83A1-F6EECF244321}">
                <p14:modId xmlns:p14="http://schemas.microsoft.com/office/powerpoint/2010/main" val="4042956487"/>
              </p:ext>
            </p:extLst>
          </p:nvPr>
        </p:nvGraphicFramePr>
        <p:xfrm>
          <a:off x="1157736" y="3084408"/>
          <a:ext cx="4785507" cy="2349500"/>
        </p:xfrm>
        <a:graphic>
          <a:graphicData uri="http://schemas.openxmlformats.org/drawingml/2006/table">
            <a:tbl>
              <a:tblPr firstRow="1" bandRow="1">
                <a:tableStyleId>{5C22544A-7EE6-4342-B048-85BDC9FD1C3A}</a:tableStyleId>
              </a:tblPr>
              <a:tblGrid>
                <a:gridCol w="1595169">
                  <a:extLst>
                    <a:ext uri="{9D8B030D-6E8A-4147-A177-3AD203B41FA5}">
                      <a16:colId xmlns:a16="http://schemas.microsoft.com/office/drawing/2014/main" val="1000314679"/>
                    </a:ext>
                  </a:extLst>
                </a:gridCol>
                <a:gridCol w="1595169">
                  <a:extLst>
                    <a:ext uri="{9D8B030D-6E8A-4147-A177-3AD203B41FA5}">
                      <a16:colId xmlns:a16="http://schemas.microsoft.com/office/drawing/2014/main" val="587981265"/>
                    </a:ext>
                  </a:extLst>
                </a:gridCol>
                <a:gridCol w="1595169">
                  <a:extLst>
                    <a:ext uri="{9D8B030D-6E8A-4147-A177-3AD203B41FA5}">
                      <a16:colId xmlns:a16="http://schemas.microsoft.com/office/drawing/2014/main" val="4248580404"/>
                    </a:ext>
                  </a:extLst>
                </a:gridCol>
              </a:tblGrid>
              <a:tr h="237744">
                <a:tc>
                  <a:txBody>
                    <a:bodyPr/>
                    <a:lstStyle/>
                    <a:p>
                      <a:pPr marL="108000" indent="-108000" algn="ctr">
                        <a:buClr>
                          <a:srgbClr val="1A9AFA"/>
                        </a:buClr>
                        <a:buSzPct val="75000"/>
                        <a:buFontTx/>
                        <a:buNone/>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108000" indent="-108000" algn="ctr">
                        <a:buClr>
                          <a:srgbClr val="1A9AFA"/>
                        </a:buClr>
                        <a:buSzPct val="75000"/>
                        <a:buFontTx/>
                        <a:buNone/>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108000" indent="-108000" algn="ctr">
                        <a:buClr>
                          <a:srgbClr val="1A9AFA"/>
                        </a:buClr>
                        <a:buSzPct val="75000"/>
                        <a:buFontTx/>
                        <a:buNone/>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3414655119"/>
                  </a:ext>
                </a:extLst>
              </a:tr>
              <a:tr h="1055878">
                <a:tc>
                  <a:txBody>
                    <a:bodyPr/>
                    <a:lstStyle/>
                    <a:p>
                      <a:pPr marL="90000" indent="-90000" algn="l">
                        <a:buClr>
                          <a:srgbClr val="1A9AFA"/>
                        </a:buClr>
                        <a:buSzPct val="75000"/>
                        <a:buFontTx/>
                        <a:buNone/>
                      </a:pPr>
                      <a:endParaRPr lang="en-US" sz="1200" b="0">
                        <a:solidFill>
                          <a:srgbClr val="1A9AFA"/>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75429890"/>
                  </a:ext>
                </a:extLst>
              </a:tr>
              <a:tr h="1055878">
                <a:tc>
                  <a:txBody>
                    <a:bodyPr/>
                    <a:lstStyle/>
                    <a:p>
                      <a:pPr marL="90000" indent="-90000" algn="l">
                        <a:buClr>
                          <a:srgbClr val="1A9AFA"/>
                        </a:buClr>
                        <a:buSzPct val="75000"/>
                        <a:buFontTx/>
                        <a:buNone/>
                      </a:pPr>
                      <a:endParaRPr lang="en-US" sz="1200" b="0">
                        <a:solidFill>
                          <a:srgbClr val="1A9AFA"/>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Arial" panose="020B060402020202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51924294"/>
                  </a:ext>
                </a:extLst>
              </a:tr>
            </a:tbl>
          </a:graphicData>
        </a:graphic>
      </p:graphicFrame>
      <p:grpSp>
        <p:nvGrpSpPr>
          <p:cNvPr id="19" name="NumberedTracker_Blue">
            <a:extLst>
              <a:ext uri="{FF2B5EF4-FFF2-40B4-BE49-F238E27FC236}">
                <a16:creationId xmlns:a16="http://schemas.microsoft.com/office/drawing/2014/main" id="{99781829-5581-4677-B5EC-F7C47520E773}"/>
              </a:ext>
            </a:extLst>
          </p:cNvPr>
          <p:cNvGrpSpPr/>
          <p:nvPr userDrawn="1"/>
        </p:nvGrpSpPr>
        <p:grpSpPr>
          <a:xfrm>
            <a:off x="6567064" y="3137343"/>
            <a:ext cx="2005555" cy="287384"/>
            <a:chOff x="7013159" y="2413792"/>
            <a:chExt cx="2006600" cy="287384"/>
          </a:xfrm>
        </p:grpSpPr>
        <p:sp>
          <p:nvSpPr>
            <p:cNvPr id="20" name="SelectedNumber">
              <a:extLst>
                <a:ext uri="{FF2B5EF4-FFF2-40B4-BE49-F238E27FC236}">
                  <a16:creationId xmlns:a16="http://schemas.microsoft.com/office/drawing/2014/main" id="{916BADF3-685D-4FA6-AFE0-CF21231E1D2F}"/>
                </a:ext>
              </a:extLst>
            </p:cNvPr>
            <p:cNvSpPr/>
            <p:nvPr>
              <p:custDataLst>
                <p:tags r:id="rId16"/>
              </p:custDataLst>
            </p:nvPr>
          </p:nvSpPr>
          <p:spPr>
            <a:xfrm>
              <a:off x="7013159" y="2413792"/>
              <a:ext cx="261620" cy="136800"/>
            </a:xfrm>
            <a:prstGeom prst="rect">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1</a:t>
              </a:r>
            </a:p>
          </p:txBody>
        </p:sp>
        <p:sp>
          <p:nvSpPr>
            <p:cNvPr id="21" name="Selected">
              <a:extLst>
                <a:ext uri="{FF2B5EF4-FFF2-40B4-BE49-F238E27FC236}">
                  <a16:creationId xmlns:a16="http://schemas.microsoft.com/office/drawing/2014/main" id="{1F6C7114-EF90-4545-BD13-8737C8905BE3}"/>
                </a:ext>
              </a:extLst>
            </p:cNvPr>
            <p:cNvSpPr/>
            <p:nvPr>
              <p:custDataLst>
                <p:tags r:id="rId17"/>
              </p:custDataLst>
            </p:nvPr>
          </p:nvSpPr>
          <p:spPr>
            <a:xfrm>
              <a:off x="7287479" y="2413792"/>
              <a:ext cx="1732280" cy="136800"/>
            </a:xfrm>
            <a:prstGeom prst="rect">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Selected</a:t>
              </a:r>
            </a:p>
          </p:txBody>
        </p:sp>
        <p:sp>
          <p:nvSpPr>
            <p:cNvPr id="22" name="UnselectedNumber">
              <a:extLst>
                <a:ext uri="{FF2B5EF4-FFF2-40B4-BE49-F238E27FC236}">
                  <a16:creationId xmlns:a16="http://schemas.microsoft.com/office/drawing/2014/main" id="{E13BDA0B-2F16-4F2F-BD43-72C31A83C958}"/>
                </a:ext>
              </a:extLst>
            </p:cNvPr>
            <p:cNvSpPr/>
            <p:nvPr>
              <p:custDataLst>
                <p:tags r:id="rId18"/>
              </p:custDataLst>
            </p:nvPr>
          </p:nvSpPr>
          <p:spPr>
            <a:xfrm>
              <a:off x="7013159" y="2564376"/>
              <a:ext cx="261620" cy="136800"/>
            </a:xfrm>
            <a:prstGeom prst="rect">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2</a:t>
              </a:r>
            </a:p>
          </p:txBody>
        </p:sp>
        <p:sp>
          <p:nvSpPr>
            <p:cNvPr id="23" name="Unselected">
              <a:extLst>
                <a:ext uri="{FF2B5EF4-FFF2-40B4-BE49-F238E27FC236}">
                  <a16:creationId xmlns:a16="http://schemas.microsoft.com/office/drawing/2014/main" id="{7115B848-59BC-456D-9830-D60A2CFBAA8F}"/>
                </a:ext>
              </a:extLst>
            </p:cNvPr>
            <p:cNvSpPr/>
            <p:nvPr>
              <p:custDataLst>
                <p:tags r:id="rId19"/>
              </p:custDataLst>
            </p:nvPr>
          </p:nvSpPr>
          <p:spPr>
            <a:xfrm>
              <a:off x="7287479" y="2564376"/>
              <a:ext cx="1732280" cy="136800"/>
            </a:xfrm>
            <a:prstGeom prst="rect">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Unselected</a:t>
              </a:r>
            </a:p>
          </p:txBody>
        </p:sp>
      </p:grpSp>
      <p:grpSp>
        <p:nvGrpSpPr>
          <p:cNvPr id="24" name="NumberedTracker_Gray">
            <a:extLst>
              <a:ext uri="{FF2B5EF4-FFF2-40B4-BE49-F238E27FC236}">
                <a16:creationId xmlns:a16="http://schemas.microsoft.com/office/drawing/2014/main" id="{5F45E0CD-546C-4D0A-AAFE-34CFD62A8950}"/>
              </a:ext>
            </a:extLst>
          </p:cNvPr>
          <p:cNvGrpSpPr/>
          <p:nvPr userDrawn="1"/>
        </p:nvGrpSpPr>
        <p:grpSpPr>
          <a:xfrm>
            <a:off x="6567064" y="3636289"/>
            <a:ext cx="2005555" cy="285573"/>
            <a:chOff x="3812540" y="2712440"/>
            <a:chExt cx="2006600" cy="285573"/>
          </a:xfrm>
        </p:grpSpPr>
        <p:sp>
          <p:nvSpPr>
            <p:cNvPr id="25" name="SelectedNumber">
              <a:extLst>
                <a:ext uri="{FF2B5EF4-FFF2-40B4-BE49-F238E27FC236}">
                  <a16:creationId xmlns:a16="http://schemas.microsoft.com/office/drawing/2014/main" id="{00C31DA8-9593-4D39-B5D7-7DFDA80C1E03}"/>
                </a:ext>
              </a:extLst>
            </p:cNvPr>
            <p:cNvSpPr/>
            <p:nvPr>
              <p:custDataLst>
                <p:tags r:id="rId12"/>
              </p:custDataLst>
            </p:nvPr>
          </p:nvSpPr>
          <p:spPr>
            <a:xfrm>
              <a:off x="3812540" y="2712440"/>
              <a:ext cx="261620" cy="136800"/>
            </a:xfrm>
            <a:prstGeom prst="rect">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1</a:t>
              </a:r>
            </a:p>
          </p:txBody>
        </p:sp>
        <p:sp>
          <p:nvSpPr>
            <p:cNvPr id="26" name="Selected">
              <a:extLst>
                <a:ext uri="{FF2B5EF4-FFF2-40B4-BE49-F238E27FC236}">
                  <a16:creationId xmlns:a16="http://schemas.microsoft.com/office/drawing/2014/main" id="{04FAC387-8731-481F-8C59-791390012D90}"/>
                </a:ext>
              </a:extLst>
            </p:cNvPr>
            <p:cNvSpPr/>
            <p:nvPr>
              <p:custDataLst>
                <p:tags r:id="rId13"/>
              </p:custDataLst>
            </p:nvPr>
          </p:nvSpPr>
          <p:spPr>
            <a:xfrm>
              <a:off x="4086860" y="2712440"/>
              <a:ext cx="1732280" cy="136800"/>
            </a:xfrm>
            <a:prstGeom prst="rect">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Selected</a:t>
              </a:r>
            </a:p>
          </p:txBody>
        </p:sp>
        <p:sp>
          <p:nvSpPr>
            <p:cNvPr id="27" name="UnselectedNumber">
              <a:extLst>
                <a:ext uri="{FF2B5EF4-FFF2-40B4-BE49-F238E27FC236}">
                  <a16:creationId xmlns:a16="http://schemas.microsoft.com/office/drawing/2014/main" id="{27CCCAA5-11FF-46BA-88B4-815973A6D722}"/>
                </a:ext>
              </a:extLst>
            </p:cNvPr>
            <p:cNvSpPr/>
            <p:nvPr>
              <p:custDataLst>
                <p:tags r:id="rId14"/>
              </p:custDataLst>
            </p:nvPr>
          </p:nvSpPr>
          <p:spPr>
            <a:xfrm>
              <a:off x="3812540" y="2861213"/>
              <a:ext cx="261620" cy="136800"/>
            </a:xfrm>
            <a:prstGeom prst="rect">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2</a:t>
              </a:r>
            </a:p>
          </p:txBody>
        </p:sp>
        <p:sp>
          <p:nvSpPr>
            <p:cNvPr id="28" name="Unselected">
              <a:extLst>
                <a:ext uri="{FF2B5EF4-FFF2-40B4-BE49-F238E27FC236}">
                  <a16:creationId xmlns:a16="http://schemas.microsoft.com/office/drawing/2014/main" id="{9F1702D7-A913-4A7B-9C44-37DE5ED5B52A}"/>
                </a:ext>
              </a:extLst>
            </p:cNvPr>
            <p:cNvSpPr/>
            <p:nvPr>
              <p:custDataLst>
                <p:tags r:id="rId15"/>
              </p:custDataLst>
            </p:nvPr>
          </p:nvSpPr>
          <p:spPr>
            <a:xfrm>
              <a:off x="4086860" y="2861213"/>
              <a:ext cx="1732280" cy="136800"/>
            </a:xfrm>
            <a:prstGeom prst="rect">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Unselected</a:t>
              </a:r>
            </a:p>
          </p:txBody>
        </p:sp>
      </p:grpSp>
      <p:grpSp>
        <p:nvGrpSpPr>
          <p:cNvPr id="29" name="TitleTracker_Blue">
            <a:extLst>
              <a:ext uri="{FF2B5EF4-FFF2-40B4-BE49-F238E27FC236}">
                <a16:creationId xmlns:a16="http://schemas.microsoft.com/office/drawing/2014/main" id="{682F2A3C-2576-46DE-9F71-5B6C076C8306}"/>
              </a:ext>
            </a:extLst>
          </p:cNvPr>
          <p:cNvGrpSpPr/>
          <p:nvPr userDrawn="1"/>
        </p:nvGrpSpPr>
        <p:grpSpPr>
          <a:xfrm>
            <a:off x="6567064" y="4094566"/>
            <a:ext cx="2005555" cy="287388"/>
            <a:chOff x="4850118" y="2906786"/>
            <a:chExt cx="2006600" cy="287388"/>
          </a:xfrm>
        </p:grpSpPr>
        <p:sp>
          <p:nvSpPr>
            <p:cNvPr id="30" name="Selected">
              <a:extLst>
                <a:ext uri="{FF2B5EF4-FFF2-40B4-BE49-F238E27FC236}">
                  <a16:creationId xmlns:a16="http://schemas.microsoft.com/office/drawing/2014/main" id="{0DC9DE7F-6D69-4097-BD2B-D58EB6C29A4F}"/>
                </a:ext>
              </a:extLst>
            </p:cNvPr>
            <p:cNvSpPr/>
            <p:nvPr>
              <p:custDataLst>
                <p:tags r:id="rId10"/>
              </p:custDataLst>
            </p:nvPr>
          </p:nvSpPr>
          <p:spPr>
            <a:xfrm>
              <a:off x="4850118" y="2906786"/>
              <a:ext cx="2006600" cy="136800"/>
            </a:xfrm>
            <a:prstGeom prst="rect">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Selected</a:t>
              </a:r>
            </a:p>
          </p:txBody>
        </p:sp>
        <p:sp>
          <p:nvSpPr>
            <p:cNvPr id="31" name="Unselected">
              <a:extLst>
                <a:ext uri="{FF2B5EF4-FFF2-40B4-BE49-F238E27FC236}">
                  <a16:creationId xmlns:a16="http://schemas.microsoft.com/office/drawing/2014/main" id="{22F64030-4FAF-460A-9492-5619BB2B7D23}"/>
                </a:ext>
              </a:extLst>
            </p:cNvPr>
            <p:cNvSpPr/>
            <p:nvPr>
              <p:custDataLst>
                <p:tags r:id="rId11"/>
              </p:custDataLst>
            </p:nvPr>
          </p:nvSpPr>
          <p:spPr>
            <a:xfrm>
              <a:off x="4850118" y="3057374"/>
              <a:ext cx="2006600" cy="136800"/>
            </a:xfrm>
            <a:prstGeom prst="rect">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Unselected</a:t>
              </a:r>
            </a:p>
          </p:txBody>
        </p:sp>
      </p:grpSp>
      <p:grpSp>
        <p:nvGrpSpPr>
          <p:cNvPr id="32" name="TitleTracker_Gray">
            <a:extLst>
              <a:ext uri="{FF2B5EF4-FFF2-40B4-BE49-F238E27FC236}">
                <a16:creationId xmlns:a16="http://schemas.microsoft.com/office/drawing/2014/main" id="{47C66DF2-FEAB-4410-A0BF-4D5B20F977ED}"/>
              </a:ext>
            </a:extLst>
          </p:cNvPr>
          <p:cNvGrpSpPr/>
          <p:nvPr userDrawn="1"/>
        </p:nvGrpSpPr>
        <p:grpSpPr>
          <a:xfrm>
            <a:off x="6567064" y="4616781"/>
            <a:ext cx="2005555" cy="287387"/>
            <a:chOff x="4850118" y="3429000"/>
            <a:chExt cx="2006600" cy="287387"/>
          </a:xfrm>
        </p:grpSpPr>
        <p:sp>
          <p:nvSpPr>
            <p:cNvPr id="33" name="Unselected">
              <a:extLst>
                <a:ext uri="{FF2B5EF4-FFF2-40B4-BE49-F238E27FC236}">
                  <a16:creationId xmlns:a16="http://schemas.microsoft.com/office/drawing/2014/main" id="{7B68979D-6940-47FD-8C8C-D066AA041DB6}"/>
                </a:ext>
              </a:extLst>
            </p:cNvPr>
            <p:cNvSpPr/>
            <p:nvPr>
              <p:custDataLst>
                <p:tags r:id="rId8"/>
              </p:custDataLst>
            </p:nvPr>
          </p:nvSpPr>
          <p:spPr>
            <a:xfrm>
              <a:off x="4850118" y="3429000"/>
              <a:ext cx="2006600" cy="136800"/>
            </a:xfrm>
            <a:prstGeom prst="rect">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Arial" panose="020B0604020202020204" pitchFamily="34" charset="0"/>
                </a:rPr>
                <a:t>Selected</a:t>
              </a:r>
            </a:p>
          </p:txBody>
        </p:sp>
        <p:sp>
          <p:nvSpPr>
            <p:cNvPr id="34" name="Selected">
              <a:extLst>
                <a:ext uri="{FF2B5EF4-FFF2-40B4-BE49-F238E27FC236}">
                  <a16:creationId xmlns:a16="http://schemas.microsoft.com/office/drawing/2014/main" id="{0C5A4080-6082-467E-9CBC-B0F8BBB7348A}"/>
                </a:ext>
              </a:extLst>
            </p:cNvPr>
            <p:cNvSpPr/>
            <p:nvPr>
              <p:custDataLst>
                <p:tags r:id="rId9"/>
              </p:custDataLst>
            </p:nvPr>
          </p:nvSpPr>
          <p:spPr>
            <a:xfrm>
              <a:off x="4850118" y="3579587"/>
              <a:ext cx="2006600" cy="136800"/>
            </a:xfrm>
            <a:prstGeom prst="rect">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Arial" panose="020B0604020202020204" pitchFamily="34" charset="0"/>
                </a:rPr>
                <a:t>Unselected</a:t>
              </a:r>
            </a:p>
          </p:txBody>
        </p:sp>
      </p:grpSp>
      <p:grpSp>
        <p:nvGrpSpPr>
          <p:cNvPr id="35" name="ChevronTracker_Gray">
            <a:extLst>
              <a:ext uri="{FF2B5EF4-FFF2-40B4-BE49-F238E27FC236}">
                <a16:creationId xmlns:a16="http://schemas.microsoft.com/office/drawing/2014/main" id="{4BF3D363-3367-4601-AA4B-19C009108674}"/>
              </a:ext>
            </a:extLst>
          </p:cNvPr>
          <p:cNvGrpSpPr/>
          <p:nvPr userDrawn="1"/>
        </p:nvGrpSpPr>
        <p:grpSpPr>
          <a:xfrm>
            <a:off x="8217205" y="5176279"/>
            <a:ext cx="1366753" cy="457200"/>
            <a:chOff x="4850118" y="4055611"/>
            <a:chExt cx="1367465" cy="457200"/>
          </a:xfrm>
        </p:grpSpPr>
        <p:sp>
          <p:nvSpPr>
            <p:cNvPr id="36" name="Selected">
              <a:extLst>
                <a:ext uri="{FF2B5EF4-FFF2-40B4-BE49-F238E27FC236}">
                  <a16:creationId xmlns:a16="http://schemas.microsoft.com/office/drawing/2014/main" id="{94F722C3-DE19-4208-BD66-291D9CBC026B}"/>
                </a:ext>
              </a:extLst>
            </p:cNvPr>
            <p:cNvSpPr/>
            <p:nvPr>
              <p:custDataLst>
                <p:tags r:id="rId6"/>
              </p:custDataLst>
            </p:nvPr>
          </p:nvSpPr>
          <p:spPr>
            <a:xfrm>
              <a:off x="4850118" y="4055611"/>
              <a:ext cx="711200" cy="457200"/>
            </a:xfrm>
            <a:prstGeom prst="homePlate">
              <a:avLst>
                <a:gd name="adj" fmla="val 14821"/>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b="1">
                  <a:solidFill>
                    <a:srgbClr val="FFFFFF"/>
                  </a:solidFill>
                  <a:latin typeface="Arial" panose="020B0604020202020204" pitchFamily="34" charset="0"/>
                </a:rPr>
                <a:t>Selected</a:t>
              </a:r>
            </a:p>
          </p:txBody>
        </p:sp>
        <p:sp>
          <p:nvSpPr>
            <p:cNvPr id="37" name="Unselected">
              <a:extLst>
                <a:ext uri="{FF2B5EF4-FFF2-40B4-BE49-F238E27FC236}">
                  <a16:creationId xmlns:a16="http://schemas.microsoft.com/office/drawing/2014/main" id="{2FF187ED-0297-4D59-BE42-ADD836FA9CCA}"/>
                </a:ext>
              </a:extLst>
            </p:cNvPr>
            <p:cNvSpPr/>
            <p:nvPr>
              <p:custDataLst>
                <p:tags r:id="rId7"/>
              </p:custDataLst>
            </p:nvPr>
          </p:nvSpPr>
          <p:spPr>
            <a:xfrm>
              <a:off x="5517465" y="4055611"/>
              <a:ext cx="700118" cy="457200"/>
            </a:xfrm>
            <a:prstGeom prst="chevron">
              <a:avLst>
                <a:gd name="adj" fmla="val 14881"/>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a:solidFill>
                    <a:srgbClr val="747480"/>
                  </a:solidFill>
                  <a:latin typeface="Arial" panose="020B0604020202020204" pitchFamily="34" charset="0"/>
                </a:rPr>
                <a:t>Unselected</a:t>
              </a:r>
            </a:p>
          </p:txBody>
        </p:sp>
      </p:grpSp>
      <p:grpSp>
        <p:nvGrpSpPr>
          <p:cNvPr id="38" name="ChevronTracker_Blue">
            <a:extLst>
              <a:ext uri="{FF2B5EF4-FFF2-40B4-BE49-F238E27FC236}">
                <a16:creationId xmlns:a16="http://schemas.microsoft.com/office/drawing/2014/main" id="{AA2082D3-6CAB-44C2-8A5A-E96A69D49A30}"/>
              </a:ext>
            </a:extLst>
          </p:cNvPr>
          <p:cNvGrpSpPr/>
          <p:nvPr userDrawn="1"/>
        </p:nvGrpSpPr>
        <p:grpSpPr>
          <a:xfrm>
            <a:off x="6567065" y="5176279"/>
            <a:ext cx="1349631" cy="457200"/>
            <a:chOff x="4850119" y="3988499"/>
            <a:chExt cx="1350334" cy="457200"/>
          </a:xfrm>
        </p:grpSpPr>
        <p:sp>
          <p:nvSpPr>
            <p:cNvPr id="39" name="Selected">
              <a:extLst>
                <a:ext uri="{FF2B5EF4-FFF2-40B4-BE49-F238E27FC236}">
                  <a16:creationId xmlns:a16="http://schemas.microsoft.com/office/drawing/2014/main" id="{4FE9BE2F-D6E2-4CE5-A6C8-BDDA4D4F0B6E}"/>
                </a:ext>
              </a:extLst>
            </p:cNvPr>
            <p:cNvSpPr/>
            <p:nvPr>
              <p:custDataLst>
                <p:tags r:id="rId4"/>
              </p:custDataLst>
            </p:nvPr>
          </p:nvSpPr>
          <p:spPr>
            <a:xfrm>
              <a:off x="4850119" y="3988499"/>
              <a:ext cx="670522" cy="457200"/>
            </a:xfrm>
            <a:prstGeom prst="homePlate">
              <a:avLst>
                <a:gd name="adj" fmla="val 14107"/>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b="1">
                  <a:solidFill>
                    <a:srgbClr val="FFFFFF"/>
                  </a:solidFill>
                  <a:latin typeface="Arial" panose="020B0604020202020204" pitchFamily="34" charset="0"/>
                </a:rPr>
                <a:t>Selected</a:t>
              </a:r>
            </a:p>
          </p:txBody>
        </p:sp>
        <p:sp>
          <p:nvSpPr>
            <p:cNvPr id="40" name="Unselected">
              <a:extLst>
                <a:ext uri="{FF2B5EF4-FFF2-40B4-BE49-F238E27FC236}">
                  <a16:creationId xmlns:a16="http://schemas.microsoft.com/office/drawing/2014/main" id="{6FF67708-B5EC-4325-BB88-D8C6A9B3F593}"/>
                </a:ext>
              </a:extLst>
            </p:cNvPr>
            <p:cNvSpPr/>
            <p:nvPr>
              <p:custDataLst>
                <p:tags r:id="rId5"/>
              </p:custDataLst>
            </p:nvPr>
          </p:nvSpPr>
          <p:spPr>
            <a:xfrm>
              <a:off x="5489253" y="3988499"/>
              <a:ext cx="711200" cy="457200"/>
            </a:xfrm>
            <a:prstGeom prst="chevron">
              <a:avLst>
                <a:gd name="adj" fmla="val 14464"/>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a:solidFill>
                    <a:srgbClr val="747480"/>
                  </a:solidFill>
                  <a:latin typeface="Arial" panose="020B0604020202020204" pitchFamily="34" charset="0"/>
                </a:rPr>
                <a:t>Unselected</a:t>
              </a:r>
            </a:p>
          </p:txBody>
        </p:sp>
      </p:grpSp>
      <p:grpSp>
        <p:nvGrpSpPr>
          <p:cNvPr id="41" name="Title">
            <a:extLst>
              <a:ext uri="{FF2B5EF4-FFF2-40B4-BE49-F238E27FC236}">
                <a16:creationId xmlns:a16="http://schemas.microsoft.com/office/drawing/2014/main" id="{E74ADF67-AB8B-46D9-AB72-0B208878F6F9}"/>
              </a:ext>
            </a:extLst>
          </p:cNvPr>
          <p:cNvGrpSpPr/>
          <p:nvPr userDrawn="1"/>
        </p:nvGrpSpPr>
        <p:grpSpPr>
          <a:xfrm>
            <a:off x="609601" y="1327151"/>
            <a:ext cx="3532843" cy="257369"/>
            <a:chOff x="2832361" y="2087941"/>
            <a:chExt cx="3534683" cy="257369"/>
          </a:xfrm>
        </p:grpSpPr>
        <p:sp>
          <p:nvSpPr>
            <p:cNvPr id="42" name="Arrow: Left-Right 41">
              <a:extLst>
                <a:ext uri="{FF2B5EF4-FFF2-40B4-BE49-F238E27FC236}">
                  <a16:creationId xmlns:a16="http://schemas.microsoft.com/office/drawing/2014/main" id="{D5A3948A-34D3-4F7C-8BC0-42C233207A78}"/>
                </a:ext>
              </a:extLst>
            </p:cNvPr>
            <p:cNvSpPr/>
            <p:nvPr/>
          </p:nvSpPr>
          <p:spPr>
            <a:xfrm>
              <a:off x="2832361" y="2087941"/>
              <a:ext cx="3534683" cy="257369"/>
            </a:xfrm>
            <a:prstGeom prst="leftRightArrow">
              <a:avLst>
                <a:gd name="adj1" fmla="val 100000"/>
                <a:gd name="adj2"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b" anchorCtr="0">
              <a:spAutoFit/>
            </a:bodyPr>
            <a:lstStyle/>
            <a:p>
              <a:pPr algn="ctr"/>
              <a:r>
                <a:rPr lang="en-US" sz="1199" b="1">
                  <a:solidFill>
                    <a:srgbClr val="1A9AFA"/>
                  </a:solidFill>
                </a:rPr>
                <a:t>Title </a:t>
              </a:r>
              <a:r>
                <a:rPr lang="en-US" sz="1199">
                  <a:solidFill>
                    <a:srgbClr val="1A9AFA"/>
                  </a:solidFill>
                </a:rPr>
                <a:t>(units)</a:t>
              </a:r>
            </a:p>
          </p:txBody>
        </p:sp>
        <p:cxnSp>
          <p:nvCxnSpPr>
            <p:cNvPr id="43" name="Straight Connector 42">
              <a:extLst>
                <a:ext uri="{FF2B5EF4-FFF2-40B4-BE49-F238E27FC236}">
                  <a16:creationId xmlns:a16="http://schemas.microsoft.com/office/drawing/2014/main" id="{E690A46E-6013-4F5E-AB02-FBAAD73C6645}"/>
                </a:ext>
              </a:extLst>
            </p:cNvPr>
            <p:cNvCxnSpPr>
              <a:stCxn id="42" idx="4"/>
              <a:endCxn id="42" idx="6"/>
            </p:cNvCxnSpPr>
            <p:nvPr/>
          </p:nvCxnSpPr>
          <p:spPr>
            <a:xfrm>
              <a:off x="2832361" y="2345310"/>
              <a:ext cx="3534683" cy="0"/>
            </a:xfrm>
            <a:prstGeom prst="line">
              <a:avLst/>
            </a:prstGeom>
            <a:ln w="9525" cap="flat" cmpd="sng" algn="ctr">
              <a:solidFill>
                <a:srgbClr val="74748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4" name="Flag">
            <a:extLst>
              <a:ext uri="{FF2B5EF4-FFF2-40B4-BE49-F238E27FC236}">
                <a16:creationId xmlns:a16="http://schemas.microsoft.com/office/drawing/2014/main" id="{893A5313-43EA-4118-8CFD-1A5820BD9870}"/>
              </a:ext>
            </a:extLst>
          </p:cNvPr>
          <p:cNvGrpSpPr/>
          <p:nvPr userDrawn="1">
            <p:custDataLst>
              <p:tags r:id="rId3"/>
            </p:custDataLst>
          </p:nvPr>
        </p:nvGrpSpPr>
        <p:grpSpPr>
          <a:xfrm>
            <a:off x="11259853" y="45720"/>
            <a:ext cx="329013" cy="218458"/>
            <a:chOff x="1" y="749"/>
            <a:chExt cx="458953" cy="327687"/>
          </a:xfrm>
        </p:grpSpPr>
        <p:sp>
          <p:nvSpPr>
            <p:cNvPr id="45" name="imageBackground_637277204436084394">
              <a:extLst>
                <a:ext uri="{FF2B5EF4-FFF2-40B4-BE49-F238E27FC236}">
                  <a16:creationId xmlns:a16="http://schemas.microsoft.com/office/drawing/2014/main" id="{FDDAEF19-AA89-4320-9C58-A5702DA78E2A}"/>
                </a:ext>
              </a:extLst>
            </p:cNvPr>
            <p:cNvSpPr/>
            <p:nvPr/>
          </p:nvSpPr>
          <p:spPr>
            <a:xfrm>
              <a:off x="2" y="749"/>
              <a:ext cx="458952" cy="327687"/>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46" name="image_637277204436084394">
              <a:extLst>
                <a:ext uri="{FF2B5EF4-FFF2-40B4-BE49-F238E27FC236}">
                  <a16:creationId xmlns:a16="http://schemas.microsoft.com/office/drawing/2014/main" id="{232F366D-A54C-460C-9F48-D6AA39CADBB9}"/>
                </a:ext>
              </a:extLst>
            </p:cNvPr>
            <p:cNvPicPr>
              <a:picLocks/>
            </p:cNvPicPr>
            <p:nvPr/>
          </p:nvPicPr>
          <p:blipFill>
            <a:blip r:embed="rId23">
              <a:extLst>
                <a:ext uri="{28A0092B-C50C-407E-A947-70E740481C1C}">
                  <a14:useLocalDpi xmlns:a14="http://schemas.microsoft.com/office/drawing/2010/main" val="0"/>
                </a:ext>
              </a:extLst>
            </a:blip>
            <a:stretch>
              <a:fillRect/>
            </a:stretch>
          </p:blipFill>
          <p:spPr>
            <a:xfrm>
              <a:off x="1" y="749"/>
              <a:ext cx="458952" cy="327687"/>
            </a:xfrm>
            <a:prstGeom prst="rect">
              <a:avLst/>
            </a:prstGeom>
          </p:spPr>
        </p:pic>
      </p:grpSp>
      <p:sp>
        <p:nvSpPr>
          <p:cNvPr id="47" name="ST_Bubble">
            <a:extLst>
              <a:ext uri="{FF2B5EF4-FFF2-40B4-BE49-F238E27FC236}">
                <a16:creationId xmlns:a16="http://schemas.microsoft.com/office/drawing/2014/main" id="{44C6E1A7-0002-4D03-A0A7-771B3A536E20}"/>
              </a:ext>
            </a:extLst>
          </p:cNvPr>
          <p:cNvSpPr/>
          <p:nvPr userDrawn="1"/>
        </p:nvSpPr>
        <p:spPr>
          <a:xfrm>
            <a:off x="609284" y="949989"/>
            <a:ext cx="249078" cy="249208"/>
          </a:xfrm>
          <a:prstGeom prst="ellipse">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913486"/>
            <a:endParaRPr lang="en-US" sz="1398">
              <a:solidFill>
                <a:srgbClr val="FFFFFF"/>
              </a:solidFill>
              <a:latin typeface="Arial" panose="020B0604020202020204" pitchFamily="34" charset="0"/>
            </a:endParaRPr>
          </a:p>
        </p:txBody>
      </p:sp>
      <p:sp>
        <p:nvSpPr>
          <p:cNvPr id="49" name="TitleTextBox">
            <a:extLst>
              <a:ext uri="{FF2B5EF4-FFF2-40B4-BE49-F238E27FC236}">
                <a16:creationId xmlns:a16="http://schemas.microsoft.com/office/drawing/2014/main" id="{ABDB8C77-301D-437E-BF36-B5B329B22D48}"/>
              </a:ext>
            </a:extLst>
          </p:cNvPr>
          <p:cNvSpPr>
            <a:spLocks noChangeArrowheads="1"/>
          </p:cNvSpPr>
          <p:nvPr userDrawn="1"/>
        </p:nvSpPr>
        <p:spPr bwMode="auto">
          <a:xfrm>
            <a:off x="681133" y="1600201"/>
            <a:ext cx="3384908" cy="4470141"/>
          </a:xfrm>
          <a:prstGeom prst="rect">
            <a:avLst/>
          </a:prstGeom>
          <a:noFill/>
          <a:ln w="9525">
            <a:noFill/>
            <a:miter lim="800000"/>
            <a:headEnd/>
            <a:tailEnd/>
          </a:ln>
          <a:effectLst/>
        </p:spPr>
        <p:txBody>
          <a:bodyPr lIns="0" tIns="0" rIns="0" bIns="0"/>
          <a:lstStyle/>
          <a:p>
            <a:pPr marL="125937" indent="-125937">
              <a:spcBef>
                <a:spcPct val="20000"/>
              </a:spcBef>
              <a:buClr>
                <a:srgbClr val="1A9AFA"/>
              </a:buClr>
              <a:buSzPct val="75000"/>
              <a:buFont typeface="Wingdings 3" panose="05040102010807070707" pitchFamily="18" charset="2"/>
              <a:buChar char=""/>
            </a:pPr>
            <a:r>
              <a:rPr lang="en-US" altLang="de-DE" sz="1199">
                <a:solidFill>
                  <a:srgbClr val="2E2E38"/>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7568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651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03EC-DB2E-41BC-BBE5-E82CA4BBA8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B787D-75B1-4351-BBA9-A0177FFD5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B5E30-6766-4E2A-B7F7-974A5B480389}"/>
              </a:ext>
            </a:extLst>
          </p:cNvPr>
          <p:cNvSpPr>
            <a:spLocks noGrp="1"/>
          </p:cNvSpPr>
          <p:nvPr>
            <p:ph type="dt" sz="half" idx="10"/>
          </p:nvPr>
        </p:nvSpPr>
        <p:spPr/>
        <p:txBody>
          <a:bodyPr/>
          <a:lstStyle/>
          <a:p>
            <a:fld id="{802899BD-F1BB-4B89-B671-B6AF9C36707C}" type="datetimeFigureOut">
              <a:rPr lang="en-US" smtClean="0"/>
              <a:t>2/13/2024</a:t>
            </a:fld>
            <a:endParaRPr lang="en-US"/>
          </a:p>
        </p:txBody>
      </p:sp>
      <p:sp>
        <p:nvSpPr>
          <p:cNvPr id="5" name="Footer Placeholder 4">
            <a:extLst>
              <a:ext uri="{FF2B5EF4-FFF2-40B4-BE49-F238E27FC236}">
                <a16:creationId xmlns:a16="http://schemas.microsoft.com/office/drawing/2014/main" id="{97862756-9A51-4CC7-9355-068F9D7C2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AC3DB-5C6E-46B4-ACD5-D492B3D9F0D6}"/>
              </a:ext>
            </a:extLst>
          </p:cNvPr>
          <p:cNvSpPr>
            <a:spLocks noGrp="1"/>
          </p:cNvSpPr>
          <p:nvPr>
            <p:ph type="sldNum" sz="quarter" idx="12"/>
          </p:nvPr>
        </p:nvSpPr>
        <p:spPr/>
        <p:txBody>
          <a:bodyPr/>
          <a:lstStyle/>
          <a:p>
            <a:fld id="{9E734C4E-AF57-4BF9-B5D5-6E8ED7372C8B}" type="slidenum">
              <a:rPr lang="en-US" smtClean="0"/>
              <a:t>‹#›</a:t>
            </a:fld>
            <a:endParaRPr lang="en-US"/>
          </a:p>
        </p:txBody>
      </p:sp>
    </p:spTree>
    <p:extLst>
      <p:ext uri="{BB962C8B-B14F-4D97-AF65-F5344CB8AC3E}">
        <p14:creationId xmlns:p14="http://schemas.microsoft.com/office/powerpoint/2010/main" val="1360853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1CD8C-74B6-DE08-6BD5-49238034A46C}"/>
              </a:ext>
            </a:extLst>
          </p:cNvPr>
          <p:cNvSpPr>
            <a:spLocks noGrp="1"/>
          </p:cNvSpPr>
          <p:nvPr>
            <p:ph type="ctrTitle"/>
          </p:nvPr>
        </p:nvSpPr>
        <p:spPr>
          <a:xfrm>
            <a:off x="4451926" y="1122363"/>
            <a:ext cx="6216073"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E5806C-3E7C-C76B-4057-8A792542A1A2}"/>
              </a:ext>
            </a:extLst>
          </p:cNvPr>
          <p:cNvSpPr>
            <a:spLocks noGrp="1"/>
          </p:cNvSpPr>
          <p:nvPr>
            <p:ph type="subTitle" idx="1"/>
          </p:nvPr>
        </p:nvSpPr>
        <p:spPr>
          <a:xfrm>
            <a:off x="4451926" y="3602038"/>
            <a:ext cx="621607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98195B-12FD-0327-DB67-BDBB4CE2A7F4}"/>
              </a:ext>
            </a:extLst>
          </p:cNvPr>
          <p:cNvSpPr>
            <a:spLocks noGrp="1"/>
          </p:cNvSpPr>
          <p:nvPr>
            <p:ph type="dt" sz="half" idx="10"/>
          </p:nvPr>
        </p:nvSpPr>
        <p:spPr>
          <a:xfrm>
            <a:off x="7924799" y="5307877"/>
            <a:ext cx="2743200" cy="365125"/>
          </a:xfrm>
        </p:spPr>
        <p:txBody>
          <a:bodyPr/>
          <a:lstStyle/>
          <a:p>
            <a:fld id="{2363690C-3CCC-43C5-B9E4-E3BC581DD9CA}" type="datetimeFigureOut">
              <a:rPr lang="en-US" smtClean="0"/>
              <a:t>2/13/2024</a:t>
            </a:fld>
            <a:endParaRPr lang="en-US"/>
          </a:p>
        </p:txBody>
      </p:sp>
      <p:sp>
        <p:nvSpPr>
          <p:cNvPr id="5" name="Footer Placeholder 4">
            <a:extLst>
              <a:ext uri="{FF2B5EF4-FFF2-40B4-BE49-F238E27FC236}">
                <a16:creationId xmlns:a16="http://schemas.microsoft.com/office/drawing/2014/main" id="{BDDEF528-7B38-D3E9-0748-063ED1F2B984}"/>
              </a:ext>
            </a:extLst>
          </p:cNvPr>
          <p:cNvSpPr>
            <a:spLocks noGrp="1"/>
          </p:cNvSpPr>
          <p:nvPr>
            <p:ph type="ftr" sz="quarter" idx="11"/>
          </p:nvPr>
        </p:nvSpPr>
        <p:spPr>
          <a:xfrm>
            <a:off x="4038599" y="6173786"/>
            <a:ext cx="4114800" cy="365125"/>
          </a:xfrm>
        </p:spPr>
        <p:txBody>
          <a:bodyPr/>
          <a:lstStyle/>
          <a:p>
            <a:endParaRPr lang="en-US"/>
          </a:p>
        </p:txBody>
      </p:sp>
      <p:sp>
        <p:nvSpPr>
          <p:cNvPr id="6" name="Slide Number Placeholder 5">
            <a:extLst>
              <a:ext uri="{FF2B5EF4-FFF2-40B4-BE49-F238E27FC236}">
                <a16:creationId xmlns:a16="http://schemas.microsoft.com/office/drawing/2014/main" id="{57B75C8C-7E90-2F15-896B-9149BBCC2550}"/>
              </a:ext>
            </a:extLst>
          </p:cNvPr>
          <p:cNvSpPr>
            <a:spLocks noGrp="1"/>
          </p:cNvSpPr>
          <p:nvPr>
            <p:ph type="sldNum" sz="quarter" idx="12"/>
          </p:nvPr>
        </p:nvSpPr>
        <p:spPr>
          <a:xfrm>
            <a:off x="8610599" y="6173786"/>
            <a:ext cx="2743200" cy="365125"/>
          </a:xfrm>
        </p:spPr>
        <p:txBody>
          <a:bodyPr/>
          <a:lstStyle/>
          <a:p>
            <a:fld id="{5313066F-435E-4BFC-A8B9-288ACE45F14B}" type="slidenum">
              <a:rPr lang="en-US" smtClean="0"/>
              <a:t>‹#›</a:t>
            </a:fld>
            <a:endParaRPr lang="en-US"/>
          </a:p>
        </p:txBody>
      </p:sp>
      <p:pic>
        <p:nvPicPr>
          <p:cNvPr id="11" name="Picture 10">
            <a:extLst>
              <a:ext uri="{FF2B5EF4-FFF2-40B4-BE49-F238E27FC236}">
                <a16:creationId xmlns:a16="http://schemas.microsoft.com/office/drawing/2014/main" id="{02D11A63-E592-6DB4-D315-CDFB1C3305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1294" y="2067904"/>
            <a:ext cx="2017011" cy="1990847"/>
          </a:xfrm>
          <a:prstGeom prst="rect">
            <a:avLst/>
          </a:prstGeom>
        </p:spPr>
      </p:pic>
      <p:sp>
        <p:nvSpPr>
          <p:cNvPr id="12" name="Rectangle 11">
            <a:extLst>
              <a:ext uri="{FF2B5EF4-FFF2-40B4-BE49-F238E27FC236}">
                <a16:creationId xmlns:a16="http://schemas.microsoft.com/office/drawing/2014/main" id="{690350F4-CA94-F097-F41B-956AB5B86CF3}"/>
              </a:ext>
            </a:extLst>
          </p:cNvPr>
          <p:cNvSpPr/>
          <p:nvPr userDrawn="1"/>
        </p:nvSpPr>
        <p:spPr>
          <a:xfrm>
            <a:off x="0" y="3860"/>
            <a:ext cx="12192000" cy="457316"/>
          </a:xfrm>
          <a:prstGeom prst="rect">
            <a:avLst/>
          </a:prstGeom>
          <a:gradFill flip="none" rotWithShape="1">
            <a:gsLst>
              <a:gs pos="0">
                <a:schemeClr val="tx2">
                  <a:lumMod val="75000"/>
                </a:schemeClr>
              </a:gs>
              <a:gs pos="50000">
                <a:schemeClr val="bg1"/>
              </a:gs>
              <a:gs pos="100000">
                <a:schemeClr val="tx2">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Tree>
    <p:extLst>
      <p:ext uri="{BB962C8B-B14F-4D97-AF65-F5344CB8AC3E}">
        <p14:creationId xmlns:p14="http://schemas.microsoft.com/office/powerpoint/2010/main" val="8786649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B7E-0D5A-F461-015E-75356E705C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AE74A7-FEA9-DD1B-70ED-8BAEFFD237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0BF15-3541-E8E5-D5A9-05746310DAF3}"/>
              </a:ext>
            </a:extLst>
          </p:cNvPr>
          <p:cNvSpPr>
            <a:spLocks noGrp="1"/>
          </p:cNvSpPr>
          <p:nvPr>
            <p:ph type="dt" sz="half" idx="10"/>
          </p:nvPr>
        </p:nvSpPr>
        <p:spPr/>
        <p:txBody>
          <a:bodyPr/>
          <a:lstStyle/>
          <a:p>
            <a:fld id="{2363690C-3CCC-43C5-B9E4-E3BC581DD9CA}" type="datetimeFigureOut">
              <a:rPr lang="en-US" smtClean="0"/>
              <a:t>2/13/2024</a:t>
            </a:fld>
            <a:endParaRPr lang="en-US"/>
          </a:p>
        </p:txBody>
      </p:sp>
      <p:sp>
        <p:nvSpPr>
          <p:cNvPr id="5" name="Footer Placeholder 4">
            <a:extLst>
              <a:ext uri="{FF2B5EF4-FFF2-40B4-BE49-F238E27FC236}">
                <a16:creationId xmlns:a16="http://schemas.microsoft.com/office/drawing/2014/main" id="{56D39D46-6EB2-9788-6D4C-00FAB436B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6473A-5436-1AFD-67A5-61BE1288C07D}"/>
              </a:ext>
            </a:extLst>
          </p:cNvPr>
          <p:cNvSpPr>
            <a:spLocks noGrp="1"/>
          </p:cNvSpPr>
          <p:nvPr>
            <p:ph type="sldNum" sz="quarter" idx="12"/>
          </p:nvPr>
        </p:nvSpPr>
        <p:spPr/>
        <p:txBody>
          <a:bodyPr/>
          <a:lstStyle/>
          <a:p>
            <a:fld id="{5313066F-435E-4BFC-A8B9-288ACE45F14B}" type="slidenum">
              <a:rPr lang="en-US" smtClean="0"/>
              <a:t>‹#›</a:t>
            </a:fld>
            <a:endParaRPr lang="en-US"/>
          </a:p>
        </p:txBody>
      </p:sp>
    </p:spTree>
    <p:extLst>
      <p:ext uri="{BB962C8B-B14F-4D97-AF65-F5344CB8AC3E}">
        <p14:creationId xmlns:p14="http://schemas.microsoft.com/office/powerpoint/2010/main" val="15064138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D6C4-2E20-4B08-B7B3-C95904B613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CB74F1-6B5B-C765-1E87-FE057F79D0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B69FAC-F768-087B-3583-AB4CF6AA95BC}"/>
              </a:ext>
            </a:extLst>
          </p:cNvPr>
          <p:cNvSpPr>
            <a:spLocks noGrp="1"/>
          </p:cNvSpPr>
          <p:nvPr>
            <p:ph type="dt" sz="half" idx="10"/>
          </p:nvPr>
        </p:nvSpPr>
        <p:spPr>
          <a:xfrm>
            <a:off x="831850" y="6173787"/>
            <a:ext cx="2743200" cy="365125"/>
          </a:xfrm>
        </p:spPr>
        <p:txBody>
          <a:bodyPr/>
          <a:lstStyle/>
          <a:p>
            <a:fld id="{2363690C-3CCC-43C5-B9E4-E3BC581DD9CA}" type="datetimeFigureOut">
              <a:rPr lang="en-US" smtClean="0"/>
              <a:t>2/13/2024</a:t>
            </a:fld>
            <a:endParaRPr lang="en-US"/>
          </a:p>
        </p:txBody>
      </p:sp>
      <p:sp>
        <p:nvSpPr>
          <p:cNvPr id="5" name="Footer Placeholder 4">
            <a:extLst>
              <a:ext uri="{FF2B5EF4-FFF2-40B4-BE49-F238E27FC236}">
                <a16:creationId xmlns:a16="http://schemas.microsoft.com/office/drawing/2014/main" id="{E2728D03-52CC-7EF4-086C-9369B7688580}"/>
              </a:ext>
            </a:extLst>
          </p:cNvPr>
          <p:cNvSpPr>
            <a:spLocks noGrp="1"/>
          </p:cNvSpPr>
          <p:nvPr>
            <p:ph type="ftr" sz="quarter" idx="11"/>
          </p:nvPr>
        </p:nvSpPr>
        <p:spPr>
          <a:xfrm>
            <a:off x="4032250" y="6184754"/>
            <a:ext cx="4114800" cy="365125"/>
          </a:xfrm>
        </p:spPr>
        <p:txBody>
          <a:bodyPr/>
          <a:lstStyle/>
          <a:p>
            <a:endParaRPr lang="en-US"/>
          </a:p>
        </p:txBody>
      </p:sp>
      <p:sp>
        <p:nvSpPr>
          <p:cNvPr id="6" name="Slide Number Placeholder 5">
            <a:extLst>
              <a:ext uri="{FF2B5EF4-FFF2-40B4-BE49-F238E27FC236}">
                <a16:creationId xmlns:a16="http://schemas.microsoft.com/office/drawing/2014/main" id="{7FE7B9E3-5B38-FA2B-9DE7-A42B95785FEC}"/>
              </a:ext>
            </a:extLst>
          </p:cNvPr>
          <p:cNvSpPr>
            <a:spLocks noGrp="1"/>
          </p:cNvSpPr>
          <p:nvPr>
            <p:ph type="sldNum" sz="quarter" idx="12"/>
          </p:nvPr>
        </p:nvSpPr>
        <p:spPr>
          <a:xfrm>
            <a:off x="8604250" y="6184754"/>
            <a:ext cx="2743200" cy="365125"/>
          </a:xfrm>
        </p:spPr>
        <p:txBody>
          <a:bodyPr/>
          <a:lstStyle/>
          <a:p>
            <a:fld id="{5313066F-435E-4BFC-A8B9-288ACE45F14B}" type="slidenum">
              <a:rPr lang="en-US" smtClean="0"/>
              <a:t>‹#›</a:t>
            </a:fld>
            <a:endParaRPr lang="en-US"/>
          </a:p>
        </p:txBody>
      </p:sp>
    </p:spTree>
    <p:extLst>
      <p:ext uri="{BB962C8B-B14F-4D97-AF65-F5344CB8AC3E}">
        <p14:creationId xmlns:p14="http://schemas.microsoft.com/office/powerpoint/2010/main" val="30537103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D9EDC-D92B-049D-D983-AB452B1581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36B09E-9DC3-12D3-FDBE-334C8F4060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7A742-B73D-D1A1-F73C-CD13E86A40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DB52A2-555D-D421-6C90-A9A5FEB52DBC}"/>
              </a:ext>
            </a:extLst>
          </p:cNvPr>
          <p:cNvSpPr>
            <a:spLocks noGrp="1"/>
          </p:cNvSpPr>
          <p:nvPr>
            <p:ph type="dt" sz="half" idx="10"/>
          </p:nvPr>
        </p:nvSpPr>
        <p:spPr/>
        <p:txBody>
          <a:bodyPr/>
          <a:lstStyle/>
          <a:p>
            <a:fld id="{2363690C-3CCC-43C5-B9E4-E3BC581DD9CA}" type="datetimeFigureOut">
              <a:rPr lang="en-US" smtClean="0"/>
              <a:t>2/13/2024</a:t>
            </a:fld>
            <a:endParaRPr lang="en-US"/>
          </a:p>
        </p:txBody>
      </p:sp>
      <p:sp>
        <p:nvSpPr>
          <p:cNvPr id="6" name="Footer Placeholder 5">
            <a:extLst>
              <a:ext uri="{FF2B5EF4-FFF2-40B4-BE49-F238E27FC236}">
                <a16:creationId xmlns:a16="http://schemas.microsoft.com/office/drawing/2014/main" id="{6118E4C7-60EB-FC88-7A27-F825CF0DE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49FA41-4096-27E0-1603-A25C0B6DF482}"/>
              </a:ext>
            </a:extLst>
          </p:cNvPr>
          <p:cNvSpPr>
            <a:spLocks noGrp="1"/>
          </p:cNvSpPr>
          <p:nvPr>
            <p:ph type="sldNum" sz="quarter" idx="12"/>
          </p:nvPr>
        </p:nvSpPr>
        <p:spPr/>
        <p:txBody>
          <a:bodyPr/>
          <a:lstStyle/>
          <a:p>
            <a:fld id="{5313066F-435E-4BFC-A8B9-288ACE45F14B}" type="slidenum">
              <a:rPr lang="en-US" smtClean="0"/>
              <a:t>‹#›</a:t>
            </a:fld>
            <a:endParaRPr lang="en-US"/>
          </a:p>
        </p:txBody>
      </p:sp>
    </p:spTree>
    <p:extLst>
      <p:ext uri="{BB962C8B-B14F-4D97-AF65-F5344CB8AC3E}">
        <p14:creationId xmlns:p14="http://schemas.microsoft.com/office/powerpoint/2010/main" val="18864315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8FF47-B97A-1305-5A8C-07A0567D5A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2F1045-020C-8D71-6E4E-A016D8A764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0B26F4-657D-7589-BCB6-645D78C7EC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FD546F-7C27-8D7B-79AC-EE31AA67B8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7BE312-AA55-CDCD-1578-2A33D6FB70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1D5BA4-8F5B-C355-971E-A0DC968799FB}"/>
              </a:ext>
            </a:extLst>
          </p:cNvPr>
          <p:cNvSpPr>
            <a:spLocks noGrp="1"/>
          </p:cNvSpPr>
          <p:nvPr>
            <p:ph type="dt" sz="half" idx="10"/>
          </p:nvPr>
        </p:nvSpPr>
        <p:spPr/>
        <p:txBody>
          <a:bodyPr/>
          <a:lstStyle/>
          <a:p>
            <a:fld id="{2363690C-3CCC-43C5-B9E4-E3BC581DD9CA}" type="datetimeFigureOut">
              <a:rPr lang="en-US" smtClean="0"/>
              <a:t>2/13/2024</a:t>
            </a:fld>
            <a:endParaRPr lang="en-US"/>
          </a:p>
        </p:txBody>
      </p:sp>
      <p:sp>
        <p:nvSpPr>
          <p:cNvPr id="8" name="Footer Placeholder 7">
            <a:extLst>
              <a:ext uri="{FF2B5EF4-FFF2-40B4-BE49-F238E27FC236}">
                <a16:creationId xmlns:a16="http://schemas.microsoft.com/office/drawing/2014/main" id="{4CABA166-EE3D-D12F-380A-A2C7F2438E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7EFC4F-9676-0C16-D4C4-3A83F8943296}"/>
              </a:ext>
            </a:extLst>
          </p:cNvPr>
          <p:cNvSpPr>
            <a:spLocks noGrp="1"/>
          </p:cNvSpPr>
          <p:nvPr>
            <p:ph type="sldNum" sz="quarter" idx="12"/>
          </p:nvPr>
        </p:nvSpPr>
        <p:spPr/>
        <p:txBody>
          <a:bodyPr/>
          <a:lstStyle/>
          <a:p>
            <a:fld id="{5313066F-435E-4BFC-A8B9-288ACE45F14B}" type="slidenum">
              <a:rPr lang="en-US" smtClean="0"/>
              <a:t>‹#›</a:t>
            </a:fld>
            <a:endParaRPr lang="en-US"/>
          </a:p>
        </p:txBody>
      </p:sp>
    </p:spTree>
    <p:extLst>
      <p:ext uri="{BB962C8B-B14F-4D97-AF65-F5344CB8AC3E}">
        <p14:creationId xmlns:p14="http://schemas.microsoft.com/office/powerpoint/2010/main" val="7706069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5715-5873-E5E7-305D-3B11E7ACE0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459659-0F2A-2703-3C89-000ECA3E3685}"/>
              </a:ext>
            </a:extLst>
          </p:cNvPr>
          <p:cNvSpPr>
            <a:spLocks noGrp="1"/>
          </p:cNvSpPr>
          <p:nvPr>
            <p:ph type="dt" sz="half" idx="10"/>
          </p:nvPr>
        </p:nvSpPr>
        <p:spPr/>
        <p:txBody>
          <a:bodyPr/>
          <a:lstStyle/>
          <a:p>
            <a:fld id="{2363690C-3CCC-43C5-B9E4-E3BC581DD9CA}" type="datetimeFigureOut">
              <a:rPr lang="en-US" smtClean="0"/>
              <a:t>2/13/2024</a:t>
            </a:fld>
            <a:endParaRPr lang="en-US"/>
          </a:p>
        </p:txBody>
      </p:sp>
      <p:sp>
        <p:nvSpPr>
          <p:cNvPr id="4" name="Footer Placeholder 3">
            <a:extLst>
              <a:ext uri="{FF2B5EF4-FFF2-40B4-BE49-F238E27FC236}">
                <a16:creationId xmlns:a16="http://schemas.microsoft.com/office/drawing/2014/main" id="{5B02D4FD-B77E-4D09-CD36-14009A0769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9AD820-B7BF-ACB8-E2BF-C7E6474E2793}"/>
              </a:ext>
            </a:extLst>
          </p:cNvPr>
          <p:cNvSpPr>
            <a:spLocks noGrp="1"/>
          </p:cNvSpPr>
          <p:nvPr>
            <p:ph type="sldNum" sz="quarter" idx="12"/>
          </p:nvPr>
        </p:nvSpPr>
        <p:spPr/>
        <p:txBody>
          <a:bodyPr/>
          <a:lstStyle/>
          <a:p>
            <a:fld id="{5313066F-435E-4BFC-A8B9-288ACE45F14B}" type="slidenum">
              <a:rPr lang="en-US" smtClean="0"/>
              <a:t>‹#›</a:t>
            </a:fld>
            <a:endParaRPr lang="en-US"/>
          </a:p>
        </p:txBody>
      </p:sp>
    </p:spTree>
    <p:extLst>
      <p:ext uri="{BB962C8B-B14F-4D97-AF65-F5344CB8AC3E}">
        <p14:creationId xmlns:p14="http://schemas.microsoft.com/office/powerpoint/2010/main" val="11847410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C603C6-2D7B-9E74-7AC4-7BC22A848C33}"/>
              </a:ext>
            </a:extLst>
          </p:cNvPr>
          <p:cNvSpPr>
            <a:spLocks noGrp="1"/>
          </p:cNvSpPr>
          <p:nvPr>
            <p:ph type="dt" sz="half" idx="10"/>
          </p:nvPr>
        </p:nvSpPr>
        <p:spPr/>
        <p:txBody>
          <a:bodyPr/>
          <a:lstStyle/>
          <a:p>
            <a:fld id="{2363690C-3CCC-43C5-B9E4-E3BC581DD9CA}" type="datetimeFigureOut">
              <a:rPr lang="en-US" smtClean="0"/>
              <a:t>2/13/2024</a:t>
            </a:fld>
            <a:endParaRPr lang="en-US"/>
          </a:p>
        </p:txBody>
      </p:sp>
      <p:sp>
        <p:nvSpPr>
          <p:cNvPr id="3" name="Footer Placeholder 2">
            <a:extLst>
              <a:ext uri="{FF2B5EF4-FFF2-40B4-BE49-F238E27FC236}">
                <a16:creationId xmlns:a16="http://schemas.microsoft.com/office/drawing/2014/main" id="{F57A6C31-2793-8D60-3033-0948666058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21C059-549B-5F50-BB81-0993D2B77040}"/>
              </a:ext>
            </a:extLst>
          </p:cNvPr>
          <p:cNvSpPr>
            <a:spLocks noGrp="1"/>
          </p:cNvSpPr>
          <p:nvPr>
            <p:ph type="sldNum" sz="quarter" idx="12"/>
          </p:nvPr>
        </p:nvSpPr>
        <p:spPr/>
        <p:txBody>
          <a:bodyPr/>
          <a:lstStyle/>
          <a:p>
            <a:fld id="{5313066F-435E-4BFC-A8B9-288ACE45F14B}" type="slidenum">
              <a:rPr lang="en-US" smtClean="0"/>
              <a:t>‹#›</a:t>
            </a:fld>
            <a:endParaRPr lang="en-US"/>
          </a:p>
        </p:txBody>
      </p:sp>
    </p:spTree>
    <p:extLst>
      <p:ext uri="{BB962C8B-B14F-4D97-AF65-F5344CB8AC3E}">
        <p14:creationId xmlns:p14="http://schemas.microsoft.com/office/powerpoint/2010/main" val="1646425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07.xml"/><Relationship Id="rId7" Type="http://schemas.openxmlformats.org/officeDocument/2006/relationships/oleObject" Target="../embeddings/oleObject7.bin"/><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tags" Target="../tags/tag32.xml"/><Relationship Id="rId5" Type="http://schemas.openxmlformats.org/officeDocument/2006/relationships/tags" Target="../tags/tag31.xml"/><Relationship Id="rId10" Type="http://schemas.microsoft.com/office/2007/relationships/hdphoto" Target="../media/hdphoto3.wdp"/><Relationship Id="rId4" Type="http://schemas.openxmlformats.org/officeDocument/2006/relationships/theme" Target="../theme/theme10.xml"/><Relationship Id="rId9" Type="http://schemas.openxmlformats.org/officeDocument/2006/relationships/image" Target="../media/image3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theme" Target="../theme/theme11.xml"/><Relationship Id="rId3" Type="http://schemas.openxmlformats.org/officeDocument/2006/relationships/slideLayout" Target="../slideLayouts/slideLayout110.xml"/><Relationship Id="rId21" Type="http://schemas.openxmlformats.org/officeDocument/2006/relationships/oleObject" Target="../embeddings/oleObject8.bin"/><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tags" Target="../tags/tag34.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19" Type="http://schemas.openxmlformats.org/officeDocument/2006/relationships/tags" Target="../tags/tag33.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image" Target="../media/image1.emf"/></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7.xml"/><Relationship Id="rId7"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5" Type="http://schemas.openxmlformats.org/officeDocument/2006/relationships/slideLayout" Target="../slideLayouts/slideLayout129.xml"/><Relationship Id="rId4"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slideLayout" Target="../slideLayouts/slideLayout133.xml"/><Relationship Id="rId7" Type="http://schemas.openxmlformats.org/officeDocument/2006/relationships/tags" Target="../tags/tag36.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tags" Target="../tags/tag35.xml"/><Relationship Id="rId11" Type="http://schemas.microsoft.com/office/2007/relationships/hdphoto" Target="../media/hdphoto3.wdp"/><Relationship Id="rId5" Type="http://schemas.openxmlformats.org/officeDocument/2006/relationships/theme" Target="../theme/theme13.xml"/><Relationship Id="rId10" Type="http://schemas.openxmlformats.org/officeDocument/2006/relationships/image" Target="../media/image30.png"/><Relationship Id="rId4" Type="http://schemas.openxmlformats.org/officeDocument/2006/relationships/slideLayout" Target="../slideLayouts/slideLayout134.xml"/><Relationship Id="rId9" Type="http://schemas.openxmlformats.org/officeDocument/2006/relationships/image" Target="../media/image1.emf"/></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oleObject" Target="../embeddings/oleObject10.bin"/><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tags" Target="../tags/tag38.xml"/><Relationship Id="rId2" Type="http://schemas.openxmlformats.org/officeDocument/2006/relationships/slideLayout" Target="../slideLayouts/slideLayout147.xml"/><Relationship Id="rId16" Type="http://schemas.openxmlformats.org/officeDocument/2006/relationships/tags" Target="../tags/tag3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theme" Target="../theme/theme15.xml"/><Relationship Id="rId10" Type="http://schemas.openxmlformats.org/officeDocument/2006/relationships/slideLayout" Target="../slideLayouts/slideLayout155.xml"/><Relationship Id="rId19" Type="http://schemas.openxmlformats.org/officeDocument/2006/relationships/image" Target="../media/image1.emf"/><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oleObject" Target="../embeddings/oleObject12.bin"/><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tags" Target="../tags/tag59.xml"/><Relationship Id="rId2" Type="http://schemas.openxmlformats.org/officeDocument/2006/relationships/slideLayout" Target="../slideLayouts/slideLayout161.xml"/><Relationship Id="rId16" Type="http://schemas.openxmlformats.org/officeDocument/2006/relationships/tags" Target="../tags/tag58.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heme" Target="../theme/theme16.xml"/><Relationship Id="rId10" Type="http://schemas.openxmlformats.org/officeDocument/2006/relationships/slideLayout" Target="../slideLayouts/slideLayout169.xml"/><Relationship Id="rId19" Type="http://schemas.openxmlformats.org/officeDocument/2006/relationships/image" Target="../media/image1.emf"/><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oleObject" Target="../embeddings/oleObject14.bin"/><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tags" Target="../tags/tag80.xml"/><Relationship Id="rId2" Type="http://schemas.openxmlformats.org/officeDocument/2006/relationships/slideLayout" Target="../slideLayouts/slideLayout175.xml"/><Relationship Id="rId16" Type="http://schemas.openxmlformats.org/officeDocument/2006/relationships/tags" Target="../tags/tag7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theme" Target="../theme/theme17.xml"/><Relationship Id="rId10" Type="http://schemas.openxmlformats.org/officeDocument/2006/relationships/slideLayout" Target="../slideLayouts/slideLayout183.xml"/><Relationship Id="rId19" Type="http://schemas.openxmlformats.org/officeDocument/2006/relationships/image" Target="../media/image1.emf"/><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1.xml"/><Relationship Id="rId7" Type="http://schemas.openxmlformats.org/officeDocument/2006/relationships/oleObject" Target="../embeddings/oleObject2.bin"/><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ags" Target="../tags/tag5.xml"/><Relationship Id="rId5" Type="http://schemas.openxmlformats.org/officeDocument/2006/relationships/tags" Target="../tags/tag4.xml"/><Relationship Id="rId10" Type="http://schemas.microsoft.com/office/2007/relationships/hdphoto" Target="../media/hdphoto3.wdp"/><Relationship Id="rId4" Type="http://schemas.openxmlformats.org/officeDocument/2006/relationships/theme" Target="../theme/theme3.xml"/><Relationship Id="rId9"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em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oleObject" Target="../embeddings/oleObject3.bin"/><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ags" Target="../tags/tag7.xml"/><Relationship Id="rId5" Type="http://schemas.openxmlformats.org/officeDocument/2006/relationships/slideLayout" Target="../slideLayouts/slideLayout51.xml"/><Relationship Id="rId10" Type="http://schemas.openxmlformats.org/officeDocument/2006/relationships/tags" Target="../tags/tag6.xml"/><Relationship Id="rId4" Type="http://schemas.openxmlformats.org/officeDocument/2006/relationships/slideLayout" Target="../slideLayouts/slideLayout5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image" Target="../media/image1.emf"/><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oleObject" Target="../embeddings/oleObject4.bin"/><Relationship Id="rId2" Type="http://schemas.openxmlformats.org/officeDocument/2006/relationships/slideLayout" Target="../slideLayouts/slideLayout56.xml"/><Relationship Id="rId16" Type="http://schemas.openxmlformats.org/officeDocument/2006/relationships/tags" Target="../tags/tag9.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ags" Target="../tags/tag8.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oleObject" Target="../embeddings/oleObject5.bin"/><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tags" Target="../tags/tag11.xml"/><Relationship Id="rId2" Type="http://schemas.openxmlformats.org/officeDocument/2006/relationships/slideLayout" Target="../slideLayouts/slideLayout80.xml"/><Relationship Id="rId16" Type="http://schemas.openxmlformats.org/officeDocument/2006/relationships/tags" Target="../tags/tag1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8.xml"/><Relationship Id="rId10" Type="http://schemas.openxmlformats.org/officeDocument/2006/relationships/slideLayout" Target="../slideLayouts/slideLayout88.xml"/><Relationship Id="rId19" Type="http://schemas.openxmlformats.org/officeDocument/2006/relationships/image" Target="../media/image1.emf"/><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ext uri="{D42A27DB-BD31-4B8C-83A1-F6EECF244321}">
                <p14:modId xmlns:p14="http://schemas.microsoft.com/office/powerpoint/2010/main" val="159782754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21" imgW="270" imgH="270" progId="TCLayout.ActiveDocument.1">
                  <p:embed/>
                </p:oleObj>
              </mc:Choice>
              <mc:Fallback>
                <p:oleObj name="think-cell Slide" r:id="rId21" imgW="270" imgH="270" progId="TCLayout.ActiveDocument.1">
                  <p:embed/>
                  <p:pic>
                    <p:nvPicPr>
                      <p:cNvPr id="7" name="Object 6" hidden="1"/>
                      <p:cNvPicPr/>
                      <p:nvPr/>
                    </p:nvPicPr>
                    <p:blipFill>
                      <a:blip r:embed="rId22"/>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20"/>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sym typeface="Calibri"/>
            </a:endParaRPr>
          </a:p>
        </p:txBody>
      </p:sp>
      <p:sp>
        <p:nvSpPr>
          <p:cNvPr id="6" name="Slide Number Placeholder 5"/>
          <p:cNvSpPr>
            <a:spLocks noGrp="1"/>
          </p:cNvSpPr>
          <p:nvPr>
            <p:ph type="sldNum" sz="quarter" idx="4"/>
          </p:nvPr>
        </p:nvSpPr>
        <p:spPr>
          <a:xfrm>
            <a:off x="10466024" y="6367369"/>
            <a:ext cx="1449636" cy="365125"/>
          </a:xfrm>
          <a:prstGeom prst="rect">
            <a:avLst/>
          </a:prstGeom>
        </p:spPr>
        <p:txBody>
          <a:bodyPr vert="horz" lIns="91440" tIns="45720" rIns="91440" bIns="45720" rtlCol="0" anchor="ctr"/>
          <a:lstStyle>
            <a:lvl1pPr algn="r">
              <a:defRPr sz="1000" b="0" i="0">
                <a:solidFill>
                  <a:schemeClr val="tx1"/>
                </a:solidFill>
                <a:latin typeface="Arial" panose="020B0604020202020204" pitchFamily="34" charset="0"/>
                <a:cs typeface="Arial" panose="020B060402020202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pic>
        <p:nvPicPr>
          <p:cNvPr id="5" name="Picture 4">
            <a:extLst>
              <a:ext uri="{FF2B5EF4-FFF2-40B4-BE49-F238E27FC236}">
                <a16:creationId xmlns:a16="http://schemas.microsoft.com/office/drawing/2014/main" id="{410976EF-8399-834C-8264-9CAD6A5424F6}"/>
              </a:ext>
            </a:extLst>
          </p:cNvPr>
          <p:cNvPicPr>
            <a:picLocks noChangeAspect="1"/>
          </p:cNvPicPr>
          <p:nvPr userDrawn="1"/>
        </p:nvPicPr>
        <p:blipFill>
          <a:blip r:embed="rId23" cstate="email">
            <a:extLst>
              <a:ext uri="{BEBA8EAE-BF5A-486C-A8C5-ECC9F3942E4B}">
                <a14:imgProps xmlns:a14="http://schemas.microsoft.com/office/drawing/2010/main">
                  <a14:imgLayer r:embed="rId24">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a:ext>
            </a:extLst>
          </a:blip>
          <a:stretch>
            <a:fillRect/>
          </a:stretch>
        </p:blipFill>
        <p:spPr>
          <a:xfrm>
            <a:off x="173547" y="6233421"/>
            <a:ext cx="1131146" cy="624579"/>
          </a:xfrm>
          <a:prstGeom prst="rect">
            <a:avLst/>
          </a:prstGeom>
        </p:spPr>
      </p:pic>
    </p:spTree>
    <p:extLst>
      <p:ext uri="{BB962C8B-B14F-4D97-AF65-F5344CB8AC3E}">
        <p14:creationId xmlns:p14="http://schemas.microsoft.com/office/powerpoint/2010/main" val="693019736"/>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5615" r:id="rId4"/>
    <p:sldLayoutId id="2147485616" r:id="rId5"/>
    <p:sldLayoutId id="2147485617" r:id="rId6"/>
    <p:sldLayoutId id="2147485618" r:id="rId7"/>
    <p:sldLayoutId id="2147485619" r:id="rId8"/>
    <p:sldLayoutId id="2147485620" r:id="rId9"/>
    <p:sldLayoutId id="2147485621" r:id="rId10"/>
    <p:sldLayoutId id="2147485622" r:id="rId11"/>
    <p:sldLayoutId id="2147485623" r:id="rId12"/>
    <p:sldLayoutId id="2147485624" r:id="rId13"/>
    <p:sldLayoutId id="2147485625" r:id="rId14"/>
    <p:sldLayoutId id="2147485626" r:id="rId15"/>
    <p:sldLayoutId id="2147485628" r:id="rId16"/>
    <p:sldLayoutId id="2147485629" r:id="rId17"/>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5"/>
            </p:custDataLst>
            <p:extLst>
              <p:ext uri="{D42A27DB-BD31-4B8C-83A1-F6EECF244321}">
                <p14:modId xmlns:p14="http://schemas.microsoft.com/office/powerpoint/2010/main" val="202527645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7" name="Object 6" hidden="1"/>
                      <p:cNvPicPr/>
                      <p:nvPr/>
                    </p:nvPicPr>
                    <p:blipFill>
                      <a:blip r:embed="rId8"/>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6"/>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sym typeface="Calibri"/>
            </a:endParaRPr>
          </a:p>
        </p:txBody>
      </p:sp>
      <p:sp>
        <p:nvSpPr>
          <p:cNvPr id="6" name="Slide Number Placeholder 5"/>
          <p:cNvSpPr>
            <a:spLocks noGrp="1"/>
          </p:cNvSpPr>
          <p:nvPr>
            <p:ph type="sldNum" sz="quarter" idx="4"/>
          </p:nvPr>
        </p:nvSpPr>
        <p:spPr>
          <a:xfrm>
            <a:off x="10466024" y="6367369"/>
            <a:ext cx="1449636" cy="365125"/>
          </a:xfrm>
          <a:prstGeom prst="rect">
            <a:avLst/>
          </a:prstGeom>
        </p:spPr>
        <p:txBody>
          <a:bodyPr vert="horz" lIns="91440" tIns="45720" rIns="91440" bIns="45720" rtlCol="0" anchor="ctr"/>
          <a:lstStyle>
            <a:lvl1pPr algn="r">
              <a:defRPr sz="1000" b="0" i="0">
                <a:solidFill>
                  <a:schemeClr val="tx1"/>
                </a:solidFill>
                <a:latin typeface="Arial" panose="020B0604020202020204" pitchFamily="34" charset="0"/>
                <a:cs typeface="Arial" panose="020B060402020202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pic>
        <p:nvPicPr>
          <p:cNvPr id="5" name="Picture 4">
            <a:extLst>
              <a:ext uri="{FF2B5EF4-FFF2-40B4-BE49-F238E27FC236}">
                <a16:creationId xmlns:a16="http://schemas.microsoft.com/office/drawing/2014/main" id="{410976EF-8399-834C-8264-9CAD6A5424F6}"/>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173547" y="6233421"/>
            <a:ext cx="1131146" cy="624579"/>
          </a:xfrm>
          <a:prstGeom prst="rect">
            <a:avLst/>
          </a:prstGeom>
        </p:spPr>
      </p:pic>
      <p:sp>
        <p:nvSpPr>
          <p:cNvPr id="2" name="TextBox 1">
            <a:extLst>
              <a:ext uri="{FF2B5EF4-FFF2-40B4-BE49-F238E27FC236}">
                <a16:creationId xmlns:a16="http://schemas.microsoft.com/office/drawing/2014/main" id="{81CD4A77-2BD5-F701-8314-5DB0CB79DB37}"/>
              </a:ext>
            </a:extLst>
          </p:cNvPr>
          <p:cNvSpPr txBox="1"/>
          <p:nvPr userDrawn="1"/>
        </p:nvSpPr>
        <p:spPr>
          <a:xfrm>
            <a:off x="9735847" y="92316"/>
            <a:ext cx="2036190" cy="246221"/>
          </a:xfrm>
          <a:prstGeom prst="rect">
            <a:avLst/>
          </a:prstGeom>
          <a:noFill/>
        </p:spPr>
        <p:txBody>
          <a:bodyPr wrap="square" rtlCol="0">
            <a:spAutoFit/>
          </a:bodyPr>
          <a:lstStyle/>
          <a:p>
            <a:r>
              <a:rPr lang="en-US" sz="1000" i="1">
                <a:solidFill>
                  <a:srgbClr val="C00000"/>
                </a:solidFill>
                <a:latin typeface="Franklin Gothic Book" panose="020B0503020102020204" pitchFamily="34" charset="0"/>
              </a:rPr>
              <a:t>DRAFT – For internal review only</a:t>
            </a:r>
          </a:p>
        </p:txBody>
      </p:sp>
    </p:spTree>
    <p:extLst>
      <p:ext uri="{BB962C8B-B14F-4D97-AF65-F5344CB8AC3E}">
        <p14:creationId xmlns:p14="http://schemas.microsoft.com/office/powerpoint/2010/main" val="3489750456"/>
      </p:ext>
    </p:extLst>
  </p:cSld>
  <p:clrMap bg1="lt1" tx1="dk1" bg2="lt2" tx2="dk2" accent1="accent1" accent2="accent2" accent3="accent3" accent4="accent4" accent5="accent5" accent6="accent6" hlink="hlink" folHlink="folHlink"/>
  <p:sldLayoutIdLst>
    <p:sldLayoutId id="2147485359" r:id="rId1"/>
    <p:sldLayoutId id="2147485361" r:id="rId2"/>
    <p:sldLayoutId id="2147485362" r:id="rId3"/>
  </p:sldLayoutIdLs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21" imgW="270" imgH="270" progId="TCLayout.ActiveDocument.1">
                  <p:embed/>
                </p:oleObj>
              </mc:Choice>
              <mc:Fallback>
                <p:oleObj name="think-cell Slide" r:id="rId21" imgW="270" imgH="270" progId="TCLayout.ActiveDocument.1">
                  <p:embed/>
                  <p:pic>
                    <p:nvPicPr>
                      <p:cNvPr id="7" name="Object 6" hidden="1"/>
                      <p:cNvPicPr/>
                      <p:nvPr/>
                    </p:nvPicPr>
                    <p:blipFill>
                      <a:blip r:embed="rId22"/>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20"/>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latin typeface="EYInterstate" panose="02000503020000020004" pitchFamily="2" charset="0"/>
              <a:sym typeface="Calibri"/>
            </a:endParaRPr>
          </a:p>
        </p:txBody>
      </p:sp>
      <p:sp>
        <p:nvSpPr>
          <p:cNvPr id="6" name="Slide Number Placeholder 5"/>
          <p:cNvSpPr>
            <a:spLocks noGrp="1"/>
          </p:cNvSpPr>
          <p:nvPr>
            <p:ph type="sldNum" sz="quarter" idx="4"/>
          </p:nvPr>
        </p:nvSpPr>
        <p:spPr>
          <a:xfrm>
            <a:off x="10466024" y="6367369"/>
            <a:ext cx="1449636" cy="365125"/>
          </a:xfrm>
          <a:prstGeom prst="rect">
            <a:avLst/>
          </a:prstGeom>
        </p:spPr>
        <p:txBody>
          <a:bodyPr vert="horz" lIns="91440" tIns="45720" rIns="91440" bIns="45720" rtlCol="0" anchor="ctr"/>
          <a:lstStyle>
            <a:lvl1pPr algn="r">
              <a:defRPr sz="1000" b="0" i="0">
                <a:solidFill>
                  <a:srgbClr val="014373"/>
                </a:solidFill>
                <a:latin typeface="EYInterstate" panose="02000503020000020004" pitchFamily="2"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860555353"/>
      </p:ext>
    </p:extLst>
  </p:cSld>
  <p:clrMap bg1="lt1" tx1="dk1" bg2="lt2" tx2="dk2" accent1="accent1" accent2="accent2" accent3="accent3" accent4="accent4" accent5="accent5" accent6="accent6" hlink="hlink" folHlink="folHlink"/>
  <p:sldLayoutIdLst>
    <p:sldLayoutId id="2147485369" r:id="rId1"/>
    <p:sldLayoutId id="2147485370" r:id="rId2"/>
    <p:sldLayoutId id="2147485371" r:id="rId3"/>
    <p:sldLayoutId id="2147485374" r:id="rId4"/>
    <p:sldLayoutId id="2147485375" r:id="rId5"/>
    <p:sldLayoutId id="2147485376" r:id="rId6"/>
    <p:sldLayoutId id="2147485377" r:id="rId7"/>
    <p:sldLayoutId id="2147485378" r:id="rId8"/>
    <p:sldLayoutId id="2147485379" r:id="rId9"/>
    <p:sldLayoutId id="2147485380" r:id="rId10"/>
    <p:sldLayoutId id="2147485381" r:id="rId11"/>
    <p:sldLayoutId id="2147485382" r:id="rId12"/>
    <p:sldLayoutId id="2147485383" r:id="rId13"/>
    <p:sldLayoutId id="2147485386" r:id="rId14"/>
    <p:sldLayoutId id="2147485387" r:id="rId15"/>
    <p:sldLayoutId id="2147485388" r:id="rId16"/>
    <p:sldLayoutId id="2147485389" r:id="rId17"/>
  </p:sldLayoutIdLs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65">
                <a:solidFill>
                  <a:schemeClr val="tx1">
                    <a:tint val="75000"/>
                  </a:schemeClr>
                </a:solidFill>
              </a:defRPr>
            </a:lvl1pPr>
          </a:lstStyle>
          <a:p>
            <a:fld id="{CC71B78C-147C-4381-985C-43ABFDB45BA3}" type="datetimeFigureOut">
              <a:rPr lang="en-US" smtClean="0"/>
              <a:t>2/13/2024</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6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65">
                <a:solidFill>
                  <a:schemeClr val="tx1">
                    <a:tint val="75000"/>
                  </a:schemeClr>
                </a:solidFill>
              </a:defRPr>
            </a:lvl1pPr>
          </a:lstStyle>
          <a:p>
            <a:fld id="{775F3F6B-B4FF-4010-ACCC-F66F915546A2}" type="slidenum">
              <a:rPr lang="en-US" smtClean="0"/>
              <a:t>‹#›</a:t>
            </a:fld>
            <a:endParaRPr lang="en-US" dirty="0"/>
          </a:p>
        </p:txBody>
      </p:sp>
    </p:spTree>
    <p:extLst>
      <p:ext uri="{BB962C8B-B14F-4D97-AF65-F5344CB8AC3E}">
        <p14:creationId xmlns:p14="http://schemas.microsoft.com/office/powerpoint/2010/main" val="757312867"/>
      </p:ext>
    </p:extLst>
  </p:cSld>
  <p:clrMap bg1="lt1" tx1="dk1" bg2="lt2" tx2="dk2" accent1="accent1" accent2="accent2" accent3="accent3" accent4="accent4" accent5="accent5" accent6="accent6" hlink="hlink" folHlink="folHlink"/>
  <p:sldLayoutIdLst>
    <p:sldLayoutId id="2147485404" r:id="rId1"/>
    <p:sldLayoutId id="2147485405" r:id="rId2"/>
    <p:sldLayoutId id="2147485406" r:id="rId3"/>
    <p:sldLayoutId id="2147485407" r:id="rId4"/>
    <p:sldLayoutId id="2147485408" r:id="rId5"/>
    <p:sldLayoutId id="2147485409" r:id="rId6"/>
  </p:sldLayoutIdLst>
  <p:txStyles>
    <p:titleStyle>
      <a:lvl1pPr algn="l" defTabSz="887553" rtl="0" eaLnBrk="1" latinLnBrk="0" hangingPunct="1">
        <a:lnSpc>
          <a:spcPct val="90000"/>
        </a:lnSpc>
        <a:spcBef>
          <a:spcPct val="0"/>
        </a:spcBef>
        <a:buNone/>
        <a:defRPr sz="4271" kern="1200">
          <a:solidFill>
            <a:schemeClr val="tx1"/>
          </a:solidFill>
          <a:latin typeface="+mj-lt"/>
          <a:ea typeface="+mj-ea"/>
          <a:cs typeface="+mj-cs"/>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2330" kern="120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941" kern="120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2">
          <p15:clr>
            <a:srgbClr val="F26B43"/>
          </p15:clr>
        </p15:guide>
        <p15:guide id="2" orient="horz" pos="432">
          <p15:clr>
            <a:srgbClr val="F26B43"/>
          </p15:clr>
        </p15:guide>
        <p15:guide id="3" pos="5904">
          <p15:clr>
            <a:srgbClr val="F26B43"/>
          </p15:clr>
        </p15:guide>
        <p15:guide id="4" orient="horz" pos="4464">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6"/>
            </p:custDataLst>
            <p:extLst>
              <p:ext uri="{D42A27DB-BD31-4B8C-83A1-F6EECF244321}">
                <p14:modId xmlns:p14="http://schemas.microsoft.com/office/powerpoint/2010/main" val="378563833"/>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8" imgW="270" imgH="270" progId="TCLayout.ActiveDocument.1">
                  <p:embed/>
                </p:oleObj>
              </mc:Choice>
              <mc:Fallback>
                <p:oleObj name="think-cell Slide" r:id="rId8" imgW="270" imgH="270" progId="TCLayout.ActiveDocument.1">
                  <p:embed/>
                  <p:pic>
                    <p:nvPicPr>
                      <p:cNvPr id="7" name="Object 6" hidden="1"/>
                      <p:cNvPicPr/>
                      <p:nvPr/>
                    </p:nvPicPr>
                    <p:blipFill>
                      <a:blip r:embed="rId9"/>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7"/>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sym typeface="Calibri"/>
            </a:endParaRPr>
          </a:p>
        </p:txBody>
      </p:sp>
      <p:sp>
        <p:nvSpPr>
          <p:cNvPr id="6" name="Slide Number Placeholder 5"/>
          <p:cNvSpPr>
            <a:spLocks noGrp="1"/>
          </p:cNvSpPr>
          <p:nvPr>
            <p:ph type="sldNum" sz="quarter" idx="4"/>
          </p:nvPr>
        </p:nvSpPr>
        <p:spPr>
          <a:xfrm>
            <a:off x="10466024" y="6367369"/>
            <a:ext cx="1449636" cy="365125"/>
          </a:xfrm>
          <a:prstGeom prst="rect">
            <a:avLst/>
          </a:prstGeom>
        </p:spPr>
        <p:txBody>
          <a:bodyPr vert="horz" lIns="91440" tIns="45720" rIns="91440" bIns="45720" rtlCol="0" anchor="ctr"/>
          <a:lstStyle>
            <a:lvl1pPr algn="r">
              <a:defRPr sz="1000" b="0" i="0">
                <a:solidFill>
                  <a:schemeClr val="tx1"/>
                </a:solidFill>
                <a:latin typeface="Arial" panose="020B0604020202020204" pitchFamily="34" charset="0"/>
                <a:cs typeface="Arial" panose="020B060402020202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pic>
        <p:nvPicPr>
          <p:cNvPr id="5" name="Picture 4">
            <a:extLst>
              <a:ext uri="{FF2B5EF4-FFF2-40B4-BE49-F238E27FC236}">
                <a16:creationId xmlns:a16="http://schemas.microsoft.com/office/drawing/2014/main" id="{410976EF-8399-834C-8264-9CAD6A5424F6}"/>
              </a:ext>
            </a:extLst>
          </p:cNvPr>
          <p:cNvPicPr>
            <a:picLocks noChangeAspect="1"/>
          </p:cNvPicPr>
          <p:nvPr userDrawn="1"/>
        </p:nvPicPr>
        <p:blipFill>
          <a:blip r:embed="rId10" cstate="print">
            <a:extLst>
              <a:ext uri="{BEBA8EAE-BF5A-486C-A8C5-ECC9F3942E4B}">
                <a14:imgProps xmlns:a14="http://schemas.microsoft.com/office/drawing/2010/main">
                  <a14:imgLayer r:embed="rId11">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173547" y="6233421"/>
            <a:ext cx="1131146" cy="624579"/>
          </a:xfrm>
          <a:prstGeom prst="rect">
            <a:avLst/>
          </a:prstGeom>
        </p:spPr>
      </p:pic>
    </p:spTree>
    <p:extLst>
      <p:ext uri="{BB962C8B-B14F-4D97-AF65-F5344CB8AC3E}">
        <p14:creationId xmlns:p14="http://schemas.microsoft.com/office/powerpoint/2010/main" val="1004511914"/>
      </p:ext>
    </p:extLst>
  </p:cSld>
  <p:clrMap bg1="lt1" tx1="dk1" bg2="lt2" tx2="dk2" accent1="accent1" accent2="accent2" accent3="accent3" accent4="accent4" accent5="accent5" accent6="accent6" hlink="hlink" folHlink="folHlink"/>
  <p:sldLayoutIdLst>
    <p:sldLayoutId id="2147485452" r:id="rId1"/>
    <p:sldLayoutId id="2147485453" r:id="rId2"/>
    <p:sldLayoutId id="2147485454" r:id="rId3"/>
    <p:sldLayoutId id="2147485455" r:id="rId4"/>
  </p:sldLayoutIdLs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838200" y="6356352"/>
            <a:ext cx="7315200" cy="365125"/>
          </a:xfrm>
          <a:prstGeom prst="rect">
            <a:avLst/>
          </a:prstGeom>
        </p:spPr>
        <p:txBody>
          <a:bodyPr vert="horz" lIns="91440" tIns="45720" rIns="91440" bIns="45720" rtlCol="0" anchor="ctr"/>
          <a:lstStyle>
            <a:lvl1pPr algn="l">
              <a:defRPr sz="1000">
                <a:solidFill>
                  <a:schemeClr val="bg1"/>
                </a:solidFill>
                <a:latin typeface="Franklin Gothic Demi Cond" panose="020B0706030402020204" pitchFamily="34" charset="0"/>
              </a:defRPr>
            </a:lvl1pPr>
          </a:lstStyle>
          <a:p>
            <a:r>
              <a:rPr lang="en-US"/>
              <a:t>MEDICAID SAMPLE PRES | MONTH DAY, YYYY | v2</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bg1"/>
                </a:solidFill>
                <a:latin typeface="Franklin Gothic Demi Cond" panose="020B07060304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889208731"/>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hf hdr="0" dt="0"/>
  <p:txStyles>
    <p:titleStyle>
      <a:lvl1pPr algn="l" defTabSz="685800" rtl="0" eaLnBrk="1" latinLnBrk="0" hangingPunct="1">
        <a:lnSpc>
          <a:spcPct val="90000"/>
        </a:lnSpc>
        <a:spcBef>
          <a:spcPct val="0"/>
        </a:spcBef>
        <a:buNone/>
        <a:defRPr sz="3600" kern="1200">
          <a:solidFill>
            <a:srgbClr val="002060"/>
          </a:solidFill>
          <a:latin typeface="Franklin Gothic Demi Cond" panose="020B0706030402020204" pitchFamily="34" charset="0"/>
          <a:ea typeface="+mj-ea"/>
          <a:cs typeface="+mj-cs"/>
        </a:defRPr>
      </a:lvl1pPr>
    </p:titleStyle>
    <p:bodyStyle>
      <a:lvl1pPr marL="228600" indent="-22860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6"/>
            </p:custDataLst>
            <p:extLst>
              <p:ext uri="{D42A27DB-BD31-4B8C-83A1-F6EECF244321}">
                <p14:modId xmlns:p14="http://schemas.microsoft.com/office/powerpoint/2010/main" val="230683286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8" imgW="270" imgH="270" progId="TCLayout.ActiveDocument.1">
                  <p:embed/>
                </p:oleObj>
              </mc:Choice>
              <mc:Fallback>
                <p:oleObj name="think-cell Slide" r:id="rId18" imgW="270" imgH="270" progId="TCLayout.ActiveDocument.1">
                  <p:embed/>
                  <p:pic>
                    <p:nvPicPr>
                      <p:cNvPr id="7" name="Object 6" hidden="1"/>
                      <p:cNvPicPr/>
                      <p:nvPr/>
                    </p:nvPicPr>
                    <p:blipFill>
                      <a:blip r:embed="rId19"/>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17"/>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sym typeface="Calibri"/>
            </a:endParaRPr>
          </a:p>
        </p:txBody>
      </p:sp>
      <p:sp>
        <p:nvSpPr>
          <p:cNvPr id="6" name="Slide Number Placeholder 5"/>
          <p:cNvSpPr>
            <a:spLocks noGrp="1"/>
          </p:cNvSpPr>
          <p:nvPr>
            <p:ph type="sldNum" sz="quarter" idx="4"/>
          </p:nvPr>
        </p:nvSpPr>
        <p:spPr>
          <a:xfrm>
            <a:off x="10466024" y="6367369"/>
            <a:ext cx="1449636" cy="365125"/>
          </a:xfrm>
          <a:prstGeom prst="rect">
            <a:avLst/>
          </a:prstGeom>
        </p:spPr>
        <p:txBody>
          <a:bodyPr vert="horz" lIns="91440" tIns="45720" rIns="91440" bIns="45720" rtlCol="0" anchor="ctr"/>
          <a:lstStyle>
            <a:lvl1pPr algn="r">
              <a:defRPr sz="1000" b="0" i="0">
                <a:solidFill>
                  <a:srgbClr val="014373"/>
                </a:solidFill>
                <a:latin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711654238"/>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Ls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6"/>
            </p:custDataLst>
            <p:extLst>
              <p:ext uri="{D42A27DB-BD31-4B8C-83A1-F6EECF244321}">
                <p14:modId xmlns:p14="http://schemas.microsoft.com/office/powerpoint/2010/main" val="230683286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8" imgW="270" imgH="270" progId="TCLayout.ActiveDocument.1">
                  <p:embed/>
                </p:oleObj>
              </mc:Choice>
              <mc:Fallback>
                <p:oleObj name="think-cell Slide" r:id="rId18" imgW="270" imgH="270" progId="TCLayout.ActiveDocument.1">
                  <p:embed/>
                  <p:pic>
                    <p:nvPicPr>
                      <p:cNvPr id="7" name="Object 6" hidden="1"/>
                      <p:cNvPicPr/>
                      <p:nvPr/>
                    </p:nvPicPr>
                    <p:blipFill>
                      <a:blip r:embed="rId19"/>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17"/>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sym typeface="Calibri"/>
            </a:endParaRPr>
          </a:p>
        </p:txBody>
      </p:sp>
      <p:sp>
        <p:nvSpPr>
          <p:cNvPr id="6" name="Slide Number Placeholder 5"/>
          <p:cNvSpPr>
            <a:spLocks noGrp="1"/>
          </p:cNvSpPr>
          <p:nvPr>
            <p:ph type="sldNum" sz="quarter" idx="4"/>
          </p:nvPr>
        </p:nvSpPr>
        <p:spPr>
          <a:xfrm>
            <a:off x="10466024" y="6367369"/>
            <a:ext cx="1449636" cy="365125"/>
          </a:xfrm>
          <a:prstGeom prst="rect">
            <a:avLst/>
          </a:prstGeom>
        </p:spPr>
        <p:txBody>
          <a:bodyPr vert="horz" lIns="91440" tIns="45720" rIns="91440" bIns="45720" rtlCol="0" anchor="ctr"/>
          <a:lstStyle>
            <a:lvl1pPr algn="r">
              <a:defRPr sz="1000" b="0" i="0">
                <a:solidFill>
                  <a:srgbClr val="014373"/>
                </a:solidFill>
                <a:latin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322953001"/>
      </p:ext>
    </p:extLst>
  </p:cSld>
  <p:clrMap bg1="lt1" tx1="dk1" bg2="lt2" tx2="dk2" accent1="accent1" accent2="accent2" accent3="accent3" accent4="accent4" accent5="accent5" accent6="accent6" hlink="hlink" folHlink="folHlink"/>
  <p:sldLayoutIdLst>
    <p:sldLayoutId id="2147485586" r:id="rId1"/>
    <p:sldLayoutId id="2147485587" r:id="rId2"/>
    <p:sldLayoutId id="2147485588" r:id="rId3"/>
    <p:sldLayoutId id="2147485589" r:id="rId4"/>
    <p:sldLayoutId id="2147485590" r:id="rId5"/>
    <p:sldLayoutId id="2147485591" r:id="rId6"/>
    <p:sldLayoutId id="2147485592" r:id="rId7"/>
    <p:sldLayoutId id="2147485593" r:id="rId8"/>
    <p:sldLayoutId id="2147485594" r:id="rId9"/>
    <p:sldLayoutId id="2147485595" r:id="rId10"/>
    <p:sldLayoutId id="2147485596" r:id="rId11"/>
    <p:sldLayoutId id="2147485597" r:id="rId12"/>
    <p:sldLayoutId id="2147485598" r:id="rId13"/>
    <p:sldLayoutId id="2147485599" r:id="rId14"/>
  </p:sldLayoutIdLs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6"/>
            </p:custDataLst>
            <p:extLst>
              <p:ext uri="{D42A27DB-BD31-4B8C-83A1-F6EECF244321}">
                <p14:modId xmlns:p14="http://schemas.microsoft.com/office/powerpoint/2010/main" val="230683286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8" imgW="270" imgH="270" progId="TCLayout.ActiveDocument.1">
                  <p:embed/>
                </p:oleObj>
              </mc:Choice>
              <mc:Fallback>
                <p:oleObj name="think-cell Slide" r:id="rId18" imgW="270" imgH="270" progId="TCLayout.ActiveDocument.1">
                  <p:embed/>
                  <p:pic>
                    <p:nvPicPr>
                      <p:cNvPr id="7" name="Object 6" hidden="1"/>
                      <p:cNvPicPr/>
                      <p:nvPr/>
                    </p:nvPicPr>
                    <p:blipFill>
                      <a:blip r:embed="rId19"/>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17"/>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sym typeface="Calibri"/>
            </a:endParaRPr>
          </a:p>
        </p:txBody>
      </p:sp>
      <p:sp>
        <p:nvSpPr>
          <p:cNvPr id="6" name="Slide Number Placeholder 5"/>
          <p:cNvSpPr>
            <a:spLocks noGrp="1"/>
          </p:cNvSpPr>
          <p:nvPr>
            <p:ph type="sldNum" sz="quarter" idx="4"/>
          </p:nvPr>
        </p:nvSpPr>
        <p:spPr>
          <a:xfrm>
            <a:off x="10466024" y="6367369"/>
            <a:ext cx="1449636" cy="365125"/>
          </a:xfrm>
          <a:prstGeom prst="rect">
            <a:avLst/>
          </a:prstGeom>
        </p:spPr>
        <p:txBody>
          <a:bodyPr vert="horz" lIns="91440" tIns="45720" rIns="91440" bIns="45720" rtlCol="0" anchor="ctr"/>
          <a:lstStyle>
            <a:lvl1pPr algn="r">
              <a:defRPr sz="1000" b="0" i="0">
                <a:solidFill>
                  <a:srgbClr val="014373"/>
                </a:solidFill>
                <a:latin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566923048"/>
      </p:ext>
    </p:extLst>
  </p:cSld>
  <p:clrMap bg1="lt1" tx1="dk1" bg2="lt2" tx2="dk2" accent1="accent1" accent2="accent2" accent3="accent3" accent4="accent4" accent5="accent5" accent6="accent6" hlink="hlink" folHlink="folHlink"/>
  <p:sldLayoutIdLst>
    <p:sldLayoutId id="2147485601" r:id="rId1"/>
    <p:sldLayoutId id="2147485602" r:id="rId2"/>
    <p:sldLayoutId id="2147485603" r:id="rId3"/>
    <p:sldLayoutId id="2147485604" r:id="rId4"/>
    <p:sldLayoutId id="2147485605" r:id="rId5"/>
    <p:sldLayoutId id="2147485606" r:id="rId6"/>
    <p:sldLayoutId id="2147485607" r:id="rId7"/>
    <p:sldLayoutId id="2147485608" r:id="rId8"/>
    <p:sldLayoutId id="2147485609" r:id="rId9"/>
    <p:sldLayoutId id="2147485610" r:id="rId10"/>
    <p:sldLayoutId id="2147485611" r:id="rId11"/>
    <p:sldLayoutId id="2147485612" r:id="rId12"/>
    <p:sldLayoutId id="2147485613" r:id="rId13"/>
    <p:sldLayoutId id="2147485614" r:id="rId14"/>
  </p:sldLayoutIdLs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DBEEA5-8D20-46D0-8156-869F2FF906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CBBA40-3BF8-4E94-A534-92AA9FD249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B9848-230A-4DE5-8E9F-3E61AB54A9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8E820-73E5-4022-92DA-85D233ACA209}" type="datetimeFigureOut">
              <a:rPr lang="en-US" smtClean="0"/>
              <a:t>2/13/2024</a:t>
            </a:fld>
            <a:endParaRPr lang="en-US"/>
          </a:p>
        </p:txBody>
      </p:sp>
      <p:sp>
        <p:nvSpPr>
          <p:cNvPr id="5" name="Footer Placeholder 4">
            <a:extLst>
              <a:ext uri="{FF2B5EF4-FFF2-40B4-BE49-F238E27FC236}">
                <a16:creationId xmlns:a16="http://schemas.microsoft.com/office/drawing/2014/main" id="{200CE986-2F52-4644-BACF-B5FAB359C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D3570F-3AA6-4E36-93A2-8AF48F2CB6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920437-4BA3-4659-A506-548600F68333}" type="slidenum">
              <a:rPr lang="en-US" smtClean="0"/>
              <a:t>‹#›</a:t>
            </a:fld>
            <a:endParaRPr lang="en-US"/>
          </a:p>
        </p:txBody>
      </p:sp>
    </p:spTree>
    <p:extLst>
      <p:ext uri="{BB962C8B-B14F-4D97-AF65-F5344CB8AC3E}">
        <p14:creationId xmlns:p14="http://schemas.microsoft.com/office/powerpoint/2010/main" val="2073572700"/>
      </p:ext>
    </p:extLst>
  </p:cSld>
  <p:clrMap bg1="lt1" tx1="dk1" bg2="lt2" tx2="dk2" accent1="accent1" accent2="accent2" accent3="accent3" accent4="accent4" accent5="accent5" accent6="accent6" hlink="hlink" folHlink="folHlink"/>
  <p:sldLayoutIdLst>
    <p:sldLayoutId id="2147484998" r:id="rId1"/>
    <p:sldLayoutId id="2147484999" r:id="rId2"/>
    <p:sldLayoutId id="2147485000" r:id="rId3"/>
    <p:sldLayoutId id="2147485001" r:id="rId4"/>
    <p:sldLayoutId id="2147485002" r:id="rId5"/>
    <p:sldLayoutId id="2147485003" r:id="rId6"/>
    <p:sldLayoutId id="2147485004" r:id="rId7"/>
    <p:sldLayoutId id="2147485005" r:id="rId8"/>
    <p:sldLayoutId id="2147485006" r:id="rId9"/>
    <p:sldLayoutId id="2147485007" r:id="rId10"/>
    <p:sldLayoutId id="2147485008"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5"/>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7" name="Object 6" hidden="1"/>
                      <p:cNvPicPr/>
                      <p:nvPr/>
                    </p:nvPicPr>
                    <p:blipFill>
                      <a:blip r:embed="rId8"/>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6"/>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sym typeface="Calibri"/>
            </a:endParaRPr>
          </a:p>
        </p:txBody>
      </p:sp>
      <p:sp>
        <p:nvSpPr>
          <p:cNvPr id="6" name="Slide Number Placeholder 5"/>
          <p:cNvSpPr>
            <a:spLocks noGrp="1"/>
          </p:cNvSpPr>
          <p:nvPr>
            <p:ph type="sldNum" sz="quarter" idx="4"/>
          </p:nvPr>
        </p:nvSpPr>
        <p:spPr>
          <a:xfrm>
            <a:off x="10466024" y="6367369"/>
            <a:ext cx="1449636" cy="365125"/>
          </a:xfrm>
          <a:prstGeom prst="rect">
            <a:avLst/>
          </a:prstGeom>
        </p:spPr>
        <p:txBody>
          <a:bodyPr vert="horz" lIns="91440" tIns="45720" rIns="91440" bIns="45720" rtlCol="0" anchor="ctr"/>
          <a:lstStyle>
            <a:lvl1pPr algn="r">
              <a:defRPr sz="1000" b="0" i="0">
                <a:solidFill>
                  <a:schemeClr val="tx1"/>
                </a:solidFill>
                <a:latin typeface="Arial" panose="020B0604020202020204" pitchFamily="34" charset="0"/>
                <a:cs typeface="Arial" panose="020B060402020202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pic>
        <p:nvPicPr>
          <p:cNvPr id="5" name="Picture 4">
            <a:extLst>
              <a:ext uri="{FF2B5EF4-FFF2-40B4-BE49-F238E27FC236}">
                <a16:creationId xmlns:a16="http://schemas.microsoft.com/office/drawing/2014/main" id="{410976EF-8399-834C-8264-9CAD6A5424F6}"/>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173547" y="6233421"/>
            <a:ext cx="1131146" cy="624579"/>
          </a:xfrm>
          <a:prstGeom prst="rect">
            <a:avLst/>
          </a:prstGeom>
        </p:spPr>
      </p:pic>
    </p:spTree>
    <p:extLst>
      <p:ext uri="{BB962C8B-B14F-4D97-AF65-F5344CB8AC3E}">
        <p14:creationId xmlns:p14="http://schemas.microsoft.com/office/powerpoint/2010/main" val="2483191137"/>
      </p:ext>
    </p:extLst>
  </p:cSld>
  <p:clrMap bg1="lt1" tx1="dk1" bg2="lt2" tx2="dk2" accent1="accent1" accent2="accent2" accent3="accent3" accent4="accent4" accent5="accent5" accent6="accent6" hlink="hlink" folHlink="folHlink"/>
  <p:sldLayoutIdLst>
    <p:sldLayoutId id="2147485022" r:id="rId1"/>
    <p:sldLayoutId id="2147485023" r:id="rId2"/>
    <p:sldLayoutId id="2147485024" r:id="rId3"/>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A9AAD9-FB04-45E6-BA78-9D5E04701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070E8F-E89D-422B-97C0-D626F7928E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228E7-2ABF-4F43-93FC-5C39E9EF0A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9875D-9E95-4E4C-900A-693445FCB088}" type="datetimeFigureOut">
              <a:rPr lang="en-US" smtClean="0"/>
              <a:t>2/13/2024</a:t>
            </a:fld>
            <a:endParaRPr lang="en-US"/>
          </a:p>
        </p:txBody>
      </p:sp>
      <p:sp>
        <p:nvSpPr>
          <p:cNvPr id="5" name="Footer Placeholder 4">
            <a:extLst>
              <a:ext uri="{FF2B5EF4-FFF2-40B4-BE49-F238E27FC236}">
                <a16:creationId xmlns:a16="http://schemas.microsoft.com/office/drawing/2014/main" id="{73F30180-FB37-49E2-8E1C-F93F6E2BB4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243413-BFE0-4037-B617-5FC66F0973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0DDE2-48C8-4F14-84F3-C2AA71A81327}" type="slidenum">
              <a:rPr lang="en-US" smtClean="0"/>
              <a:t>‹#›</a:t>
            </a:fld>
            <a:endParaRPr lang="en-US"/>
          </a:p>
        </p:txBody>
      </p:sp>
    </p:spTree>
    <p:extLst>
      <p:ext uri="{BB962C8B-B14F-4D97-AF65-F5344CB8AC3E}">
        <p14:creationId xmlns:p14="http://schemas.microsoft.com/office/powerpoint/2010/main" val="1833366118"/>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 id="2147485121" r:id="rId12"/>
    <p:sldLayoutId id="2147485122" r:id="rId13"/>
    <p:sldLayoutId id="2147485123" r:id="rId14"/>
    <p:sldLayoutId id="2147485124" r:id="rId1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0"/>
            </p:custDataLst>
            <p:extLst>
              <p:ext uri="{D42A27DB-BD31-4B8C-83A1-F6EECF244321}">
                <p14:modId xmlns:p14="http://schemas.microsoft.com/office/powerpoint/2010/main" val="1694531087"/>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7" name="Object 6" hidden="1"/>
                      <p:cNvPicPr/>
                      <p:nvPr/>
                    </p:nvPicPr>
                    <p:blipFill>
                      <a:blip r:embed="rId13"/>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11"/>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latin typeface="EYInterstate" panose="02000503020000020004" pitchFamily="2" charset="0"/>
              <a:sym typeface="Calibri"/>
            </a:endParaRPr>
          </a:p>
        </p:txBody>
      </p:sp>
      <p:sp>
        <p:nvSpPr>
          <p:cNvPr id="6" name="Slide Number Placeholder 5"/>
          <p:cNvSpPr>
            <a:spLocks noGrp="1"/>
          </p:cNvSpPr>
          <p:nvPr>
            <p:ph type="sldNum" sz="quarter" idx="4"/>
          </p:nvPr>
        </p:nvSpPr>
        <p:spPr>
          <a:xfrm>
            <a:off x="10466024" y="6367369"/>
            <a:ext cx="1449636" cy="365125"/>
          </a:xfrm>
          <a:prstGeom prst="rect">
            <a:avLst/>
          </a:prstGeom>
        </p:spPr>
        <p:txBody>
          <a:bodyPr vert="horz" lIns="91440" tIns="45720" rIns="91440" bIns="45720" rtlCol="0" anchor="ctr"/>
          <a:lstStyle>
            <a:lvl1pPr algn="r">
              <a:defRPr sz="1000" b="0" i="0">
                <a:solidFill>
                  <a:srgbClr val="014373"/>
                </a:solidFill>
                <a:latin typeface="EYInterstate" panose="02000503020000020004" pitchFamily="2"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5218394"/>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5"/>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7" imgW="270" imgH="270" progId="TCLayout.ActiveDocument.1">
                  <p:embed/>
                </p:oleObj>
              </mc:Choice>
              <mc:Fallback>
                <p:oleObj name="think-cell Slide" r:id="rId17" imgW="270" imgH="270" progId="TCLayout.ActiveDocument.1">
                  <p:embed/>
                  <p:pic>
                    <p:nvPicPr>
                      <p:cNvPr id="7" name="Object 6" hidden="1"/>
                      <p:cNvPicPr/>
                      <p:nvPr/>
                    </p:nvPicPr>
                    <p:blipFill>
                      <a:blip r:embed="rId18"/>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16"/>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latin typeface="EYInterstate" panose="02000503020000020004" pitchFamily="2" charset="0"/>
              <a:sym typeface="Calibri"/>
            </a:endParaRPr>
          </a:p>
        </p:txBody>
      </p:sp>
      <p:sp>
        <p:nvSpPr>
          <p:cNvPr id="6" name="Slide Number Placeholder 5"/>
          <p:cNvSpPr>
            <a:spLocks noGrp="1"/>
          </p:cNvSpPr>
          <p:nvPr>
            <p:ph type="sldNum" sz="quarter" idx="4"/>
          </p:nvPr>
        </p:nvSpPr>
        <p:spPr>
          <a:xfrm>
            <a:off x="10466024" y="6367369"/>
            <a:ext cx="1449636" cy="365125"/>
          </a:xfrm>
          <a:prstGeom prst="rect">
            <a:avLst/>
          </a:prstGeom>
        </p:spPr>
        <p:txBody>
          <a:bodyPr vert="horz" lIns="91440" tIns="45720" rIns="91440" bIns="45720" rtlCol="0" anchor="ctr"/>
          <a:lstStyle>
            <a:lvl1pPr algn="r">
              <a:defRPr sz="1000" b="0" i="0">
                <a:solidFill>
                  <a:srgbClr val="014373"/>
                </a:solidFill>
                <a:latin typeface="EYInterstate" panose="02000503020000020004" pitchFamily="2"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336817395"/>
      </p:ext>
    </p:extLst>
  </p:cSld>
  <p:clrMap bg1="lt1" tx1="dk1" bg2="lt2" tx2="dk2" accent1="accent1" accent2="accent2" accent3="accent3" accent4="accent4" accent5="accent5" accent6="accent6" hlink="hlink" folHlink="folHlink"/>
  <p:sldLayoutIdLst>
    <p:sldLayoutId id="2147485230" r:id="rId1"/>
    <p:sldLayoutId id="2147485231" r:id="rId2"/>
    <p:sldLayoutId id="2147485232" r:id="rId3"/>
    <p:sldLayoutId id="2147485233" r:id="rId4"/>
    <p:sldLayoutId id="2147485234" r:id="rId5"/>
    <p:sldLayoutId id="2147485235" r:id="rId6"/>
    <p:sldLayoutId id="2147485236" r:id="rId7"/>
    <p:sldLayoutId id="2147485237" r:id="rId8"/>
    <p:sldLayoutId id="2147485239" r:id="rId9"/>
    <p:sldLayoutId id="2147485240" r:id="rId10"/>
    <p:sldLayoutId id="2147485241" r:id="rId11"/>
    <p:sldLayoutId id="2147485242" r:id="rId12"/>
    <p:sldLayoutId id="2147485243" r:id="rId13"/>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838200" y="6356352"/>
            <a:ext cx="7315200" cy="365125"/>
          </a:xfrm>
          <a:prstGeom prst="rect">
            <a:avLst/>
          </a:prstGeom>
        </p:spPr>
        <p:txBody>
          <a:bodyPr vert="horz" lIns="91440" tIns="45720" rIns="91440" bIns="45720" rtlCol="0" anchor="ctr"/>
          <a:lstStyle>
            <a:lvl1pPr algn="l">
              <a:defRPr sz="1000">
                <a:solidFill>
                  <a:schemeClr val="tx1"/>
                </a:solidFill>
                <a:latin typeface="Franklin Gothic Demi Cond" panose="020B0706030402020204" pitchFamily="34"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643443137"/>
      </p:ext>
    </p:extLst>
  </p:cSld>
  <p:clrMap bg1="lt1" tx1="dk1" bg2="lt2" tx2="dk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685800" rtl="0" eaLnBrk="1" latinLnBrk="0" hangingPunct="1">
        <a:lnSpc>
          <a:spcPct val="90000"/>
        </a:lnSpc>
        <a:spcBef>
          <a:spcPct val="0"/>
        </a:spcBef>
        <a:buNone/>
        <a:defRPr sz="3600" kern="1200">
          <a:solidFill>
            <a:srgbClr val="002060"/>
          </a:solidFill>
          <a:latin typeface="Franklin Gothic Demi Cond" panose="020B07060304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6"/>
            </p:custDataLst>
            <p:extLst>
              <p:ext uri="{D42A27DB-BD31-4B8C-83A1-F6EECF244321}">
                <p14:modId xmlns:p14="http://schemas.microsoft.com/office/powerpoint/2010/main" val="230683286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8" imgW="270" imgH="270" progId="TCLayout.ActiveDocument.1">
                  <p:embed/>
                </p:oleObj>
              </mc:Choice>
              <mc:Fallback>
                <p:oleObj name="think-cell Slide" r:id="rId18" imgW="270" imgH="270" progId="TCLayout.ActiveDocument.1">
                  <p:embed/>
                  <p:pic>
                    <p:nvPicPr>
                      <p:cNvPr id="7" name="Object 6" hidden="1"/>
                      <p:cNvPicPr/>
                      <p:nvPr/>
                    </p:nvPicPr>
                    <p:blipFill>
                      <a:blip r:embed="rId19"/>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17"/>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sym typeface="Calibri"/>
            </a:endParaRPr>
          </a:p>
        </p:txBody>
      </p:sp>
      <p:sp>
        <p:nvSpPr>
          <p:cNvPr id="6" name="Slide Number Placeholder 5"/>
          <p:cNvSpPr>
            <a:spLocks noGrp="1"/>
          </p:cNvSpPr>
          <p:nvPr>
            <p:ph type="sldNum" sz="quarter" idx="4"/>
          </p:nvPr>
        </p:nvSpPr>
        <p:spPr>
          <a:xfrm>
            <a:off x="10466024" y="6367369"/>
            <a:ext cx="1449636" cy="365125"/>
          </a:xfrm>
          <a:prstGeom prst="rect">
            <a:avLst/>
          </a:prstGeom>
        </p:spPr>
        <p:txBody>
          <a:bodyPr vert="horz" lIns="91440" tIns="45720" rIns="91440" bIns="45720" rtlCol="0" anchor="ctr"/>
          <a:lstStyle>
            <a:lvl1pPr algn="r">
              <a:defRPr sz="1000" b="0" i="0">
                <a:solidFill>
                  <a:srgbClr val="014373"/>
                </a:solidFill>
                <a:latin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171288866"/>
      </p:ext>
    </p:extLst>
  </p:cSld>
  <p:clrMap bg1="lt1" tx1="dk1" bg2="lt2" tx2="dk2" accent1="accent1" accent2="accent2" accent3="accent3" accent4="accent4" accent5="accent5" accent6="accent6" hlink="hlink" folHlink="folHlink"/>
  <p:sldLayoutIdLst>
    <p:sldLayoutId id="2147485320" r:id="rId1"/>
    <p:sldLayoutId id="2147485321" r:id="rId2"/>
    <p:sldLayoutId id="2147485322" r:id="rId3"/>
    <p:sldLayoutId id="2147485323" r:id="rId4"/>
    <p:sldLayoutId id="2147485324" r:id="rId5"/>
    <p:sldLayoutId id="2147485325" r:id="rId6"/>
    <p:sldLayoutId id="2147485326" r:id="rId7"/>
    <p:sldLayoutId id="2147485327" r:id="rId8"/>
    <p:sldLayoutId id="2147485328" r:id="rId9"/>
    <p:sldLayoutId id="2147485329" r:id="rId10"/>
    <p:sldLayoutId id="2147485330" r:id="rId11"/>
    <p:sldLayoutId id="2147485331" r:id="rId12"/>
    <p:sldLayoutId id="2147485332" r:id="rId13"/>
    <p:sldLayoutId id="2147485333" r:id="rId14"/>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7BB15F-D496-DC39-FD5D-26856C45D2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28D157-EA95-504C-7250-BF073D6591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D87DE-8A67-84CC-3752-11F31975A8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3690C-3CCC-43C5-B9E4-E3BC581DD9CA}" type="datetimeFigureOut">
              <a:rPr lang="en-US" smtClean="0"/>
              <a:t>2/13/2024</a:t>
            </a:fld>
            <a:endParaRPr lang="en-US"/>
          </a:p>
        </p:txBody>
      </p:sp>
      <p:sp>
        <p:nvSpPr>
          <p:cNvPr id="5" name="Footer Placeholder 4">
            <a:extLst>
              <a:ext uri="{FF2B5EF4-FFF2-40B4-BE49-F238E27FC236}">
                <a16:creationId xmlns:a16="http://schemas.microsoft.com/office/drawing/2014/main" id="{0F430978-1AF9-8921-9C51-D88BB9FC79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4B9C10-57BF-96C1-C755-5400AD4700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3066F-435E-4BFC-A8B9-288ACE45F14B}" type="slidenum">
              <a:rPr lang="en-US" smtClean="0"/>
              <a:t>‹#›</a:t>
            </a:fld>
            <a:endParaRPr lang="en-US"/>
          </a:p>
        </p:txBody>
      </p:sp>
      <p:sp>
        <p:nvSpPr>
          <p:cNvPr id="7" name="Rectangle 6">
            <a:extLst>
              <a:ext uri="{FF2B5EF4-FFF2-40B4-BE49-F238E27FC236}">
                <a16:creationId xmlns:a16="http://schemas.microsoft.com/office/drawing/2014/main" id="{DE81E89C-E999-9AA8-73E6-8E98BD4CD596}"/>
              </a:ext>
            </a:extLst>
          </p:cNvPr>
          <p:cNvSpPr/>
          <p:nvPr userDrawn="1"/>
        </p:nvSpPr>
        <p:spPr>
          <a:xfrm>
            <a:off x="0" y="3860"/>
            <a:ext cx="12192000" cy="457316"/>
          </a:xfrm>
          <a:prstGeom prst="rect">
            <a:avLst/>
          </a:prstGeom>
          <a:gradFill flip="none" rotWithShape="1">
            <a:gsLst>
              <a:gs pos="0">
                <a:schemeClr val="tx2">
                  <a:lumMod val="75000"/>
                </a:schemeClr>
              </a:gs>
              <a:gs pos="60000">
                <a:schemeClr val="accent5">
                  <a:lumMod val="40000"/>
                  <a:lumOff val="60000"/>
                </a:schemeClr>
              </a:gs>
              <a:gs pos="100000">
                <a:schemeClr val="bg1"/>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cxnSp>
        <p:nvCxnSpPr>
          <p:cNvPr id="8" name="Straight Connector 7">
            <a:extLst>
              <a:ext uri="{FF2B5EF4-FFF2-40B4-BE49-F238E27FC236}">
                <a16:creationId xmlns:a16="http://schemas.microsoft.com/office/drawing/2014/main" id="{AF96B2C6-FF5C-9648-8C09-F2CF3BCFCFE3}"/>
              </a:ext>
            </a:extLst>
          </p:cNvPr>
          <p:cNvCxnSpPr>
            <a:cxnSpLocks/>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35649"/>
      </p:ext>
    </p:extLst>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 id="21474853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hyperlink" Target="https://openaccesspub.org/journal/jphi" TargetMode="Externa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35.jpg"/><Relationship Id="rId5" Type="http://schemas.openxmlformats.org/officeDocument/2006/relationships/image" Target="../media/image27.emf"/><Relationship Id="rId4" Type="http://schemas.openxmlformats.org/officeDocument/2006/relationships/oleObject" Target="../embeddings/oleObject16.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epi.dph.ncdhhs.gov/cd/lhds/manuals/cd/other_diseases.html" TargetMode="External"/><Relationship Id="rId2" Type="http://schemas.openxmlformats.org/officeDocument/2006/relationships/hyperlink" Target="https://epi.dph.ncdhhs.gov/cd/flu/hpai/DraftMonitoringInstructionsForExposedPersons030322.docx"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hyperlink" Target="https://www.dph.ncdhhs.gov/epidemiology/communicable-disease/syphilis/congenital-syphilis-provider-resources#Tab-MaterialstoDownloadPrintShare-929" TargetMode="External"/><Relationship Id="rId4" Type="http://schemas.openxmlformats.org/officeDocument/2006/relationships/hyperlink" Target="https://share.hsforms.com/1SzBOtPIKTRynuMzh6epIYw5bzii"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immunize.us20.list-manage.com/track/click?u=79562c0637ffb85fb35458fd1&amp;id=b89bc6c6e8&amp;e=ecaff9172f"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hyperlink" Target="https://immunization.dph.ncdhhs.gov/providers/ncir/pdf/NCIR_Quick_Reference_guide.pdf" TargetMode="Externa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hyperlink" Target="https://www.cdc.gov/vaccines/schedules/hcp/imz/adult.html" TargetMode="External"/><Relationship Id="rId2" Type="http://schemas.openxmlformats.org/officeDocument/2006/relationships/hyperlink" Target="https://www.cdc.gov/vaccines/schedules/hcp/imz/child-adolescent.html" TargetMode="External"/><Relationship Id="rId1" Type="http://schemas.openxmlformats.org/officeDocument/2006/relationships/slideLayout" Target="../slideLayouts/slideLayout13.xml"/><Relationship Id="rId6" Type="http://schemas.openxmlformats.org/officeDocument/2006/relationships/hyperlink" Target="https://immunization.dph.ncdhhs.gov/providers/coveragecriteria.htm" TargetMode="External"/><Relationship Id="rId5" Type="http://schemas.openxmlformats.org/officeDocument/2006/relationships/hyperlink" Target="https://www.cdc.gov/mmwr/volumes/73/wr/mm7301a3.htm?s_cid=mm7301a3_w" TargetMode="External"/><Relationship Id="rId4" Type="http://schemas.openxmlformats.org/officeDocument/2006/relationships/hyperlink" Target="https://www.cdc.gov/mmwr/volumes/73/wr/mm7301a2.htm?s_cid=mm7301a2_w"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s://immunization-test.dph.ncdhhs.gov/providers/memos.htm" TargetMode="External"/><Relationship Id="rId2" Type="http://schemas.openxmlformats.org/officeDocument/2006/relationships/hyperlink" Target="https://immunization.dph.ncdhhs.gov/providers/memos.htm" TargetMode="External"/><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modernadirect.com/"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s://primecontracts.pfizer.com/contracts/en/USD/logi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s://covid19.ncdhhs.gov/swso-pfizer-under-5-bivalent/download?attachment" TargetMode="External"/><Relationship Id="rId7" Type="http://schemas.openxmlformats.org/officeDocument/2006/relationships/hyperlink" Target="https://www.ncleg.gov/Sessions/2023/Bills/House/PDF/H190v7.pdf" TargetMode="External"/><Relationship Id="rId2" Type="http://schemas.openxmlformats.org/officeDocument/2006/relationships/hyperlink" Target="https://covid19.ncdhhs.gov/statewide-covid-19-vaccine-standing-order-novavax/download?attachment?attachment" TargetMode="External"/><Relationship Id="rId1" Type="http://schemas.openxmlformats.org/officeDocument/2006/relationships/slideLayout" Target="../slideLayouts/slideLayout12.xml"/><Relationship Id="rId6" Type="http://schemas.openxmlformats.org/officeDocument/2006/relationships/hyperlink" Target="https://covid19.ncdhhs.gov/swso-moderna-6-17-bivalent/download?attachment" TargetMode="External"/><Relationship Id="rId5" Type="http://schemas.openxmlformats.org/officeDocument/2006/relationships/hyperlink" Target="https://covid19.ncdhhs.gov/swso-moderna-6m-5y-bivalent/download?attachment" TargetMode="External"/><Relationship Id="rId4" Type="http://schemas.openxmlformats.org/officeDocument/2006/relationships/hyperlink" Target="https://covid19.ncdhhs.gov/statewide-covid-19-vaccine-standing-order-bivalent-pfizer-12-and/download?attachment?attachment?attachment"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cdc.gov/vaccinesafety/ensuringsafety/monitoring/v-safe/print.html" TargetMode="External"/><Relationship Id="rId2" Type="http://schemas.openxmlformats.org/officeDocument/2006/relationships/hyperlink" Target="https://www.cdc.gov/vaccinesafety/ensuringsafety/monitoring/v-safe/index.html" TargetMode="External"/><Relationship Id="rId1" Type="http://schemas.openxmlformats.org/officeDocument/2006/relationships/slideLayout" Target="../slideLayouts/slideLayout12.xml"/><Relationship Id="rId6" Type="http://schemas.openxmlformats.org/officeDocument/2006/relationships/hyperlink" Target="https://www.cdc.gov/vaccinesafety/ensuringsafety/monitoring/index.html" TargetMode="External"/><Relationship Id="rId5" Type="http://schemas.openxmlformats.org/officeDocument/2006/relationships/hyperlink" Target="https://www.cdc.gov/vaccinesafety/index.html" TargetMode="External"/><Relationship Id="rId4" Type="http://schemas.openxmlformats.org/officeDocument/2006/relationships/hyperlink" Target="https://vsafe.cdc.gov/vsafeportal/s/login/?language=en_US&amp;ec=302&amp;startURL=%2Fvsafeportal%2Fs%2F" TargetMode="Externa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3" Type="http://schemas.openxmlformats.org/officeDocument/2006/relationships/hyperlink" Target="https://www.cdc.gov/flu/weekly/index.htm?ACSTrackingID=USCDC_2175-DM121665&amp;ACSTrackingLabel=New%20funding%20opportunity%2C%20NCICP%20award%20nominations%20and%20more!%20-%202%2F6%2F2024&amp;deliveryName=USCDC_2175-DM121665" TargetMode="External"/><Relationship Id="rId2" Type="http://schemas.openxmlformats.org/officeDocument/2006/relationships/hyperlink" Target="https://emergency.cdc.gov/han/2023/han00503.asp"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immunize.us20.list-manage.com/track/click?u=79562c0637ffb85fb35458fd1&amp;id=1e9b160386&amp;e=0913c3deec" TargetMode="Externa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hyperlink" Target="https://emergency.cdc.gov/newsletters/coca/2024/012624.html"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microsoft.com/office/2018/10/relationships/comments" Target="../comments/modernComment_7FFFC93F_A45C7A4E.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6.jpeg"/><Relationship Id="rId7" Type="http://schemas.openxmlformats.org/officeDocument/2006/relationships/diagramColors" Target="../diagrams/colors5.xm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ncdhhs.gov/mpox"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mailchi.mp/dhhs.nc.gov/update-on-mpox-cases-in-nc"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app.smartsheet.com/b/form/b6ac4b9c211f40b7a49370cfe6414520" TargetMode="External"/><Relationship Id="rId2" Type="http://schemas.openxmlformats.org/officeDocument/2006/relationships/hyperlink" Target="https://app.smartsheet.com/b/form/618908b6cf2b4817bda6d726d6484dad" TargetMode="Externa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hyperlink" Target="https://www.ncdhhs.gov/mpx-provider-enrollment-roadmap/download?attachment?attachment" TargetMode="External"/><Relationship Id="rId4" Type="http://schemas.openxmlformats.org/officeDocument/2006/relationships/hyperlink" Target="mailto:kandice.oakley@dhhs.nc.gov"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cdc.gov/vaccines/vpd/mmr/public/index.html#:~:text=CDC%20recommends%20all%20children%20get,days%20after%20the%20first%20dose." TargetMode="External"/><Relationship Id="rId2" Type="http://schemas.openxmlformats.org/officeDocument/2006/relationships/hyperlink" Target="https://emergency.cdc.gov/newsletters/coca/2024/012524.html" TargetMode="Externa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hyperlink" Target="https://www.fda.gov/media/155049/download?attachment" TargetMode="External"/><Relationship Id="rId2" Type="http://schemas.openxmlformats.org/officeDocument/2006/relationships/hyperlink" Target="https://www.fda.gov/drugs/drug-safety-and-availability/fda-revises-letter-authorization-emergency-use-authorization-paxlovid" TargetMode="External"/><Relationship Id="rId1" Type="http://schemas.openxmlformats.org/officeDocument/2006/relationships/slideLayout" Target="../slideLayouts/slideLayout17.xml"/><Relationship Id="rId5" Type="http://schemas.openxmlformats.org/officeDocument/2006/relationships/hyperlink" Target="mailto:paxlovidEUAreturns@inmar.com" TargetMode="External"/><Relationship Id="rId4" Type="http://schemas.openxmlformats.org/officeDocument/2006/relationships/hyperlink" Target="http://www.paxlovideuareturns.com/"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paxlovid.com/"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hyperlink" Target="https://paxlovid.pfizerpro.com/"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covid19.ncdhhs.gov/NewDate" TargetMode="External"/><Relationship Id="rId3" Type="http://schemas.openxmlformats.org/officeDocument/2006/relationships/hyperlink" Target="https://hpop.hhs.gov/" TargetMode="External"/><Relationship Id="rId7" Type="http://schemas.openxmlformats.org/officeDocument/2006/relationships/hyperlink" Target="https://covid19.ncdhhs.gov/PickUpHomeTests"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hyperlink" Target="http://www.covid.gov/tests" TargetMode="External"/><Relationship Id="rId5" Type="http://schemas.openxmlformats.org/officeDocument/2006/relationships/hyperlink" Target="mailto:covid19testingandtreatments@dhhs.nc.gov" TargetMode="External"/><Relationship Id="rId4" Type="http://schemas.openxmlformats.org/officeDocument/2006/relationships/hyperlink" Target="https://app.smartsheet.com/b/form/0fc9b14c02c54d2587c850b5ebc9a268"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hyperlink" Target="mailto:covid19testingandtreatments@dhhs.nc.gov" TargetMode="External"/><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hyperlink" Target="https://hpop.hhs.gov/"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8.svg"/><Relationship Id="rId11" Type="http://schemas.openxmlformats.org/officeDocument/2006/relationships/hyperlink" Target="https://app.smartsheet.com/b/form/0fc9b14c02c54d2587c850b5ebc9a268" TargetMode="External"/><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hyperlink" Target="https://epi.dph.ncdhhs.gov/cd/lhds/manuals/cd/measles/Measles_Investigation_Guidelines.pdf" TargetMode="External"/><Relationship Id="rId2" Type="http://schemas.openxmlformats.org/officeDocument/2006/relationships/hyperlink" Target="https://slph.dph.ncdhhs.gov/doc/NCSLPH-MeaslesTestingGuidance-062519.pdf" TargetMode="Externa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hyperlink" Target="https://mcusercontent.com/79562c0637ffb85fb35458fd1/files/05f6976d-7439-8288-01cf-91c4917bcc15/Home_Test_2_Treat_promotional_flyer_English_Spanish_.pdf" TargetMode="External"/><Relationship Id="rId2" Type="http://schemas.openxmlformats.org/officeDocument/2006/relationships/hyperlink" Target="https://www.test2treat.org/" TargetMode="Externa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2128706-5D3A-4078-AB43-CDEA39E14C15}"/>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4" name="Object 3" hidden="1">
                        <a:extLst>
                          <a:ext uri="{FF2B5EF4-FFF2-40B4-BE49-F238E27FC236}">
                            <a16:creationId xmlns:a16="http://schemas.microsoft.com/office/drawing/2014/main" id="{92128706-5D3A-4078-AB43-CDEA39E14C15}"/>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CF66516-746C-4F8A-8211-CD40CA5682DE}"/>
              </a:ext>
            </a:extLst>
          </p:cNvPr>
          <p:cNvSpPr/>
          <p:nvPr>
            <p:custDataLst>
              <p:tags r:id="rId2"/>
            </p:custDataLst>
          </p:nvPr>
        </p:nvSpPr>
        <p:spPr>
          <a:xfrm>
            <a:off x="0" y="1785"/>
            <a:ext cx="158667" cy="158667"/>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5" name="Picture 4">
            <a:extLst>
              <a:ext uri="{FF2B5EF4-FFF2-40B4-BE49-F238E27FC236}">
                <a16:creationId xmlns:a16="http://schemas.microsoft.com/office/drawing/2014/main" id="{7426331C-2BDF-4075-EB34-3C5599B650A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0" y="381000"/>
            <a:ext cx="12192000" cy="6096001"/>
          </a:xfrm>
          <a:prstGeom prst="rect">
            <a:avLst/>
          </a:prstGeom>
        </p:spPr>
      </p:pic>
      <p:sp>
        <p:nvSpPr>
          <p:cNvPr id="10" name="TextBox 9">
            <a:extLst>
              <a:ext uri="{FF2B5EF4-FFF2-40B4-BE49-F238E27FC236}">
                <a16:creationId xmlns:a16="http://schemas.microsoft.com/office/drawing/2014/main" id="{B853B194-909E-76B7-DD4C-1755817A12AE}"/>
              </a:ext>
            </a:extLst>
          </p:cNvPr>
          <p:cNvSpPr txBox="1"/>
          <p:nvPr/>
        </p:nvSpPr>
        <p:spPr>
          <a:xfrm>
            <a:off x="220133" y="1718733"/>
            <a:ext cx="2506134" cy="2123658"/>
          </a:xfrm>
          <a:prstGeom prst="rect">
            <a:avLst/>
          </a:prstGeom>
          <a:noFill/>
        </p:spPr>
        <p:txBody>
          <a:bodyPr wrap="square" rtlCol="0">
            <a:spAutoFit/>
          </a:bodyPr>
          <a:lstStyle/>
          <a:p>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Monthly LHD Update Meeting</a:t>
            </a:r>
            <a:b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b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February 13, 2024</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8728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D01352-DA83-D24E-007F-076BE720022A}"/>
              </a:ext>
            </a:extLst>
          </p:cNvPr>
          <p:cNvSpPr>
            <a:spLocks noGrp="1"/>
          </p:cNvSpPr>
          <p:nvPr>
            <p:ph type="body" sz="quarter" idx="10"/>
          </p:nvPr>
        </p:nvSpPr>
        <p:spPr>
          <a:xfrm>
            <a:off x="402867" y="2442411"/>
            <a:ext cx="11418072" cy="3614056"/>
          </a:xfrm>
        </p:spPr>
        <p:txBody>
          <a:bodyPr/>
          <a:lstStyle/>
          <a:p>
            <a:r>
              <a:rPr lang="en-US" sz="2400" b="0">
                <a:solidFill>
                  <a:schemeClr val="tx1"/>
                </a:solidFill>
                <a:effectLst/>
                <a:ea typeface="Aptos" panose="020B0004020202020204" pitchFamily="34" charset="0"/>
              </a:rPr>
              <a:t>3 cases of ciprofloxacin- and penicillin-resistant strains of invasive meningococcal disease have been identified in the Mecklenburg area over the last year. Two in Mecklenburg County and one in a South Carolina resident from neighboring York County. </a:t>
            </a:r>
          </a:p>
          <a:p>
            <a:r>
              <a:rPr lang="en-US" sz="2400" b="0">
                <a:solidFill>
                  <a:schemeClr val="tx1"/>
                </a:solidFill>
                <a:effectLst/>
                <a:ea typeface="Times New Roman" panose="02020603050405020304" pitchFamily="18" charset="0"/>
              </a:rPr>
              <a:t>We are working with the CDC to develop the geographic area where alternative post-exposure prophylaxis (PEP) for close contacts should be used</a:t>
            </a:r>
            <a:r>
              <a:rPr lang="en-US" sz="2400" b="0">
                <a:solidFill>
                  <a:schemeClr val="tx1"/>
                </a:solidFill>
                <a:ea typeface="Times New Roman" panose="02020603050405020304" pitchFamily="18" charset="0"/>
              </a:rPr>
              <a:t>. A</a:t>
            </a:r>
            <a:r>
              <a:rPr lang="en-US" sz="2400" b="0">
                <a:solidFill>
                  <a:schemeClr val="tx1"/>
                </a:solidFill>
                <a:effectLst/>
                <a:ea typeface="Times New Roman" panose="02020603050405020304" pitchFamily="18" charset="0"/>
              </a:rPr>
              <a:t> memo will be released later this week with details.</a:t>
            </a:r>
          </a:p>
          <a:p>
            <a:r>
              <a:rPr lang="en-US" sz="2400" b="0">
                <a:solidFill>
                  <a:schemeClr val="tx1"/>
                </a:solidFill>
                <a:effectLst/>
                <a:ea typeface="Times New Roman" panose="02020603050405020304" pitchFamily="18" charset="0"/>
              </a:rPr>
              <a:t>Providers in this area should discontinue use of ciprofloxacin for prophylaxis of close contacts and prescribe rifampin, ceftriaxone, or azithromycin instead.  </a:t>
            </a:r>
          </a:p>
          <a:p>
            <a:pPr marL="0" indent="0">
              <a:buNone/>
            </a:pPr>
            <a:endParaRPr lang="en-US"/>
          </a:p>
        </p:txBody>
      </p:sp>
      <p:sp>
        <p:nvSpPr>
          <p:cNvPr id="3" name="Text Placeholder 2">
            <a:extLst>
              <a:ext uri="{FF2B5EF4-FFF2-40B4-BE49-F238E27FC236}">
                <a16:creationId xmlns:a16="http://schemas.microsoft.com/office/drawing/2014/main" id="{08E85FB6-2327-4CB8-B1F3-7836AE0A141B}"/>
              </a:ext>
            </a:extLst>
          </p:cNvPr>
          <p:cNvSpPr>
            <a:spLocks noGrp="1"/>
          </p:cNvSpPr>
          <p:nvPr>
            <p:ph type="body" sz="quarter" idx="11"/>
          </p:nvPr>
        </p:nvSpPr>
        <p:spPr/>
        <p:txBody>
          <a:bodyPr/>
          <a:lstStyle/>
          <a:p>
            <a:endParaRPr lang="en-US"/>
          </a:p>
        </p:txBody>
      </p:sp>
      <p:sp>
        <p:nvSpPr>
          <p:cNvPr id="4" name="Slide Number Placeholder 3">
            <a:extLst>
              <a:ext uri="{FF2B5EF4-FFF2-40B4-BE49-F238E27FC236}">
                <a16:creationId xmlns:a16="http://schemas.microsoft.com/office/drawing/2014/main" id="{1087BBEB-DB93-A3A2-1E63-7C2AC5E9E35A}"/>
              </a:ext>
            </a:extLst>
          </p:cNvPr>
          <p:cNvSpPr>
            <a:spLocks noGrp="1"/>
          </p:cNvSpPr>
          <p:nvPr>
            <p:ph type="sldNum" sz="quarter" idx="14"/>
          </p:nvPr>
        </p:nvSpPr>
        <p:spPr/>
        <p:txBody>
          <a:bodyPr/>
          <a:lstStyle/>
          <a:p>
            <a:fld id="{11F27F3A-B3E9-41ED-AF8F-A365F10BB65F}" type="slidenum">
              <a:rPr lang="en-US" smtClean="0"/>
              <a:pPr/>
              <a:t>10</a:t>
            </a:fld>
            <a:endParaRPr lang="en-US"/>
          </a:p>
        </p:txBody>
      </p:sp>
      <p:sp>
        <p:nvSpPr>
          <p:cNvPr id="5" name="Title 4">
            <a:extLst>
              <a:ext uri="{FF2B5EF4-FFF2-40B4-BE49-F238E27FC236}">
                <a16:creationId xmlns:a16="http://schemas.microsoft.com/office/drawing/2014/main" id="{0A3C2617-5CBF-19A4-5061-86A2D225EE1C}"/>
              </a:ext>
            </a:extLst>
          </p:cNvPr>
          <p:cNvSpPr>
            <a:spLocks noGrp="1"/>
          </p:cNvSpPr>
          <p:nvPr>
            <p:ph type="title"/>
          </p:nvPr>
        </p:nvSpPr>
        <p:spPr/>
        <p:txBody>
          <a:bodyPr/>
          <a:lstStyle/>
          <a:p>
            <a:pPr marL="0" marR="0" fontAlgn="base">
              <a:spcBef>
                <a:spcPts val="0"/>
              </a:spcBef>
              <a:spcAft>
                <a:spcPts val="0"/>
              </a:spcAft>
            </a:pPr>
            <a:r>
              <a:rPr lang="en-US" sz="3200">
                <a:effectLst/>
                <a:latin typeface="Calibri" panose="020F0502020204030204" pitchFamily="34" charset="0"/>
                <a:ea typeface="Times New Roman" panose="02020603050405020304" pitchFamily="18" charset="0"/>
              </a:rPr>
              <a:t>Increase in Ciprofloxacin- and Penicillin-Resistant Meningococcal Disease</a:t>
            </a:r>
            <a:endParaRPr lang="en-US"/>
          </a:p>
        </p:txBody>
      </p:sp>
    </p:spTree>
    <p:extLst>
      <p:ext uri="{BB962C8B-B14F-4D97-AF65-F5344CB8AC3E}">
        <p14:creationId xmlns:p14="http://schemas.microsoft.com/office/powerpoint/2010/main" val="2811098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6BED7E-5AEC-0BE4-B233-3B44C921B45F}"/>
              </a:ext>
            </a:extLst>
          </p:cNvPr>
          <p:cNvSpPr>
            <a:spLocks noGrp="1"/>
          </p:cNvSpPr>
          <p:nvPr>
            <p:ph type="body" sz="quarter" idx="10"/>
          </p:nvPr>
        </p:nvSpPr>
        <p:spPr>
          <a:xfrm>
            <a:off x="402867" y="1822398"/>
            <a:ext cx="11418072" cy="4234070"/>
          </a:xfrm>
        </p:spPr>
        <p:txBody>
          <a:bodyPr/>
          <a:lstStyle/>
          <a:p>
            <a:pPr>
              <a:spcBef>
                <a:spcPts val="0"/>
              </a:spcBef>
            </a:pPr>
            <a:r>
              <a:rPr lang="en-US" sz="2100" b="0">
                <a:solidFill>
                  <a:schemeClr val="tx1"/>
                </a:solidFill>
                <a:effectLst/>
                <a:ea typeface="Times New Roman" panose="02020603050405020304" pitchFamily="18" charset="0"/>
              </a:rPr>
              <a:t>A commercial flock in North Carolina tested positive for H5N1 HPAI. </a:t>
            </a:r>
          </a:p>
          <a:p>
            <a:pPr>
              <a:spcBef>
                <a:spcPts val="0"/>
              </a:spcBef>
            </a:pPr>
            <a:r>
              <a:rPr lang="en-US" sz="2100" b="0">
                <a:solidFill>
                  <a:schemeClr val="tx1"/>
                </a:solidFill>
                <a:ea typeface="Times New Roman" panose="02020603050405020304" pitchFamily="18" charset="0"/>
              </a:rPr>
              <a:t>As we enter the spring migration season there will likely be more cases of HPAI in commercial flocks.</a:t>
            </a:r>
            <a:endParaRPr lang="en-US" sz="2100" b="0">
              <a:solidFill>
                <a:schemeClr val="tx1"/>
              </a:solidFill>
              <a:effectLst/>
              <a:ea typeface="Times New Roman" panose="02020603050405020304" pitchFamily="18" charset="0"/>
            </a:endParaRPr>
          </a:p>
          <a:p>
            <a:pPr>
              <a:spcBef>
                <a:spcPts val="0"/>
              </a:spcBef>
            </a:pPr>
            <a:r>
              <a:rPr lang="en-US" sz="2100" b="0">
                <a:solidFill>
                  <a:schemeClr val="tx1"/>
                </a:solidFill>
                <a:ea typeface="Times New Roman" panose="02020603050405020304" pitchFamily="18" charset="0"/>
              </a:rPr>
              <a:t>LHDs should prepare for positive tests with preventive messaging and be ready to monitor exposed individuals.</a:t>
            </a:r>
          </a:p>
          <a:p>
            <a:pPr marL="627062" lvl="3">
              <a:spcBef>
                <a:spcPts val="0"/>
              </a:spcBef>
            </a:pPr>
            <a:r>
              <a:rPr lang="en-US" sz="2100" kern="100">
                <a:latin typeface="Arial" panose="020B0604020202020204" pitchFamily="34" charset="0"/>
                <a:ea typeface="Aptos" panose="020B0004020202020204" pitchFamily="34" charset="0"/>
                <a:cs typeface="Arial" panose="020B0604020202020204" pitchFamily="34" charset="0"/>
              </a:rPr>
              <a:t>M</a:t>
            </a:r>
            <a:r>
              <a:rPr lang="en-US" sz="2100" kern="100">
                <a:effectLst/>
                <a:latin typeface="Arial" panose="020B0604020202020204" pitchFamily="34" charset="0"/>
                <a:ea typeface="Aptos" panose="020B0004020202020204" pitchFamily="34" charset="0"/>
                <a:cs typeface="Arial" panose="020B0604020202020204" pitchFamily="34" charset="0"/>
              </a:rPr>
              <a:t>onitoring involves 2 calls, one initial and a follow-up at 7 days after the last date of exposure and completing a </a:t>
            </a:r>
            <a:r>
              <a:rPr lang="en-US" sz="2100" kern="100" err="1">
                <a:effectLst/>
                <a:latin typeface="Arial" panose="020B0604020202020204" pitchFamily="34" charset="0"/>
                <a:ea typeface="Aptos" panose="020B0004020202020204" pitchFamily="34" charset="0"/>
                <a:cs typeface="Arial" panose="020B0604020202020204" pitchFamily="34" charset="0"/>
              </a:rPr>
              <a:t>REDCap</a:t>
            </a:r>
            <a:r>
              <a:rPr lang="en-US" sz="2100" kern="100">
                <a:effectLst/>
                <a:latin typeface="Arial" panose="020B0604020202020204" pitchFamily="34" charset="0"/>
                <a:ea typeface="Aptos" panose="020B0004020202020204" pitchFamily="34" charset="0"/>
                <a:cs typeface="Arial" panose="020B0604020202020204" pitchFamily="34" charset="0"/>
              </a:rPr>
              <a:t> survey</a:t>
            </a:r>
          </a:p>
          <a:p>
            <a:pPr marL="627062" lvl="3">
              <a:spcBef>
                <a:spcPts val="0"/>
              </a:spcBef>
            </a:pPr>
            <a:r>
              <a:rPr lang="en-US" sz="2100" kern="100">
                <a:effectLst/>
                <a:latin typeface="Arial" panose="020B0604020202020204" pitchFamily="34" charset="0"/>
                <a:ea typeface="Aptos" panose="020B0004020202020204" pitchFamily="34" charset="0"/>
                <a:cs typeface="Arial" panose="020B0604020202020204" pitchFamily="34" charset="0"/>
              </a:rPr>
              <a:t>Provide self-monitoring instructions from the CD manual: </a:t>
            </a:r>
            <a:r>
              <a:rPr lang="en-US" sz="2100" u="sng" kern="100">
                <a:solidFill>
                  <a:schemeClr val="accent1"/>
                </a:solidFill>
                <a:effectLst/>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https://epi.dph.ncdhhs.gov/cd/flu/hpai/DraftMonitoringInstructionsForExposedPersons030322.docx</a:t>
            </a:r>
            <a:endParaRPr lang="en-US" sz="2100" u="sng" kern="100">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pPr marL="627062" lvl="3">
              <a:spcBef>
                <a:spcPts val="0"/>
              </a:spcBef>
            </a:pPr>
            <a:r>
              <a:rPr lang="en-US" sz="2100" kern="100">
                <a:effectLst/>
                <a:latin typeface="Arial" panose="020B0604020202020204" pitchFamily="34" charset="0"/>
                <a:ea typeface="Times New Roman" panose="02020603050405020304" pitchFamily="18" charset="0"/>
                <a:cs typeface="Arial" panose="020B0604020202020204" pitchFamily="34" charset="0"/>
              </a:rPr>
              <a:t>Instruct the person to call you or the Epi on-call (919-733-3419) in case of ILI symptoms.</a:t>
            </a:r>
          </a:p>
          <a:p>
            <a:pPr marL="398462" lvl="3" indent="0">
              <a:spcBef>
                <a:spcPts val="0"/>
              </a:spcBef>
              <a:buNone/>
            </a:pPr>
            <a:endParaRPr lang="en-US" sz="2100" kern="100">
              <a:effectLst/>
              <a:latin typeface="Arial" panose="020B0604020202020204" pitchFamily="34" charset="0"/>
              <a:ea typeface="Aptos" panose="020B0004020202020204" pitchFamily="34" charset="0"/>
              <a:cs typeface="Arial" panose="020B0604020202020204" pitchFamily="34" charset="0"/>
            </a:endParaRPr>
          </a:p>
          <a:p>
            <a:pPr marL="0" marR="0">
              <a:spcBef>
                <a:spcPts val="0"/>
              </a:spcBef>
            </a:pPr>
            <a:r>
              <a:rPr lang="en-US" sz="2100" b="0" kern="100">
                <a:solidFill>
                  <a:schemeClr val="tx1"/>
                </a:solidFill>
                <a:effectLst/>
                <a:ea typeface="Aptos" panose="020B0004020202020204" pitchFamily="34" charset="0"/>
              </a:rPr>
              <a:t>Additional guidance is available in the </a:t>
            </a:r>
            <a:r>
              <a:rPr lang="en-US" sz="2100" b="0" u="sng" kern="100">
                <a:solidFill>
                  <a:schemeClr val="accent1"/>
                </a:solidFill>
                <a:effectLst/>
                <a:ea typeface="Aptos" panose="020B0004020202020204" pitchFamily="34" charset="0"/>
                <a:hlinkClick r:id="rId3">
                  <a:extLst>
                    <a:ext uri="{A12FA001-AC4F-418D-AE19-62706E023703}">
                      <ahyp:hlinkClr xmlns:ahyp="http://schemas.microsoft.com/office/drawing/2018/hyperlinkcolor" val="tx"/>
                    </a:ext>
                  </a:extLst>
                </a:hlinkClick>
              </a:rPr>
              <a:t>CD Manual toolkit for Avian Influenza</a:t>
            </a:r>
            <a:endParaRPr lang="en-US" sz="2100" b="0">
              <a:solidFill>
                <a:schemeClr val="accent1"/>
              </a:solidFill>
              <a:ea typeface="Aptos" panose="020B0004020202020204" pitchFamily="34" charset="0"/>
            </a:endParaRPr>
          </a:p>
          <a:p>
            <a:pPr marL="0" marR="0" lvl="0" indent="-342900">
              <a:spcBef>
                <a:spcPts val="0"/>
              </a:spcBef>
              <a:buFont typeface="Symbol" panose="05050102010706020507" pitchFamily="18" charset="2"/>
              <a:buChar char=""/>
            </a:pPr>
            <a:endParaRPr lang="en-US" sz="20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endParaRPr lang="en-US" sz="1800">
              <a:effectLst/>
              <a:latin typeface="Aptos" panose="020B0004020202020204" pitchFamily="34" charset="0"/>
              <a:ea typeface="Aptos" panose="020B0004020202020204" pitchFamily="34" charset="0"/>
              <a:cs typeface="Aptos" panose="020B0004020202020204" pitchFamily="34" charset="0"/>
            </a:endParaRPr>
          </a:p>
          <a:p>
            <a:endParaRPr lang="en-US"/>
          </a:p>
        </p:txBody>
      </p:sp>
      <p:sp>
        <p:nvSpPr>
          <p:cNvPr id="3" name="Text Placeholder 2">
            <a:extLst>
              <a:ext uri="{FF2B5EF4-FFF2-40B4-BE49-F238E27FC236}">
                <a16:creationId xmlns:a16="http://schemas.microsoft.com/office/drawing/2014/main" id="{67E9CABF-B78A-4B9D-3A2F-867A462964BE}"/>
              </a:ext>
            </a:extLst>
          </p:cNvPr>
          <p:cNvSpPr>
            <a:spLocks noGrp="1"/>
          </p:cNvSpPr>
          <p:nvPr>
            <p:ph type="body" sz="quarter" idx="11"/>
          </p:nvPr>
        </p:nvSpPr>
        <p:spPr/>
        <p:txBody>
          <a:bodyPr/>
          <a:lstStyle/>
          <a:p>
            <a:endParaRPr lang="en-US"/>
          </a:p>
        </p:txBody>
      </p:sp>
      <p:sp>
        <p:nvSpPr>
          <p:cNvPr id="4" name="Slide Number Placeholder 3">
            <a:extLst>
              <a:ext uri="{FF2B5EF4-FFF2-40B4-BE49-F238E27FC236}">
                <a16:creationId xmlns:a16="http://schemas.microsoft.com/office/drawing/2014/main" id="{91581F2D-0BB0-C50C-3E03-6302BA0F3300}"/>
              </a:ext>
            </a:extLst>
          </p:cNvPr>
          <p:cNvSpPr>
            <a:spLocks noGrp="1"/>
          </p:cNvSpPr>
          <p:nvPr>
            <p:ph type="sldNum" sz="quarter" idx="14"/>
          </p:nvPr>
        </p:nvSpPr>
        <p:spPr/>
        <p:txBody>
          <a:bodyPr/>
          <a:lstStyle/>
          <a:p>
            <a:fld id="{11F27F3A-B3E9-41ED-AF8F-A365F10BB65F}" type="slidenum">
              <a:rPr lang="en-US" smtClean="0"/>
              <a:pPr/>
              <a:t>11</a:t>
            </a:fld>
            <a:endParaRPr lang="en-US"/>
          </a:p>
        </p:txBody>
      </p:sp>
      <p:sp>
        <p:nvSpPr>
          <p:cNvPr id="5" name="Title 4">
            <a:extLst>
              <a:ext uri="{FF2B5EF4-FFF2-40B4-BE49-F238E27FC236}">
                <a16:creationId xmlns:a16="http://schemas.microsoft.com/office/drawing/2014/main" id="{ED686BC6-BBA8-5813-9DDA-4ADFEE786725}"/>
              </a:ext>
            </a:extLst>
          </p:cNvPr>
          <p:cNvSpPr>
            <a:spLocks noGrp="1"/>
          </p:cNvSpPr>
          <p:nvPr>
            <p:ph type="title"/>
          </p:nvPr>
        </p:nvSpPr>
        <p:spPr/>
        <p:txBody>
          <a:bodyPr/>
          <a:lstStyle/>
          <a:p>
            <a:r>
              <a:rPr lang="en-US"/>
              <a:t>Commercial Poultry Flock with Positive HPAI Tests</a:t>
            </a:r>
          </a:p>
        </p:txBody>
      </p:sp>
    </p:spTree>
    <p:extLst>
      <p:ext uri="{BB962C8B-B14F-4D97-AF65-F5344CB8AC3E}">
        <p14:creationId xmlns:p14="http://schemas.microsoft.com/office/powerpoint/2010/main" val="1508670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E6F68-7893-EB1A-5EFD-424D8FCC210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21B332-1417-D88C-94F1-FA4ADFDB1BFE}"/>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11F27F3A-B3E9-41ED-AF8F-A365F10BB65F}" type="slidenum">
              <a:rPr lang="en-US" sz="1200" smtClean="0">
                <a:solidFill>
                  <a:schemeClr val="tx1">
                    <a:tint val="75000"/>
                  </a:schemeClr>
                </a:solidFill>
                <a:latin typeface="+mn-lt"/>
                <a:cs typeface="+mn-cs"/>
              </a:rPr>
              <a:pPr>
                <a:spcAft>
                  <a:spcPts val="600"/>
                </a:spcAft>
              </a:pPr>
              <a:t>12</a:t>
            </a:fld>
            <a:endParaRPr lang="en-US" sz="1200">
              <a:solidFill>
                <a:schemeClr val="tx1">
                  <a:tint val="75000"/>
                </a:schemeClr>
              </a:solidFill>
              <a:latin typeface="+mn-lt"/>
              <a:cs typeface="+mn-cs"/>
            </a:endParaRPr>
          </a:p>
        </p:txBody>
      </p:sp>
      <p:graphicFrame>
        <p:nvGraphicFramePr>
          <p:cNvPr id="3" name="Table 2">
            <a:extLst>
              <a:ext uri="{FF2B5EF4-FFF2-40B4-BE49-F238E27FC236}">
                <a16:creationId xmlns:a16="http://schemas.microsoft.com/office/drawing/2014/main" id="{45EADBD2-6F0A-6575-7335-8C24AEC48157}"/>
              </a:ext>
            </a:extLst>
          </p:cNvPr>
          <p:cNvGraphicFramePr>
            <a:graphicFrameLocks noGrp="1"/>
          </p:cNvGraphicFramePr>
          <p:nvPr>
            <p:extLst>
              <p:ext uri="{D42A27DB-BD31-4B8C-83A1-F6EECF244321}">
                <p14:modId xmlns:p14="http://schemas.microsoft.com/office/powerpoint/2010/main" val="93542358"/>
              </p:ext>
            </p:extLst>
          </p:nvPr>
        </p:nvGraphicFramePr>
        <p:xfrm>
          <a:off x="1007016" y="643467"/>
          <a:ext cx="10177969" cy="5553230"/>
        </p:xfrm>
        <a:graphic>
          <a:graphicData uri="http://schemas.openxmlformats.org/drawingml/2006/table">
            <a:tbl>
              <a:tblPr firstRow="1" firstCol="1" bandRow="1">
                <a:noFill/>
                <a:tableStyleId>{5C22544A-7EE6-4342-B048-85BDC9FD1C3A}</a:tableStyleId>
              </a:tblPr>
              <a:tblGrid>
                <a:gridCol w="3370023">
                  <a:extLst>
                    <a:ext uri="{9D8B030D-6E8A-4147-A177-3AD203B41FA5}">
                      <a16:colId xmlns:a16="http://schemas.microsoft.com/office/drawing/2014/main" val="57136339"/>
                    </a:ext>
                  </a:extLst>
                </a:gridCol>
                <a:gridCol w="6807946">
                  <a:extLst>
                    <a:ext uri="{9D8B030D-6E8A-4147-A177-3AD203B41FA5}">
                      <a16:colId xmlns:a16="http://schemas.microsoft.com/office/drawing/2014/main" val="3013123438"/>
                    </a:ext>
                  </a:extLst>
                </a:gridCol>
              </a:tblGrid>
              <a:tr h="716952">
                <a:tc>
                  <a:txBody>
                    <a:bodyPr/>
                    <a:lstStyle/>
                    <a:p>
                      <a:pPr marL="0" marR="0">
                        <a:lnSpc>
                          <a:spcPct val="107000"/>
                        </a:lnSpc>
                        <a:spcBef>
                          <a:spcPts val="600"/>
                        </a:spcBef>
                        <a:spcAft>
                          <a:spcPts val="600"/>
                        </a:spcAft>
                        <a:tabLst>
                          <a:tab pos="1485900" algn="l"/>
                        </a:tabLst>
                      </a:pPr>
                      <a:r>
                        <a:rPr lang="en-US" sz="1300" b="0" cap="none" spc="0" dirty="0">
                          <a:solidFill>
                            <a:schemeClr val="tx1"/>
                          </a:solidFill>
                          <a:effectLst/>
                        </a:rPr>
                        <a:t>Opening Remarks</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noFill/>
                  </a:tcPr>
                </a:tc>
                <a:tc>
                  <a:txBody>
                    <a:bodyPr/>
                    <a:lstStyle/>
                    <a:p>
                      <a:pPr marL="0" marR="0">
                        <a:spcBef>
                          <a:spcPts val="600"/>
                        </a:spcBef>
                        <a:spcAft>
                          <a:spcPts val="600"/>
                        </a:spcAft>
                      </a:pPr>
                      <a:r>
                        <a:rPr lang="en-US" sz="1300" b="1" cap="none" spc="0" dirty="0">
                          <a:solidFill>
                            <a:schemeClr val="tx1"/>
                          </a:solidFill>
                          <a:effectLst/>
                        </a:rPr>
                        <a:t>Stacie Turpin Saunders, MPH</a:t>
                      </a:r>
                    </a:p>
                    <a:p>
                      <a:pPr marL="0" marR="0">
                        <a:spcBef>
                          <a:spcPts val="600"/>
                        </a:spcBef>
                        <a:spcAft>
                          <a:spcPts val="600"/>
                        </a:spcAft>
                      </a:pPr>
                      <a:r>
                        <a:rPr lang="en-US" sz="1300" b="0" cap="none" spc="0" dirty="0">
                          <a:solidFill>
                            <a:schemeClr val="tx1"/>
                          </a:solidFill>
                          <a:effectLst/>
                        </a:rPr>
                        <a:t>Deputy Director/Section Chief, Local and Community Support</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285649305"/>
                  </a:ext>
                </a:extLst>
              </a:tr>
              <a:tr h="716952">
                <a:tc>
                  <a:txBody>
                    <a:bodyPr/>
                    <a:lstStyle/>
                    <a:p>
                      <a:pPr marL="0" marR="0">
                        <a:lnSpc>
                          <a:spcPct val="107000"/>
                        </a:lnSpc>
                        <a:spcBef>
                          <a:spcPts val="600"/>
                        </a:spcBef>
                        <a:spcAft>
                          <a:spcPts val="600"/>
                        </a:spcAft>
                        <a:tabLst>
                          <a:tab pos="1485900" algn="l"/>
                        </a:tabLst>
                      </a:pPr>
                      <a:r>
                        <a:rPr lang="en-US" sz="1300" b="1" cap="none" spc="0">
                          <a:solidFill>
                            <a:schemeClr val="tx1"/>
                          </a:solidFill>
                          <a:effectLst/>
                        </a:rPr>
                        <a:t>Epi Section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0" marR="0">
                        <a:spcBef>
                          <a:spcPts val="600"/>
                        </a:spcBef>
                        <a:spcAft>
                          <a:spcPts val="600"/>
                        </a:spcAft>
                      </a:pPr>
                      <a:r>
                        <a:rPr lang="en-US" sz="1300" b="1" cap="none" spc="0" dirty="0">
                          <a:solidFill>
                            <a:schemeClr val="tx1"/>
                          </a:solidFill>
                          <a:effectLst/>
                        </a:rPr>
                        <a:t>Zack Moore, MD, MPH </a:t>
                      </a:r>
                    </a:p>
                    <a:p>
                      <a:pPr marL="0" marR="0">
                        <a:spcBef>
                          <a:spcPts val="600"/>
                        </a:spcBef>
                        <a:spcAft>
                          <a:spcPts val="600"/>
                        </a:spcAft>
                      </a:pPr>
                      <a:r>
                        <a:rPr lang="en-US" sz="1300" cap="none" spc="0" dirty="0">
                          <a:solidFill>
                            <a:schemeClr val="tx1"/>
                          </a:solidFill>
                          <a:effectLst/>
                        </a:rPr>
                        <a:t>State Epidemiologist and Epidemiology Section Chief </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3858948224"/>
                  </a:ext>
                </a:extLst>
              </a:tr>
              <a:tr h="658185">
                <a:tc>
                  <a:txBody>
                    <a:bodyPr/>
                    <a:lstStyle/>
                    <a:p>
                      <a:pPr marL="0" marR="0">
                        <a:lnSpc>
                          <a:spcPct val="107000"/>
                        </a:lnSpc>
                        <a:spcBef>
                          <a:spcPts val="600"/>
                        </a:spcBef>
                        <a:spcAft>
                          <a:spcPts val="600"/>
                        </a:spcAft>
                        <a:tabLst>
                          <a:tab pos="1485900" algn="l"/>
                        </a:tabLst>
                      </a:pPr>
                      <a:r>
                        <a:rPr lang="en-US" sz="1300" b="1" cap="none" spc="0">
                          <a:solidFill>
                            <a:schemeClr val="tx1"/>
                          </a:solidFill>
                          <a:effectLst/>
                        </a:rPr>
                        <a:t>MCU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600"/>
                        </a:spcBef>
                        <a:spcAft>
                          <a:spcPts val="600"/>
                        </a:spcAft>
                      </a:pPr>
                      <a:r>
                        <a:rPr lang="en-US" sz="1200" b="1" cap="none" spc="0" dirty="0">
                          <a:solidFill>
                            <a:schemeClr val="tx1"/>
                          </a:solidFill>
                          <a:effectLst/>
                        </a:rPr>
                        <a:t>Erica Wilson, MD, MPH</a:t>
                      </a:r>
                    </a:p>
                    <a:p>
                      <a:pPr marL="0" marR="0">
                        <a:spcBef>
                          <a:spcPts val="600"/>
                        </a:spcBef>
                        <a:spcAft>
                          <a:spcPts val="600"/>
                        </a:spcAft>
                      </a:pPr>
                      <a:r>
                        <a:rPr lang="en-US" sz="1200" cap="none" spc="0" dirty="0">
                          <a:solidFill>
                            <a:schemeClr val="tx1"/>
                          </a:solidFill>
                          <a:effectLst/>
                        </a:rPr>
                        <a:t>Medical Director, Medical Consultation Unit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233242866"/>
                  </a:ext>
                </a:extLst>
              </a:tr>
              <a:tr h="731338">
                <a:tc>
                  <a:txBody>
                    <a:bodyPr/>
                    <a:lstStyle/>
                    <a:p>
                      <a:pPr marL="0" marR="0">
                        <a:spcBef>
                          <a:spcPts val="600"/>
                        </a:spcBef>
                        <a:spcAft>
                          <a:spcPts val="600"/>
                        </a:spcAft>
                      </a:pPr>
                      <a:r>
                        <a:rPr lang="en-US" sz="1300" b="1" cap="none" spc="0">
                          <a:solidFill>
                            <a:schemeClr val="tx1"/>
                          </a:solidFill>
                          <a:effectLst/>
                        </a:rPr>
                        <a:t>Measles; HPAI; cipro resistant NMn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Emma Doran, MD, MPH</a:t>
                      </a:r>
                    </a:p>
                    <a:p>
                      <a:pPr marL="0" marR="0">
                        <a:spcBef>
                          <a:spcPts val="600"/>
                        </a:spcBef>
                        <a:spcAft>
                          <a:spcPts val="600"/>
                        </a:spcAft>
                      </a:pPr>
                      <a:r>
                        <a:rPr lang="en-US" sz="1300" cap="none" spc="0" dirty="0">
                          <a:solidFill>
                            <a:schemeClr val="tx1"/>
                          </a:solidFill>
                          <a:effectLst/>
                        </a:rPr>
                        <a:t>Medical Director, Vaccine Preventable and Respiratory Diseases</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467787456"/>
                  </a:ext>
                </a:extLst>
              </a:tr>
              <a:tr h="600405">
                <a:tc>
                  <a:txBody>
                    <a:bodyPr/>
                    <a:lstStyle/>
                    <a:p>
                      <a:pPr marL="0" marR="0">
                        <a:spcBef>
                          <a:spcPts val="600"/>
                        </a:spcBef>
                        <a:spcAft>
                          <a:spcPts val="600"/>
                        </a:spcAft>
                      </a:pPr>
                      <a:r>
                        <a:rPr lang="en-US" sz="1300" b="1" cap="none" spc="0" dirty="0">
                          <a:solidFill>
                            <a:schemeClr val="tx1"/>
                          </a:solidFill>
                          <a:effectLst/>
                        </a:rPr>
                        <a:t>Syphilis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accent3"/>
                    </a:solidFill>
                  </a:tcPr>
                </a:tc>
                <a:tc>
                  <a:txBody>
                    <a:bodyPr/>
                    <a:lstStyle/>
                    <a:p>
                      <a:pPr marL="0" marR="0">
                        <a:lnSpc>
                          <a:spcPct val="107000"/>
                        </a:lnSpc>
                        <a:spcBef>
                          <a:spcPts val="600"/>
                        </a:spcBef>
                        <a:spcAft>
                          <a:spcPts val="600"/>
                        </a:spcAft>
                        <a:tabLst>
                          <a:tab pos="1485900" algn="l"/>
                        </a:tabLst>
                      </a:pPr>
                      <a:r>
                        <a:rPr lang="en-US" sz="1200" b="1" cap="none" spc="0" dirty="0">
                          <a:solidFill>
                            <a:schemeClr val="tx1"/>
                          </a:solidFill>
                          <a:effectLst/>
                        </a:rPr>
                        <a:t>Vicki Mobley, MD, MPH</a:t>
                      </a:r>
                    </a:p>
                    <a:p>
                      <a:pPr marL="0" marR="0">
                        <a:spcBef>
                          <a:spcPts val="600"/>
                        </a:spcBef>
                        <a:spcAft>
                          <a:spcPts val="600"/>
                        </a:spcAft>
                      </a:pPr>
                      <a:r>
                        <a:rPr lang="en-US" sz="1200" cap="none" spc="0" dirty="0">
                          <a:solidFill>
                            <a:schemeClr val="tx1"/>
                          </a:solidFill>
                          <a:effectLst/>
                        </a:rPr>
                        <a:t>Medical Director, HIV/STI</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accent3"/>
                    </a:solidFill>
                  </a:tcPr>
                </a:tc>
                <a:extLst>
                  <a:ext uri="{0D108BD9-81ED-4DB2-BD59-A6C34878D82A}">
                    <a16:rowId xmlns:a16="http://schemas.microsoft.com/office/drawing/2014/main" val="886566978"/>
                  </a:ext>
                </a:extLst>
              </a:tr>
              <a:tr h="731338">
                <a:tc>
                  <a:txBody>
                    <a:bodyPr/>
                    <a:lstStyle/>
                    <a:p>
                      <a:pPr marL="0" marR="0">
                        <a:spcBef>
                          <a:spcPts val="600"/>
                        </a:spcBef>
                        <a:spcAft>
                          <a:spcPts val="600"/>
                        </a:spcAft>
                      </a:pPr>
                      <a:r>
                        <a:rPr lang="en-US" sz="1300" b="1" cap="none" spc="0">
                          <a:solidFill>
                            <a:schemeClr val="tx1"/>
                          </a:solidFill>
                          <a:effectLst/>
                        </a:rPr>
                        <a:t>Wastewater Surveillance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Molly Deutsch-Feldman</a:t>
                      </a:r>
                    </a:p>
                    <a:p>
                      <a:pPr marL="0" marR="0">
                        <a:spcBef>
                          <a:spcPts val="600"/>
                        </a:spcBef>
                        <a:spcAft>
                          <a:spcPts val="600"/>
                        </a:spcAft>
                      </a:pPr>
                      <a:r>
                        <a:rPr lang="en-US" sz="1300" cap="none" spc="0" dirty="0">
                          <a:solidFill>
                            <a:schemeClr val="tx1"/>
                          </a:solidFill>
                          <a:effectLst/>
                        </a:rPr>
                        <a:t>Environmental Health</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340853296"/>
                  </a:ext>
                </a:extLst>
              </a:tr>
              <a:tr h="658185">
                <a:tc>
                  <a:txBody>
                    <a:bodyPr/>
                    <a:lstStyle/>
                    <a:p>
                      <a:pPr marL="0" marR="0">
                        <a:spcBef>
                          <a:spcPts val="600"/>
                        </a:spcBef>
                        <a:spcAft>
                          <a:spcPts val="600"/>
                        </a:spcAft>
                      </a:pPr>
                      <a:r>
                        <a:rPr lang="en-US" sz="1300" b="1" cap="none" spc="0" dirty="0">
                          <a:solidFill>
                            <a:schemeClr val="tx1"/>
                          </a:solidFill>
                          <a:effectLst/>
                        </a:rPr>
                        <a:t>Vaccine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600"/>
                        </a:spcBef>
                        <a:spcAft>
                          <a:spcPts val="600"/>
                        </a:spcAft>
                      </a:pPr>
                      <a:r>
                        <a:rPr lang="en-US" sz="1200" b="1" cap="none" spc="0" dirty="0">
                          <a:solidFill>
                            <a:schemeClr val="tx1"/>
                          </a:solidFill>
                          <a:effectLst/>
                        </a:rPr>
                        <a:t>Carrie Blanchard, PharmD, MPH</a:t>
                      </a:r>
                    </a:p>
                    <a:p>
                      <a:pPr marL="0" marR="0">
                        <a:spcBef>
                          <a:spcPts val="600"/>
                        </a:spcBef>
                        <a:spcAft>
                          <a:spcPts val="600"/>
                        </a:spcAft>
                      </a:pPr>
                      <a:r>
                        <a:rPr lang="en-US" sz="1200" cap="none" spc="0" dirty="0">
                          <a:solidFill>
                            <a:schemeClr val="tx1"/>
                          </a:solidFill>
                          <a:effectLst/>
                        </a:rPr>
                        <a:t>Immunization Branch Interim Director</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819141836"/>
                  </a:ext>
                </a:extLst>
              </a:tr>
              <a:tr h="0">
                <a:tc>
                  <a:txBody>
                    <a:bodyPr/>
                    <a:lstStyle/>
                    <a:p>
                      <a:pPr marL="0" marR="0">
                        <a:spcBef>
                          <a:spcPts val="600"/>
                        </a:spcBef>
                        <a:spcAft>
                          <a:spcPts val="600"/>
                        </a:spcAf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Therapeutics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marL="0" marR="0">
                        <a:spcBef>
                          <a:spcPts val="600"/>
                        </a:spcBef>
                        <a:spcAft>
                          <a:spcPts val="600"/>
                        </a:spcAft>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Tim Davis, PharmD</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PMP</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Medical Countermeasures Coordinator</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3586688657"/>
                  </a:ext>
                </a:extLst>
              </a:tr>
              <a:tr h="364353">
                <a:tc>
                  <a:txBody>
                    <a:bodyPr/>
                    <a:lstStyle/>
                    <a:p>
                      <a:pPr marL="0" marR="0">
                        <a:lnSpc>
                          <a:spcPct val="107000"/>
                        </a:lnSpc>
                        <a:spcBef>
                          <a:spcPts val="600"/>
                        </a:spcBef>
                        <a:spcAft>
                          <a:spcPts val="600"/>
                        </a:spcAft>
                      </a:pPr>
                      <a:r>
                        <a:rPr lang="en-US" sz="1300" b="1" cap="none" spc="0">
                          <a:solidFill>
                            <a:schemeClr val="tx1"/>
                          </a:solidFill>
                          <a:effectLst/>
                        </a:rPr>
                        <a:t>Question &amp; Answer Session</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600"/>
                        </a:spcBef>
                        <a:spcAft>
                          <a:spcPts val="600"/>
                        </a:spcAft>
                      </a:pPr>
                      <a:r>
                        <a:rPr lang="en-US" sz="1300" cap="none" spc="0" dirty="0">
                          <a:solidFill>
                            <a:schemeClr val="tx1"/>
                          </a:solidFill>
                          <a:effectLst/>
                        </a:rPr>
                        <a:t>Open for Questions — Please use the Zoom Q&amp;A function</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104886011"/>
                  </a:ext>
                </a:extLst>
              </a:tr>
            </a:tbl>
          </a:graphicData>
        </a:graphic>
      </p:graphicFrame>
      <p:sp>
        <p:nvSpPr>
          <p:cNvPr id="5" name="TextBox 4">
            <a:extLst>
              <a:ext uri="{FF2B5EF4-FFF2-40B4-BE49-F238E27FC236}">
                <a16:creationId xmlns:a16="http://schemas.microsoft.com/office/drawing/2014/main" id="{941CD2B9-D68A-8DCB-A373-C8FBCAD5728B}"/>
              </a:ext>
            </a:extLst>
          </p:cNvPr>
          <p:cNvSpPr txBox="1"/>
          <p:nvPr/>
        </p:nvSpPr>
        <p:spPr>
          <a:xfrm>
            <a:off x="5126624" y="22231"/>
            <a:ext cx="4424082" cy="584775"/>
          </a:xfrm>
          <a:prstGeom prst="rect">
            <a:avLst/>
          </a:prstGeom>
          <a:noFill/>
        </p:spPr>
        <p:txBody>
          <a:bodyPr wrap="square" rtlCol="0">
            <a:spAutoFit/>
          </a:bodyPr>
          <a:lstStyle/>
          <a:p>
            <a:r>
              <a:rPr lang="en-US" sz="3200" b="1" dirty="0">
                <a:latin typeface="Franklin Gothic Book" panose="020B0503020102020204" pitchFamily="34" charset="0"/>
              </a:rPr>
              <a:t>Agenda</a:t>
            </a:r>
          </a:p>
        </p:txBody>
      </p:sp>
    </p:spTree>
    <p:extLst>
      <p:ext uri="{BB962C8B-B14F-4D97-AF65-F5344CB8AC3E}">
        <p14:creationId xmlns:p14="http://schemas.microsoft.com/office/powerpoint/2010/main" val="99617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14D1-9AF2-3FB8-5439-97A88E4A4AD3}"/>
              </a:ext>
            </a:extLst>
          </p:cNvPr>
          <p:cNvSpPr>
            <a:spLocks noGrp="1"/>
          </p:cNvSpPr>
          <p:nvPr>
            <p:ph type="ctrTitle"/>
          </p:nvPr>
        </p:nvSpPr>
        <p:spPr/>
        <p:txBody>
          <a:bodyPr/>
          <a:lstStyle/>
          <a:p>
            <a:r>
              <a:rPr lang="en-US" dirty="0"/>
              <a:t>Syphilis Update</a:t>
            </a:r>
          </a:p>
        </p:txBody>
      </p:sp>
      <p:sp>
        <p:nvSpPr>
          <p:cNvPr id="3" name="Subtitle 2">
            <a:extLst>
              <a:ext uri="{FF2B5EF4-FFF2-40B4-BE49-F238E27FC236}">
                <a16:creationId xmlns:a16="http://schemas.microsoft.com/office/drawing/2014/main" id="{FD8397C9-31A6-71D1-FABA-4899CE81A28A}"/>
              </a:ext>
            </a:extLst>
          </p:cNvPr>
          <p:cNvSpPr>
            <a:spLocks noGrp="1"/>
          </p:cNvSpPr>
          <p:nvPr>
            <p:ph type="subTitle" idx="1"/>
          </p:nvPr>
        </p:nvSpPr>
        <p:spPr/>
        <p:txBody>
          <a:bodyPr/>
          <a:lstStyle/>
          <a:p>
            <a:r>
              <a:rPr lang="en-US" dirty="0"/>
              <a:t>February 13, 2024</a:t>
            </a:r>
          </a:p>
        </p:txBody>
      </p:sp>
    </p:spTree>
    <p:extLst>
      <p:ext uri="{BB962C8B-B14F-4D97-AF65-F5344CB8AC3E}">
        <p14:creationId xmlns:p14="http://schemas.microsoft.com/office/powerpoint/2010/main" val="784562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74BF0-511E-8072-5870-19FE97FEB06F}"/>
              </a:ext>
            </a:extLst>
          </p:cNvPr>
          <p:cNvSpPr>
            <a:spLocks noGrp="1"/>
          </p:cNvSpPr>
          <p:nvPr>
            <p:ph type="title"/>
          </p:nvPr>
        </p:nvSpPr>
        <p:spPr>
          <a:xfrm>
            <a:off x="399294" y="685015"/>
            <a:ext cx="11155133" cy="548640"/>
          </a:xfrm>
        </p:spPr>
        <p:txBody>
          <a:bodyPr/>
          <a:lstStyle/>
          <a:p>
            <a:pPr algn="ctr"/>
            <a:r>
              <a:rPr lang="en-US" dirty="0"/>
              <a:t>Syphilis is most common among men, but increasing fastest among women, during 2023*</a:t>
            </a:r>
          </a:p>
        </p:txBody>
      </p:sp>
      <p:graphicFrame>
        <p:nvGraphicFramePr>
          <p:cNvPr id="3" name="Chart 2">
            <a:extLst>
              <a:ext uri="{FF2B5EF4-FFF2-40B4-BE49-F238E27FC236}">
                <a16:creationId xmlns:a16="http://schemas.microsoft.com/office/drawing/2014/main" id="{9EE161E7-4EA4-62DF-B11B-694FD1B75B08}"/>
              </a:ext>
            </a:extLst>
          </p:cNvPr>
          <p:cNvGraphicFramePr>
            <a:graphicFrameLocks/>
          </p:cNvGraphicFramePr>
          <p:nvPr/>
        </p:nvGraphicFramePr>
        <p:xfrm>
          <a:off x="5841635" y="2191889"/>
          <a:ext cx="6212664" cy="41171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85946107-BAFF-AB5D-728E-F0F602BA799F}"/>
              </a:ext>
            </a:extLst>
          </p:cNvPr>
          <p:cNvGraphicFramePr>
            <a:graphicFrameLocks/>
          </p:cNvGraphicFramePr>
          <p:nvPr/>
        </p:nvGraphicFramePr>
        <p:xfrm>
          <a:off x="205053" y="2191888"/>
          <a:ext cx="5636582" cy="3981096"/>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53732360-41CC-9EAA-8F60-7524076A6938}"/>
              </a:ext>
            </a:extLst>
          </p:cNvPr>
          <p:cNvSpPr txBox="1"/>
          <p:nvPr/>
        </p:nvSpPr>
        <p:spPr>
          <a:xfrm>
            <a:off x="6241038" y="2047783"/>
            <a:ext cx="5661613" cy="666977"/>
          </a:xfrm>
          <a:prstGeom prst="rect">
            <a:avLst/>
          </a:prstGeom>
          <a:noFill/>
        </p:spPr>
        <p:txBody>
          <a:bodyPr wrap="none" rtlCol="0">
            <a:spAutoFit/>
          </a:bodyPr>
          <a:lstStyle/>
          <a:p>
            <a:pPr algn="ctr" rtl="0">
              <a:defRPr sz="12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lang="en-US" sz="1867" dirty="0">
                <a:latin typeface="Calibri" panose="020F0502020204030204" pitchFamily="34" charset="0"/>
                <a:cs typeface="Calibri" panose="020F0502020204030204" pitchFamily="34" charset="0"/>
              </a:rPr>
              <a:t>Increase in Early Syphilis by Gender and Partner Gender</a:t>
            </a:r>
          </a:p>
          <a:p>
            <a:pPr algn="ctr" rtl="0">
              <a:defRPr sz="12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lang="en-US" sz="1867" dirty="0">
                <a:latin typeface="Calibri" panose="020F0502020204030204" pitchFamily="34" charset="0"/>
                <a:cs typeface="Calibri" panose="020F0502020204030204" pitchFamily="34" charset="0"/>
              </a:rPr>
              <a:t>North Carolina, 2023 Compared 2020-2022 Average</a:t>
            </a:r>
          </a:p>
        </p:txBody>
      </p:sp>
      <p:sp>
        <p:nvSpPr>
          <p:cNvPr id="6" name="TextBox 5">
            <a:extLst>
              <a:ext uri="{FF2B5EF4-FFF2-40B4-BE49-F238E27FC236}">
                <a16:creationId xmlns:a16="http://schemas.microsoft.com/office/drawing/2014/main" id="{19B624D2-59F6-C2F8-B6C9-E6597FE993CC}"/>
              </a:ext>
            </a:extLst>
          </p:cNvPr>
          <p:cNvSpPr txBox="1"/>
          <p:nvPr/>
        </p:nvSpPr>
        <p:spPr>
          <a:xfrm>
            <a:off x="662206" y="2047783"/>
            <a:ext cx="4475521" cy="666977"/>
          </a:xfrm>
          <a:prstGeom prst="rect">
            <a:avLst/>
          </a:prstGeom>
          <a:noFill/>
        </p:spPr>
        <p:txBody>
          <a:bodyPr wrap="none" rtlCol="0">
            <a:spAutoFit/>
          </a:bodyPr>
          <a:lstStyle/>
          <a:p>
            <a:pPr algn="ctr" rtl="0">
              <a:defRPr sz="12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lang="en-US" sz="1867" dirty="0"/>
              <a:t>Early Syphilis by Gender and Partner Gender</a:t>
            </a:r>
          </a:p>
          <a:p>
            <a:pPr algn="ctr" rtl="0">
              <a:defRPr sz="12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lang="en-US" sz="1867" dirty="0"/>
              <a:t>North Carolina, 2023</a:t>
            </a:r>
          </a:p>
        </p:txBody>
      </p:sp>
      <p:sp>
        <p:nvSpPr>
          <p:cNvPr id="7" name="Text Placeholder 3">
            <a:extLst>
              <a:ext uri="{FF2B5EF4-FFF2-40B4-BE49-F238E27FC236}">
                <a16:creationId xmlns:a16="http://schemas.microsoft.com/office/drawing/2014/main" id="{EFD138F0-5A25-8FA9-9956-37DE1EEB04A0}"/>
              </a:ext>
            </a:extLst>
          </p:cNvPr>
          <p:cNvSpPr txBox="1">
            <a:spLocks/>
          </p:cNvSpPr>
          <p:nvPr/>
        </p:nvSpPr>
        <p:spPr>
          <a:xfrm>
            <a:off x="161678" y="6291964"/>
            <a:ext cx="10656007" cy="2696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0"/>
              </a:lnSpc>
              <a:buNone/>
            </a:pPr>
            <a:r>
              <a:rPr lang="en-US" sz="1000" dirty="0">
                <a:latin typeface="Arial Narrow" panose="020B0606020202030204" pitchFamily="34" charset="0"/>
                <a:ea typeface="Calibri" panose="020F0502020204030204" pitchFamily="34" charset="0"/>
                <a:cs typeface="Times New Roman" panose="02020603050405020304" pitchFamily="18" charset="0"/>
              </a:rPr>
              <a:t>*</a:t>
            </a:r>
            <a:r>
              <a:rPr lang="en-US" sz="1000" dirty="0">
                <a:latin typeface="Arial Narrow" panose="020B0606020202030204" pitchFamily="34" charset="0"/>
                <a:ea typeface="Calibri" panose="020F0502020204030204" pitchFamily="34" charset="0"/>
              </a:rPr>
              <a:t>2023 data is still preliminary and subject to change</a:t>
            </a:r>
            <a:r>
              <a:rPr lang="en-US" sz="1000" dirty="0">
                <a:latin typeface="Arial Narrow" panose="020B0606020202030204" pitchFamily="34" charset="0"/>
                <a:ea typeface="Calibri" panose="020F0502020204030204" pitchFamily="34" charset="0"/>
                <a:cs typeface="Times New Roman" panose="02020603050405020304" pitchFamily="18" charset="0"/>
              </a:rPr>
              <a:t>. </a:t>
            </a:r>
          </a:p>
          <a:p>
            <a:pPr marL="0" indent="0">
              <a:lnSpc>
                <a:spcPct val="0"/>
              </a:lnSpc>
              <a:buNone/>
            </a:pPr>
            <a:r>
              <a:rPr lang="en-US" sz="1000" dirty="0">
                <a:latin typeface="Arial Narrow" panose="020B0606020202030204" pitchFamily="34" charset="0"/>
              </a:rPr>
              <a:t> Data Source: North Carolina Electronic Disease Surveillance System (NC EDSS) (data as January 25, 2024). </a:t>
            </a:r>
          </a:p>
        </p:txBody>
      </p:sp>
    </p:spTree>
    <p:extLst>
      <p:ext uri="{BB962C8B-B14F-4D97-AF65-F5344CB8AC3E}">
        <p14:creationId xmlns:p14="http://schemas.microsoft.com/office/powerpoint/2010/main" val="840491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F818A8-73F5-451B-BB48-FABC00364C4E}"/>
              </a:ext>
            </a:extLst>
          </p:cNvPr>
          <p:cNvSpPr>
            <a:spLocks noGrp="1"/>
          </p:cNvSpPr>
          <p:nvPr>
            <p:ph type="title"/>
          </p:nvPr>
        </p:nvSpPr>
        <p:spPr>
          <a:xfrm>
            <a:off x="2198369" y="624054"/>
            <a:ext cx="8345266" cy="548640"/>
          </a:xfrm>
        </p:spPr>
        <p:txBody>
          <a:bodyPr/>
          <a:lstStyle/>
          <a:p>
            <a:pPr algn="ctr"/>
            <a:r>
              <a:rPr lang="en-US" sz="2800" dirty="0"/>
              <a:t>Congenital Syphilis Cases Continued to Rise in 2023*</a:t>
            </a:r>
          </a:p>
        </p:txBody>
      </p:sp>
      <p:sp>
        <p:nvSpPr>
          <p:cNvPr id="4" name="Text Placeholder 3">
            <a:extLst>
              <a:ext uri="{FF2B5EF4-FFF2-40B4-BE49-F238E27FC236}">
                <a16:creationId xmlns:a16="http://schemas.microsoft.com/office/drawing/2014/main" id="{99C9BF21-1ADC-495E-A87B-B0265D141AC3}"/>
              </a:ext>
            </a:extLst>
          </p:cNvPr>
          <p:cNvSpPr>
            <a:spLocks noGrp="1"/>
          </p:cNvSpPr>
          <p:nvPr>
            <p:ph type="body" sz="quarter" idx="11"/>
          </p:nvPr>
        </p:nvSpPr>
        <p:spPr/>
        <p:txBody>
          <a:bodyPr/>
          <a:lstStyle/>
          <a:p>
            <a:r>
              <a:rPr lang="en-US" sz="1000" b="0" dirty="0">
                <a:latin typeface="Arial Narrow" panose="020B0606020202030204" pitchFamily="34" charset="0"/>
                <a:ea typeface="Calibri" panose="020F0502020204030204" pitchFamily="34" charset="0"/>
                <a:cs typeface="Times New Roman" panose="02020603050405020304" pitchFamily="18" charset="0"/>
              </a:rPr>
              <a:t>*</a:t>
            </a:r>
            <a:r>
              <a:rPr lang="en-US" sz="1000" b="0" dirty="0">
                <a:latin typeface="Arial Narrow" panose="020B0606020202030204" pitchFamily="34" charset="0"/>
                <a:ea typeface="Calibri" panose="020F0502020204030204" pitchFamily="34" charset="0"/>
              </a:rPr>
              <a:t>2023 data is still preliminary and subject to change</a:t>
            </a:r>
            <a:r>
              <a:rPr lang="en-US" sz="1000" b="0" dirty="0">
                <a:latin typeface="Arial Narrow" panose="020B0606020202030204" pitchFamily="34" charset="0"/>
                <a:ea typeface="Calibri" panose="020F0502020204030204" pitchFamily="34" charset="0"/>
                <a:cs typeface="Times New Roman" panose="02020603050405020304" pitchFamily="18" charset="0"/>
              </a:rPr>
              <a:t>. </a:t>
            </a:r>
          </a:p>
          <a:p>
            <a:r>
              <a:rPr lang="en-US" sz="1000" b="0" dirty="0">
                <a:latin typeface="Arial Narrow" panose="020B0606020202030204" pitchFamily="34" charset="0"/>
              </a:rPr>
              <a:t> Data Source: Sexually Transmitted Disease Management Information System (STD*MIS) and North Carolina Electronic Disease Surveillance System (NC EDSS) (data as January 25, 2024). </a:t>
            </a:r>
          </a:p>
        </p:txBody>
      </p:sp>
      <p:graphicFrame>
        <p:nvGraphicFramePr>
          <p:cNvPr id="5" name="Content Placeholder 4">
            <a:extLst>
              <a:ext uri="{FF2B5EF4-FFF2-40B4-BE49-F238E27FC236}">
                <a16:creationId xmlns:a16="http://schemas.microsoft.com/office/drawing/2014/main" id="{CBA7CD84-6FBC-485D-BDE2-C2F1D3FA117E}"/>
              </a:ext>
            </a:extLst>
          </p:cNvPr>
          <p:cNvGraphicFramePr>
            <a:graphicFrameLocks/>
          </p:cNvGraphicFramePr>
          <p:nvPr/>
        </p:nvGraphicFramePr>
        <p:xfrm>
          <a:off x="699911" y="1497204"/>
          <a:ext cx="10792178" cy="47522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4487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3BABDD-4CBD-1E52-D51C-7E271DE88B04}"/>
              </a:ext>
            </a:extLst>
          </p:cNvPr>
          <p:cNvPicPr>
            <a:picLocks noChangeAspect="1"/>
          </p:cNvPicPr>
          <p:nvPr/>
        </p:nvPicPr>
        <p:blipFill>
          <a:blip r:embed="rId2"/>
          <a:stretch>
            <a:fillRect/>
          </a:stretch>
        </p:blipFill>
        <p:spPr>
          <a:xfrm>
            <a:off x="0" y="489526"/>
            <a:ext cx="5740888" cy="5306291"/>
          </a:xfrm>
          <a:prstGeom prst="rect">
            <a:avLst/>
          </a:prstGeom>
        </p:spPr>
      </p:pic>
      <p:pic>
        <p:nvPicPr>
          <p:cNvPr id="10" name="Picture 9">
            <a:extLst>
              <a:ext uri="{FF2B5EF4-FFF2-40B4-BE49-F238E27FC236}">
                <a16:creationId xmlns:a16="http://schemas.microsoft.com/office/drawing/2014/main" id="{9C5423B2-B989-319C-1377-BD0FD8B205B8}"/>
              </a:ext>
            </a:extLst>
          </p:cNvPr>
          <p:cNvPicPr>
            <a:picLocks noChangeAspect="1"/>
          </p:cNvPicPr>
          <p:nvPr/>
        </p:nvPicPr>
        <p:blipFill>
          <a:blip r:embed="rId3"/>
          <a:stretch>
            <a:fillRect/>
          </a:stretch>
        </p:blipFill>
        <p:spPr>
          <a:xfrm>
            <a:off x="7753476" y="665017"/>
            <a:ext cx="3573623" cy="5195455"/>
          </a:xfrm>
          <a:prstGeom prst="rect">
            <a:avLst/>
          </a:prstGeom>
        </p:spPr>
      </p:pic>
      <p:sp>
        <p:nvSpPr>
          <p:cNvPr id="12" name="TextBox 11">
            <a:extLst>
              <a:ext uri="{FF2B5EF4-FFF2-40B4-BE49-F238E27FC236}">
                <a16:creationId xmlns:a16="http://schemas.microsoft.com/office/drawing/2014/main" id="{26C18625-6F83-2797-FCC4-01BBCAFDFDA8}"/>
              </a:ext>
            </a:extLst>
          </p:cNvPr>
          <p:cNvSpPr txBox="1"/>
          <p:nvPr/>
        </p:nvSpPr>
        <p:spPr>
          <a:xfrm>
            <a:off x="7964141" y="6083847"/>
            <a:ext cx="2182182" cy="307777"/>
          </a:xfrm>
          <a:prstGeom prst="rect">
            <a:avLst/>
          </a:prstGeom>
          <a:noFill/>
        </p:spPr>
        <p:txBody>
          <a:bodyPr wrap="square">
            <a:spAutoFit/>
          </a:bodyPr>
          <a:lstStyle/>
          <a:p>
            <a:r>
              <a:rPr lang="en-US" sz="1400" dirty="0">
                <a:hlinkClick r:id="rId4"/>
              </a:rPr>
              <a:t>Form (hsforms.com)</a:t>
            </a:r>
            <a:endParaRPr lang="en-US" sz="1400" dirty="0"/>
          </a:p>
        </p:txBody>
      </p:sp>
      <p:sp>
        <p:nvSpPr>
          <p:cNvPr id="14" name="TextBox 13">
            <a:extLst>
              <a:ext uri="{FF2B5EF4-FFF2-40B4-BE49-F238E27FC236}">
                <a16:creationId xmlns:a16="http://schemas.microsoft.com/office/drawing/2014/main" id="{E7DAD25D-EE5E-9A62-BD24-D7111FABDBE4}"/>
              </a:ext>
            </a:extLst>
          </p:cNvPr>
          <p:cNvSpPr txBox="1"/>
          <p:nvPr/>
        </p:nvSpPr>
        <p:spPr>
          <a:xfrm>
            <a:off x="501736" y="5714515"/>
            <a:ext cx="3087881" cy="738664"/>
          </a:xfrm>
          <a:prstGeom prst="rect">
            <a:avLst/>
          </a:prstGeom>
          <a:noFill/>
        </p:spPr>
        <p:txBody>
          <a:bodyPr wrap="square">
            <a:spAutoFit/>
          </a:bodyPr>
          <a:lstStyle/>
          <a:p>
            <a:r>
              <a:rPr lang="en-US" sz="1400" dirty="0">
                <a:hlinkClick r:id="rId5"/>
              </a:rPr>
              <a:t>Congenital Syphilis Resources for Providers | Division of Public Health (ncdhhs.gov)</a:t>
            </a:r>
            <a:endParaRPr lang="en-US" sz="1400" dirty="0"/>
          </a:p>
        </p:txBody>
      </p:sp>
    </p:spTree>
    <p:extLst>
      <p:ext uri="{BB962C8B-B14F-4D97-AF65-F5344CB8AC3E}">
        <p14:creationId xmlns:p14="http://schemas.microsoft.com/office/powerpoint/2010/main" val="2648577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41D52-F149-4480-874C-82BC0A80A1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8D1F85-4236-B307-D3F3-82A7BF6F34BF}"/>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11F27F3A-B3E9-41ED-AF8F-A365F10BB65F}" type="slidenum">
              <a:rPr lang="en-US" sz="1200" smtClean="0">
                <a:solidFill>
                  <a:schemeClr val="tx1">
                    <a:tint val="75000"/>
                  </a:schemeClr>
                </a:solidFill>
                <a:latin typeface="+mn-lt"/>
                <a:cs typeface="+mn-cs"/>
              </a:rPr>
              <a:pPr>
                <a:spcAft>
                  <a:spcPts val="600"/>
                </a:spcAft>
              </a:pPr>
              <a:t>17</a:t>
            </a:fld>
            <a:endParaRPr lang="en-US" sz="1200">
              <a:solidFill>
                <a:schemeClr val="tx1">
                  <a:tint val="75000"/>
                </a:schemeClr>
              </a:solidFill>
              <a:latin typeface="+mn-lt"/>
              <a:cs typeface="+mn-cs"/>
            </a:endParaRPr>
          </a:p>
        </p:txBody>
      </p:sp>
      <p:graphicFrame>
        <p:nvGraphicFramePr>
          <p:cNvPr id="3" name="Table 2">
            <a:extLst>
              <a:ext uri="{FF2B5EF4-FFF2-40B4-BE49-F238E27FC236}">
                <a16:creationId xmlns:a16="http://schemas.microsoft.com/office/drawing/2014/main" id="{EF4CC554-4647-37C6-3E8C-D2FD14A4F896}"/>
              </a:ext>
            </a:extLst>
          </p:cNvPr>
          <p:cNvGraphicFramePr>
            <a:graphicFrameLocks noGrp="1"/>
          </p:cNvGraphicFramePr>
          <p:nvPr>
            <p:extLst>
              <p:ext uri="{D42A27DB-BD31-4B8C-83A1-F6EECF244321}">
                <p14:modId xmlns:p14="http://schemas.microsoft.com/office/powerpoint/2010/main" val="3404815396"/>
              </p:ext>
            </p:extLst>
          </p:nvPr>
        </p:nvGraphicFramePr>
        <p:xfrm>
          <a:off x="1007016" y="643467"/>
          <a:ext cx="10177969" cy="5553230"/>
        </p:xfrm>
        <a:graphic>
          <a:graphicData uri="http://schemas.openxmlformats.org/drawingml/2006/table">
            <a:tbl>
              <a:tblPr firstRow="1" firstCol="1" bandRow="1">
                <a:noFill/>
                <a:tableStyleId>{5C22544A-7EE6-4342-B048-85BDC9FD1C3A}</a:tableStyleId>
              </a:tblPr>
              <a:tblGrid>
                <a:gridCol w="3370023">
                  <a:extLst>
                    <a:ext uri="{9D8B030D-6E8A-4147-A177-3AD203B41FA5}">
                      <a16:colId xmlns:a16="http://schemas.microsoft.com/office/drawing/2014/main" val="57136339"/>
                    </a:ext>
                  </a:extLst>
                </a:gridCol>
                <a:gridCol w="6807946">
                  <a:extLst>
                    <a:ext uri="{9D8B030D-6E8A-4147-A177-3AD203B41FA5}">
                      <a16:colId xmlns:a16="http://schemas.microsoft.com/office/drawing/2014/main" val="3013123438"/>
                    </a:ext>
                  </a:extLst>
                </a:gridCol>
              </a:tblGrid>
              <a:tr h="716952">
                <a:tc>
                  <a:txBody>
                    <a:bodyPr/>
                    <a:lstStyle/>
                    <a:p>
                      <a:pPr marL="0" marR="0">
                        <a:lnSpc>
                          <a:spcPct val="107000"/>
                        </a:lnSpc>
                        <a:spcBef>
                          <a:spcPts val="600"/>
                        </a:spcBef>
                        <a:spcAft>
                          <a:spcPts val="600"/>
                        </a:spcAft>
                        <a:tabLst>
                          <a:tab pos="1485900" algn="l"/>
                        </a:tabLst>
                      </a:pPr>
                      <a:r>
                        <a:rPr lang="en-US" sz="1300" b="0" cap="none" spc="0" dirty="0">
                          <a:solidFill>
                            <a:schemeClr val="tx1"/>
                          </a:solidFill>
                          <a:effectLst/>
                        </a:rPr>
                        <a:t>Opening Remarks</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noFill/>
                  </a:tcPr>
                </a:tc>
                <a:tc>
                  <a:txBody>
                    <a:bodyPr/>
                    <a:lstStyle/>
                    <a:p>
                      <a:pPr marL="0" marR="0">
                        <a:spcBef>
                          <a:spcPts val="600"/>
                        </a:spcBef>
                        <a:spcAft>
                          <a:spcPts val="600"/>
                        </a:spcAft>
                      </a:pPr>
                      <a:r>
                        <a:rPr lang="en-US" sz="1300" b="1" cap="none" spc="0" dirty="0">
                          <a:solidFill>
                            <a:schemeClr val="tx1"/>
                          </a:solidFill>
                          <a:effectLst/>
                        </a:rPr>
                        <a:t>Stacie Turpin Saunders, MPH</a:t>
                      </a:r>
                    </a:p>
                    <a:p>
                      <a:pPr marL="0" marR="0">
                        <a:spcBef>
                          <a:spcPts val="600"/>
                        </a:spcBef>
                        <a:spcAft>
                          <a:spcPts val="600"/>
                        </a:spcAft>
                      </a:pPr>
                      <a:r>
                        <a:rPr lang="en-US" sz="1300" b="0" cap="none" spc="0" dirty="0">
                          <a:solidFill>
                            <a:schemeClr val="tx1"/>
                          </a:solidFill>
                          <a:effectLst/>
                        </a:rPr>
                        <a:t>Deputy Director/Section Chief, Local and Community Support</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285649305"/>
                  </a:ext>
                </a:extLst>
              </a:tr>
              <a:tr h="716952">
                <a:tc>
                  <a:txBody>
                    <a:bodyPr/>
                    <a:lstStyle/>
                    <a:p>
                      <a:pPr marL="0" marR="0">
                        <a:lnSpc>
                          <a:spcPct val="107000"/>
                        </a:lnSpc>
                        <a:spcBef>
                          <a:spcPts val="600"/>
                        </a:spcBef>
                        <a:spcAft>
                          <a:spcPts val="600"/>
                        </a:spcAft>
                        <a:tabLst>
                          <a:tab pos="1485900" algn="l"/>
                        </a:tabLst>
                      </a:pPr>
                      <a:r>
                        <a:rPr lang="en-US" sz="1300" b="1" cap="none" spc="0">
                          <a:solidFill>
                            <a:schemeClr val="tx1"/>
                          </a:solidFill>
                          <a:effectLst/>
                        </a:rPr>
                        <a:t>Epi Section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0" marR="0">
                        <a:spcBef>
                          <a:spcPts val="600"/>
                        </a:spcBef>
                        <a:spcAft>
                          <a:spcPts val="600"/>
                        </a:spcAft>
                      </a:pPr>
                      <a:r>
                        <a:rPr lang="en-US" sz="1300" b="1" cap="none" spc="0" dirty="0">
                          <a:solidFill>
                            <a:schemeClr val="tx1"/>
                          </a:solidFill>
                          <a:effectLst/>
                        </a:rPr>
                        <a:t>Zack Moore, MD, MPH </a:t>
                      </a:r>
                    </a:p>
                    <a:p>
                      <a:pPr marL="0" marR="0">
                        <a:spcBef>
                          <a:spcPts val="600"/>
                        </a:spcBef>
                        <a:spcAft>
                          <a:spcPts val="600"/>
                        </a:spcAft>
                      </a:pPr>
                      <a:r>
                        <a:rPr lang="en-US" sz="1300" cap="none" spc="0" dirty="0">
                          <a:solidFill>
                            <a:schemeClr val="tx1"/>
                          </a:solidFill>
                          <a:effectLst/>
                        </a:rPr>
                        <a:t>State Epidemiologist and Epidemiology Section Chief </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3858948224"/>
                  </a:ext>
                </a:extLst>
              </a:tr>
              <a:tr h="658185">
                <a:tc>
                  <a:txBody>
                    <a:bodyPr/>
                    <a:lstStyle/>
                    <a:p>
                      <a:pPr marL="0" marR="0">
                        <a:lnSpc>
                          <a:spcPct val="107000"/>
                        </a:lnSpc>
                        <a:spcBef>
                          <a:spcPts val="600"/>
                        </a:spcBef>
                        <a:spcAft>
                          <a:spcPts val="600"/>
                        </a:spcAft>
                        <a:tabLst>
                          <a:tab pos="1485900" algn="l"/>
                        </a:tabLst>
                      </a:pPr>
                      <a:r>
                        <a:rPr lang="en-US" sz="1300" b="1" cap="none" spc="0">
                          <a:solidFill>
                            <a:schemeClr val="tx1"/>
                          </a:solidFill>
                          <a:effectLst/>
                        </a:rPr>
                        <a:t>MCU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600"/>
                        </a:spcBef>
                        <a:spcAft>
                          <a:spcPts val="600"/>
                        </a:spcAft>
                      </a:pPr>
                      <a:r>
                        <a:rPr lang="en-US" sz="1200" b="1" cap="none" spc="0" dirty="0">
                          <a:solidFill>
                            <a:schemeClr val="tx1"/>
                          </a:solidFill>
                          <a:effectLst/>
                        </a:rPr>
                        <a:t>Erica Wilson, MD, MPH</a:t>
                      </a:r>
                    </a:p>
                    <a:p>
                      <a:pPr marL="0" marR="0">
                        <a:spcBef>
                          <a:spcPts val="600"/>
                        </a:spcBef>
                        <a:spcAft>
                          <a:spcPts val="600"/>
                        </a:spcAft>
                      </a:pPr>
                      <a:r>
                        <a:rPr lang="en-US" sz="1200" cap="none" spc="0" dirty="0">
                          <a:solidFill>
                            <a:schemeClr val="tx1"/>
                          </a:solidFill>
                          <a:effectLst/>
                        </a:rPr>
                        <a:t>Medical Director, Medical Consultation Unit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233242866"/>
                  </a:ext>
                </a:extLst>
              </a:tr>
              <a:tr h="731338">
                <a:tc>
                  <a:txBody>
                    <a:bodyPr/>
                    <a:lstStyle/>
                    <a:p>
                      <a:pPr marL="0" marR="0">
                        <a:spcBef>
                          <a:spcPts val="600"/>
                        </a:spcBef>
                        <a:spcAft>
                          <a:spcPts val="600"/>
                        </a:spcAft>
                      </a:pPr>
                      <a:r>
                        <a:rPr lang="en-US" sz="1300" b="1" cap="none" spc="0">
                          <a:solidFill>
                            <a:schemeClr val="tx1"/>
                          </a:solidFill>
                          <a:effectLst/>
                        </a:rPr>
                        <a:t>Measles; HPAI; cipro resistant NMn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Emma Doran, MD, MPH</a:t>
                      </a:r>
                    </a:p>
                    <a:p>
                      <a:pPr marL="0" marR="0">
                        <a:spcBef>
                          <a:spcPts val="600"/>
                        </a:spcBef>
                        <a:spcAft>
                          <a:spcPts val="600"/>
                        </a:spcAft>
                      </a:pPr>
                      <a:r>
                        <a:rPr lang="en-US" sz="1300" cap="none" spc="0" dirty="0">
                          <a:solidFill>
                            <a:schemeClr val="tx1"/>
                          </a:solidFill>
                          <a:effectLst/>
                        </a:rPr>
                        <a:t>Medical Director, Vaccine Preventable and Respiratory Diseases</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467787456"/>
                  </a:ext>
                </a:extLst>
              </a:tr>
              <a:tr h="600405">
                <a:tc>
                  <a:txBody>
                    <a:bodyPr/>
                    <a:lstStyle/>
                    <a:p>
                      <a:pPr marL="0" marR="0">
                        <a:spcBef>
                          <a:spcPts val="600"/>
                        </a:spcBef>
                        <a:spcAft>
                          <a:spcPts val="600"/>
                        </a:spcAft>
                      </a:pPr>
                      <a:r>
                        <a:rPr lang="en-US" sz="1300" b="1" cap="none" spc="0">
                          <a:solidFill>
                            <a:schemeClr val="tx1"/>
                          </a:solidFill>
                          <a:effectLst/>
                        </a:rPr>
                        <a:t>Syphilis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nSpc>
                          <a:spcPct val="107000"/>
                        </a:lnSpc>
                        <a:spcBef>
                          <a:spcPts val="600"/>
                        </a:spcBef>
                        <a:spcAft>
                          <a:spcPts val="600"/>
                        </a:spcAft>
                        <a:tabLst>
                          <a:tab pos="1485900" algn="l"/>
                        </a:tabLst>
                      </a:pPr>
                      <a:r>
                        <a:rPr lang="en-US" sz="1200" b="1" cap="none" spc="0" dirty="0">
                          <a:solidFill>
                            <a:schemeClr val="tx1"/>
                          </a:solidFill>
                          <a:effectLst/>
                        </a:rPr>
                        <a:t>Vicki Mobley, MD, MPH</a:t>
                      </a:r>
                    </a:p>
                    <a:p>
                      <a:pPr marL="0" marR="0">
                        <a:spcBef>
                          <a:spcPts val="600"/>
                        </a:spcBef>
                        <a:spcAft>
                          <a:spcPts val="600"/>
                        </a:spcAft>
                      </a:pPr>
                      <a:r>
                        <a:rPr lang="en-US" sz="1200" cap="none" spc="0" dirty="0">
                          <a:solidFill>
                            <a:schemeClr val="tx1"/>
                          </a:solidFill>
                          <a:effectLst/>
                        </a:rPr>
                        <a:t>Medical Director, HIV/STI</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886566978"/>
                  </a:ext>
                </a:extLst>
              </a:tr>
              <a:tr h="731338">
                <a:tc>
                  <a:txBody>
                    <a:bodyPr/>
                    <a:lstStyle/>
                    <a:p>
                      <a:pPr marL="0" marR="0">
                        <a:spcBef>
                          <a:spcPts val="600"/>
                        </a:spcBef>
                        <a:spcAft>
                          <a:spcPts val="600"/>
                        </a:spcAft>
                      </a:pPr>
                      <a:r>
                        <a:rPr lang="en-US" sz="1300" b="1" cap="none" spc="0" dirty="0">
                          <a:solidFill>
                            <a:schemeClr val="tx1"/>
                          </a:solidFill>
                          <a:effectLst/>
                        </a:rPr>
                        <a:t>Wastewater Surveillance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solidFill>
                      <a:schemeClr val="accent3"/>
                    </a:solid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Molly Deutsch-Feldman</a:t>
                      </a:r>
                    </a:p>
                    <a:p>
                      <a:pPr marL="0" marR="0">
                        <a:spcBef>
                          <a:spcPts val="600"/>
                        </a:spcBef>
                        <a:spcAft>
                          <a:spcPts val="600"/>
                        </a:spcAft>
                      </a:pPr>
                      <a:r>
                        <a:rPr lang="en-US" sz="1300" cap="none" spc="0" dirty="0">
                          <a:solidFill>
                            <a:schemeClr val="tx1"/>
                          </a:solidFill>
                          <a:effectLst/>
                        </a:rPr>
                        <a:t>Environmental Health</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solidFill>
                      <a:schemeClr val="accent3"/>
                    </a:solidFill>
                  </a:tcPr>
                </a:tc>
                <a:extLst>
                  <a:ext uri="{0D108BD9-81ED-4DB2-BD59-A6C34878D82A}">
                    <a16:rowId xmlns:a16="http://schemas.microsoft.com/office/drawing/2014/main" val="2340853296"/>
                  </a:ext>
                </a:extLst>
              </a:tr>
              <a:tr h="658185">
                <a:tc>
                  <a:txBody>
                    <a:bodyPr/>
                    <a:lstStyle/>
                    <a:p>
                      <a:pPr marL="0" marR="0">
                        <a:spcBef>
                          <a:spcPts val="600"/>
                        </a:spcBef>
                        <a:spcAft>
                          <a:spcPts val="600"/>
                        </a:spcAft>
                      </a:pPr>
                      <a:r>
                        <a:rPr lang="en-US" sz="1300" b="1" cap="none" spc="0" dirty="0">
                          <a:solidFill>
                            <a:schemeClr val="tx1"/>
                          </a:solidFill>
                          <a:effectLst/>
                        </a:rPr>
                        <a:t>Vaccine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600"/>
                        </a:spcBef>
                        <a:spcAft>
                          <a:spcPts val="600"/>
                        </a:spcAft>
                      </a:pPr>
                      <a:r>
                        <a:rPr lang="en-US" sz="1200" b="1" cap="none" spc="0" dirty="0">
                          <a:solidFill>
                            <a:schemeClr val="tx1"/>
                          </a:solidFill>
                          <a:effectLst/>
                        </a:rPr>
                        <a:t>Carrie Blanchard, PharmD, MPH</a:t>
                      </a:r>
                    </a:p>
                    <a:p>
                      <a:pPr marL="0" marR="0">
                        <a:spcBef>
                          <a:spcPts val="600"/>
                        </a:spcBef>
                        <a:spcAft>
                          <a:spcPts val="600"/>
                        </a:spcAft>
                      </a:pPr>
                      <a:r>
                        <a:rPr lang="en-US" sz="1200" cap="none" spc="0" dirty="0">
                          <a:solidFill>
                            <a:schemeClr val="tx1"/>
                          </a:solidFill>
                          <a:effectLst/>
                        </a:rPr>
                        <a:t>Immunization Branch Interim Director</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819141836"/>
                  </a:ext>
                </a:extLst>
              </a:tr>
              <a:tr h="0">
                <a:tc>
                  <a:txBody>
                    <a:bodyPr/>
                    <a:lstStyle/>
                    <a:p>
                      <a:pPr marL="0" marR="0">
                        <a:spcBef>
                          <a:spcPts val="600"/>
                        </a:spcBef>
                        <a:spcAft>
                          <a:spcPts val="600"/>
                        </a:spcAf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Therapeutics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marL="0" marR="0">
                        <a:spcBef>
                          <a:spcPts val="600"/>
                        </a:spcBef>
                        <a:spcAft>
                          <a:spcPts val="600"/>
                        </a:spcAft>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Tim Davis, PharmD</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PMP</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Medical Countermeasures Coordinator</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3586688657"/>
                  </a:ext>
                </a:extLst>
              </a:tr>
              <a:tr h="364353">
                <a:tc>
                  <a:txBody>
                    <a:bodyPr/>
                    <a:lstStyle/>
                    <a:p>
                      <a:pPr marL="0" marR="0">
                        <a:lnSpc>
                          <a:spcPct val="107000"/>
                        </a:lnSpc>
                        <a:spcBef>
                          <a:spcPts val="600"/>
                        </a:spcBef>
                        <a:spcAft>
                          <a:spcPts val="600"/>
                        </a:spcAft>
                      </a:pPr>
                      <a:r>
                        <a:rPr lang="en-US" sz="1300" b="1" cap="none" spc="0">
                          <a:solidFill>
                            <a:schemeClr val="tx1"/>
                          </a:solidFill>
                          <a:effectLst/>
                        </a:rPr>
                        <a:t>Question &amp; Answer Session</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600"/>
                        </a:spcBef>
                        <a:spcAft>
                          <a:spcPts val="600"/>
                        </a:spcAft>
                      </a:pPr>
                      <a:r>
                        <a:rPr lang="en-US" sz="1300" cap="none" spc="0" dirty="0">
                          <a:solidFill>
                            <a:schemeClr val="tx1"/>
                          </a:solidFill>
                          <a:effectLst/>
                        </a:rPr>
                        <a:t>Open for Questions — Please use the Zoom Q&amp;A function</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104886011"/>
                  </a:ext>
                </a:extLst>
              </a:tr>
            </a:tbl>
          </a:graphicData>
        </a:graphic>
      </p:graphicFrame>
      <p:sp>
        <p:nvSpPr>
          <p:cNvPr id="5" name="TextBox 4">
            <a:extLst>
              <a:ext uri="{FF2B5EF4-FFF2-40B4-BE49-F238E27FC236}">
                <a16:creationId xmlns:a16="http://schemas.microsoft.com/office/drawing/2014/main" id="{F60192F2-90E2-4FD2-CDE1-4246E707DC49}"/>
              </a:ext>
            </a:extLst>
          </p:cNvPr>
          <p:cNvSpPr txBox="1"/>
          <p:nvPr/>
        </p:nvSpPr>
        <p:spPr>
          <a:xfrm>
            <a:off x="5126624" y="22231"/>
            <a:ext cx="4424082" cy="584775"/>
          </a:xfrm>
          <a:prstGeom prst="rect">
            <a:avLst/>
          </a:prstGeom>
          <a:noFill/>
        </p:spPr>
        <p:txBody>
          <a:bodyPr wrap="square" rtlCol="0">
            <a:spAutoFit/>
          </a:bodyPr>
          <a:lstStyle/>
          <a:p>
            <a:r>
              <a:rPr lang="en-US" sz="3200" b="1" dirty="0">
                <a:latin typeface="Franklin Gothic Book" panose="020B0503020102020204" pitchFamily="34" charset="0"/>
              </a:rPr>
              <a:t>Agenda</a:t>
            </a:r>
          </a:p>
        </p:txBody>
      </p:sp>
    </p:spTree>
    <p:extLst>
      <p:ext uri="{BB962C8B-B14F-4D97-AF65-F5344CB8AC3E}">
        <p14:creationId xmlns:p14="http://schemas.microsoft.com/office/powerpoint/2010/main" val="420078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1"/>
          <p:cNvPicPr preferRelativeResize="0"/>
          <p:nvPr/>
        </p:nvPicPr>
        <p:blipFill rotWithShape="1">
          <a:blip r:embed="rId3">
            <a:alphaModFix/>
          </a:blip>
          <a:srcRect/>
          <a:stretch/>
        </p:blipFill>
        <p:spPr>
          <a:xfrm>
            <a:off x="0" y="0"/>
            <a:ext cx="12192000" cy="1678782"/>
          </a:xfrm>
          <a:prstGeom prst="rect">
            <a:avLst/>
          </a:prstGeom>
          <a:noFill/>
          <a:ln>
            <a:noFill/>
          </a:ln>
        </p:spPr>
      </p:pic>
      <p:sp>
        <p:nvSpPr>
          <p:cNvPr id="386" name="Google Shape;386;p1"/>
          <p:cNvSpPr txBox="1"/>
          <p:nvPr/>
        </p:nvSpPr>
        <p:spPr>
          <a:xfrm>
            <a:off x="1524001" y="2210766"/>
            <a:ext cx="9143999" cy="360541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23F4F"/>
              </a:buClr>
              <a:buSzPts val="3600"/>
              <a:buFont typeface="Arial"/>
              <a:buNone/>
            </a:pPr>
            <a:endParaRPr sz="3600" b="1" i="0" u="none" strike="noStrike" cap="none">
              <a:solidFill>
                <a:srgbClr val="15365E"/>
              </a:solidFill>
              <a:latin typeface="Calibri"/>
              <a:ea typeface="Calibri"/>
              <a:cs typeface="Calibri"/>
              <a:sym typeface="Calibri"/>
            </a:endParaRPr>
          </a:p>
          <a:p>
            <a:pPr algn="ctr">
              <a:lnSpc>
                <a:spcPct val="90000"/>
              </a:lnSpc>
              <a:buClr>
                <a:srgbClr val="15365E"/>
              </a:buClr>
              <a:buSzPts val="2800"/>
            </a:pPr>
            <a:endParaRPr/>
          </a:p>
          <a:p>
            <a:pPr algn="ctr">
              <a:lnSpc>
                <a:spcPct val="90000"/>
              </a:lnSpc>
              <a:buClr>
                <a:srgbClr val="15365E"/>
              </a:buClr>
              <a:buSzPts val="2800"/>
            </a:pPr>
            <a:r>
              <a:rPr lang="en-US" sz="4000" b="1" i="0" u="none" strike="noStrike" cap="none" dirty="0">
                <a:solidFill>
                  <a:srgbClr val="15365E"/>
                </a:solidFill>
                <a:latin typeface="Calibri"/>
                <a:cs typeface="Calibri"/>
                <a:sym typeface="Arial"/>
              </a:rPr>
              <a:t>NC Wastewater Monitoring Network</a:t>
            </a:r>
            <a:r>
              <a:rPr lang="en-US" sz="4000" b="1" dirty="0">
                <a:solidFill>
                  <a:srgbClr val="15365E"/>
                </a:solidFill>
                <a:latin typeface="Calibri"/>
                <a:cs typeface="Calibri"/>
                <a:sym typeface="Arial"/>
              </a:rPr>
              <a:t> Update</a:t>
            </a:r>
            <a:endParaRPr sz="3600" b="1" i="0" u="none" strike="noStrike" cap="none" dirty="0">
              <a:solidFill>
                <a:srgbClr val="15365E"/>
              </a:solidFill>
              <a:latin typeface="Calibri"/>
              <a:cs typeface="Calibri"/>
              <a:sym typeface="Arial"/>
            </a:endParaRPr>
          </a:p>
          <a:p>
            <a:pPr marL="0" marR="0" lvl="0" indent="0" algn="ctr" rtl="0">
              <a:lnSpc>
                <a:spcPct val="90000"/>
              </a:lnSpc>
              <a:spcBef>
                <a:spcPts val="0"/>
              </a:spcBef>
              <a:spcAft>
                <a:spcPts val="0"/>
              </a:spcAft>
              <a:buClr>
                <a:srgbClr val="323F4F"/>
              </a:buClr>
              <a:buSzPts val="3200"/>
              <a:buFont typeface="Arial"/>
              <a:buNone/>
            </a:pPr>
            <a:endParaRPr sz="3200" b="1" i="0" u="none" strike="noStrike" cap="none">
              <a:solidFill>
                <a:srgbClr val="15365E"/>
              </a:solidFill>
              <a:latin typeface="Arial"/>
              <a:ea typeface="Arial"/>
              <a:cs typeface="Arial"/>
              <a:sym typeface="Arial"/>
            </a:endParaRPr>
          </a:p>
          <a:p>
            <a:pPr marL="0" marR="0" lvl="0" indent="0" algn="ctr" rtl="0">
              <a:lnSpc>
                <a:spcPct val="90000"/>
              </a:lnSpc>
              <a:spcBef>
                <a:spcPts val="0"/>
              </a:spcBef>
              <a:spcAft>
                <a:spcPts val="0"/>
              </a:spcAft>
              <a:buClr>
                <a:srgbClr val="323F4F"/>
              </a:buClr>
              <a:buSzPts val="3200"/>
              <a:buFont typeface="Arial"/>
              <a:buNone/>
            </a:pPr>
            <a:endParaRPr lang="en-US" sz="3200" b="1" i="0" u="none" strike="noStrike" cap="none">
              <a:solidFill>
                <a:srgbClr val="15365E"/>
              </a:solidFill>
              <a:latin typeface="Arial"/>
              <a:ea typeface="Arial"/>
              <a:cs typeface="Arial"/>
              <a:sym typeface="Arial"/>
            </a:endParaRPr>
          </a:p>
          <a:p>
            <a:pPr marL="0" marR="0" lvl="0" indent="0" algn="ctr" rtl="0">
              <a:lnSpc>
                <a:spcPct val="90000"/>
              </a:lnSpc>
              <a:spcBef>
                <a:spcPts val="0"/>
              </a:spcBef>
              <a:spcAft>
                <a:spcPts val="0"/>
              </a:spcAft>
              <a:buClr>
                <a:srgbClr val="323F4F"/>
              </a:buClr>
              <a:buSzPts val="3200"/>
              <a:buFont typeface="Arial"/>
              <a:buNone/>
            </a:pPr>
            <a:endParaRPr sz="3200" b="1" i="0" u="none" strike="noStrike" cap="none">
              <a:solidFill>
                <a:srgbClr val="15365E"/>
              </a:solidFill>
              <a:latin typeface="Arial"/>
              <a:ea typeface="Arial"/>
              <a:cs typeface="Arial"/>
              <a:sym typeface="Arial"/>
            </a:endParaRPr>
          </a:p>
          <a:p>
            <a:pPr algn="ctr">
              <a:lnSpc>
                <a:spcPct val="90000"/>
              </a:lnSpc>
              <a:buClr>
                <a:srgbClr val="15365E"/>
              </a:buClr>
              <a:buSzPts val="2800"/>
            </a:pPr>
            <a:endParaRPr lang="en-US" sz="3200" b="1">
              <a:solidFill>
                <a:srgbClr val="15365E"/>
              </a:solidFill>
              <a:latin typeface="Calibri"/>
              <a:cs typeface="Calibri"/>
            </a:endParaRPr>
          </a:p>
          <a:p>
            <a:pPr algn="ctr">
              <a:lnSpc>
                <a:spcPct val="90000"/>
              </a:lnSpc>
              <a:buClr>
                <a:srgbClr val="15365E"/>
              </a:buClr>
              <a:buSzPts val="2400"/>
            </a:pPr>
            <a:r>
              <a:rPr lang="en-US" sz="2800" b="1" dirty="0">
                <a:solidFill>
                  <a:srgbClr val="15365E"/>
                </a:solidFill>
                <a:latin typeface="Calibri"/>
                <a:cs typeface="Calibri"/>
              </a:rPr>
              <a:t>NCWMN Epi/GIS Team</a:t>
            </a:r>
            <a:endParaRPr sz="1600" dirty="0">
              <a:latin typeface="Calibri" panose="020F0502020204030204" pitchFamily="34" charset="0"/>
              <a:cs typeface="Calibri" panose="020F0502020204030204" pitchFamily="34" charset="0"/>
            </a:endParaRPr>
          </a:p>
          <a:p>
            <a:pPr marL="0" marR="0" lvl="0" indent="0" algn="ctr" rtl="0">
              <a:lnSpc>
                <a:spcPct val="90000"/>
              </a:lnSpc>
              <a:spcBef>
                <a:spcPts val="0"/>
              </a:spcBef>
              <a:spcAft>
                <a:spcPts val="0"/>
              </a:spcAft>
              <a:buClr>
                <a:srgbClr val="15365E"/>
              </a:buClr>
              <a:buSzPts val="2400"/>
              <a:buFont typeface="Arial"/>
              <a:buNone/>
            </a:pPr>
            <a:r>
              <a:rPr lang="en-US" sz="2800" b="1" i="0" u="none" strike="noStrike" cap="none" dirty="0">
                <a:solidFill>
                  <a:srgbClr val="15365E"/>
                </a:solidFill>
                <a:latin typeface="Calibri"/>
                <a:cs typeface="Calibri"/>
                <a:sym typeface="Arial"/>
              </a:rPr>
              <a:t>Occupational and Environmental Epidemiology Branch</a:t>
            </a:r>
            <a:endParaRPr sz="1600" dirty="0">
              <a:latin typeface="Calibri"/>
              <a:cs typeface="Calibri"/>
            </a:endParaRPr>
          </a:p>
          <a:p>
            <a:pPr marL="0" marR="0" lvl="0" indent="0" algn="ctr" rtl="0">
              <a:lnSpc>
                <a:spcPct val="90000"/>
              </a:lnSpc>
              <a:spcBef>
                <a:spcPts val="0"/>
              </a:spcBef>
              <a:spcAft>
                <a:spcPts val="0"/>
              </a:spcAft>
              <a:buClr>
                <a:srgbClr val="323F4F"/>
              </a:buClr>
              <a:buSzPts val="3500"/>
              <a:buFont typeface="Arial"/>
              <a:buNone/>
            </a:pPr>
            <a:endParaRPr sz="3500" b="1" i="0" u="none" strike="noStrike" cap="none">
              <a:solidFill>
                <a:srgbClr val="15365E"/>
              </a:solidFill>
              <a:latin typeface="Arial"/>
              <a:ea typeface="Arial"/>
              <a:cs typeface="Arial"/>
              <a:sym typeface="Arial"/>
            </a:endParaRPr>
          </a:p>
          <a:p>
            <a:pPr marL="0" marR="0" lvl="0" indent="0" algn="ctr" rtl="0">
              <a:lnSpc>
                <a:spcPct val="90000"/>
              </a:lnSpc>
              <a:spcBef>
                <a:spcPts val="0"/>
              </a:spcBef>
              <a:spcAft>
                <a:spcPts val="0"/>
              </a:spcAft>
              <a:buClr>
                <a:srgbClr val="323F4F"/>
              </a:buClr>
              <a:buSzPts val="2400"/>
              <a:buFont typeface="Arial"/>
              <a:buNone/>
            </a:pPr>
            <a:endParaRPr sz="2400" b="1" i="1" u="none" strike="noStrike" cap="none">
              <a:solidFill>
                <a:srgbClr val="323F4F"/>
              </a:solidFill>
              <a:latin typeface="Arial"/>
              <a:ea typeface="Arial"/>
              <a:cs typeface="Arial"/>
              <a:sym typeface="Arial"/>
            </a:endParaRPr>
          </a:p>
        </p:txBody>
      </p:sp>
    </p:spTree>
    <p:extLst>
      <p:ext uri="{BB962C8B-B14F-4D97-AF65-F5344CB8AC3E}">
        <p14:creationId xmlns:p14="http://schemas.microsoft.com/office/powerpoint/2010/main" val="29794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93" name="Google Shape;393;p2"/>
          <p:cNvSpPr txBox="1">
            <a:spLocks noGrp="1"/>
          </p:cNvSpPr>
          <p:nvPr>
            <p:ph type="title"/>
          </p:nvPr>
        </p:nvSpPr>
        <p:spPr>
          <a:xfrm>
            <a:off x="841248" y="251312"/>
            <a:ext cx="10506456" cy="1010264"/>
          </a:xfrm>
          <a:prstGeom prst="rect">
            <a:avLst/>
          </a:prstGeom>
          <a:noFill/>
          <a:ln>
            <a:noFill/>
          </a:ln>
        </p:spPr>
        <p:txBody>
          <a:bodyPr spcFirstLastPara="1" wrap="square" lIns="91425" tIns="45700" rIns="91425" bIns="45700" anchor="ctr" anchorCtr="0">
            <a:normAutofit/>
          </a:bodyPr>
          <a:lstStyle/>
          <a:p>
            <a:pPr>
              <a:buClr>
                <a:schemeClr val="dk1"/>
              </a:buClr>
              <a:buSzPts val="3100"/>
            </a:pPr>
            <a:r>
              <a:rPr lang="en-US">
                <a:solidFill>
                  <a:schemeClr val="dk1"/>
                </a:solidFill>
                <a:latin typeface="Calibri"/>
                <a:cs typeface="Calibri"/>
              </a:rPr>
              <a:t>47 Sites in the Network</a:t>
            </a:r>
            <a:endParaRPr lang="en-US" sz="1600">
              <a:solidFill>
                <a:schemeClr val="dk1"/>
              </a:solidFill>
              <a:latin typeface="Calibri" panose="020F0502020204030204" pitchFamily="34" charset="0"/>
              <a:cs typeface="Calibri" panose="020F0502020204030204" pitchFamily="34" charset="0"/>
            </a:endParaRPr>
          </a:p>
        </p:txBody>
      </p:sp>
      <p:sp>
        <p:nvSpPr>
          <p:cNvPr id="394" name="Google Shape;394;p2"/>
          <p:cNvSpPr/>
          <p:nvPr/>
        </p:nvSpPr>
        <p:spPr>
          <a:xfrm>
            <a:off x="0" y="417618"/>
            <a:ext cx="128016" cy="631415"/>
          </a:xfrm>
          <a:prstGeom prst="rect">
            <a:avLst/>
          </a:prstGeom>
          <a:solidFill>
            <a:srgbClr val="3F89A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5" name="Google Shape;395;p2"/>
          <p:cNvSpPr/>
          <p:nvPr/>
        </p:nvSpPr>
        <p:spPr>
          <a:xfrm>
            <a:off x="841248" y="1380864"/>
            <a:ext cx="10506456"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0" name="Google Shape;400;p2"/>
          <p:cNvSpPr/>
          <p:nvPr/>
        </p:nvSpPr>
        <p:spPr>
          <a:xfrm rot="-197763">
            <a:off x="4901904" y="5477595"/>
            <a:ext cx="1422335" cy="1134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39D2C74E-B819-7CB6-1CC9-5D98CBE8A8DB}"/>
              </a:ext>
            </a:extLst>
          </p:cNvPr>
          <p:cNvPicPr>
            <a:picLocks noChangeAspect="1"/>
          </p:cNvPicPr>
          <p:nvPr/>
        </p:nvPicPr>
        <p:blipFill rotWithShape="1">
          <a:blip r:embed="rId3"/>
          <a:srcRect t="3297"/>
          <a:stretch/>
        </p:blipFill>
        <p:spPr>
          <a:xfrm>
            <a:off x="0" y="1555095"/>
            <a:ext cx="12192000" cy="4860156"/>
          </a:xfrm>
          <a:prstGeom prst="rect">
            <a:avLst/>
          </a:prstGeom>
        </p:spPr>
      </p:pic>
    </p:spTree>
    <p:extLst>
      <p:ext uri="{BB962C8B-B14F-4D97-AF65-F5344CB8AC3E}">
        <p14:creationId xmlns:p14="http://schemas.microsoft.com/office/powerpoint/2010/main" val="228433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597C-8DC9-D055-F433-D660A8F20E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DC4A8-7E0F-DB4B-F543-064D5CE5C0E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11F27F3A-B3E9-41ED-AF8F-A365F10BB65F}" type="slidenum">
              <a:rPr lang="en-US" sz="1200" smtClean="0">
                <a:solidFill>
                  <a:schemeClr val="tx1">
                    <a:tint val="75000"/>
                  </a:schemeClr>
                </a:solidFill>
                <a:latin typeface="+mn-lt"/>
                <a:cs typeface="+mn-cs"/>
              </a:rPr>
              <a:pPr>
                <a:spcAft>
                  <a:spcPts val="600"/>
                </a:spcAft>
              </a:pPr>
              <a:t>2</a:t>
            </a:fld>
            <a:endParaRPr lang="en-US" sz="1200">
              <a:solidFill>
                <a:schemeClr val="tx1">
                  <a:tint val="75000"/>
                </a:schemeClr>
              </a:solidFill>
              <a:latin typeface="+mn-lt"/>
              <a:cs typeface="+mn-cs"/>
            </a:endParaRPr>
          </a:p>
        </p:txBody>
      </p:sp>
      <p:graphicFrame>
        <p:nvGraphicFramePr>
          <p:cNvPr id="3" name="Table 2">
            <a:extLst>
              <a:ext uri="{FF2B5EF4-FFF2-40B4-BE49-F238E27FC236}">
                <a16:creationId xmlns:a16="http://schemas.microsoft.com/office/drawing/2014/main" id="{3FB06B9A-3611-1A46-7596-3BBD08A6CFB8}"/>
              </a:ext>
            </a:extLst>
          </p:cNvPr>
          <p:cNvGraphicFramePr>
            <a:graphicFrameLocks noGrp="1"/>
          </p:cNvGraphicFramePr>
          <p:nvPr>
            <p:extLst>
              <p:ext uri="{D42A27DB-BD31-4B8C-83A1-F6EECF244321}">
                <p14:modId xmlns:p14="http://schemas.microsoft.com/office/powerpoint/2010/main" val="4003222961"/>
              </p:ext>
            </p:extLst>
          </p:nvPr>
        </p:nvGraphicFramePr>
        <p:xfrm>
          <a:off x="1007016" y="643467"/>
          <a:ext cx="10177969" cy="5553230"/>
        </p:xfrm>
        <a:graphic>
          <a:graphicData uri="http://schemas.openxmlformats.org/drawingml/2006/table">
            <a:tbl>
              <a:tblPr firstRow="1" firstCol="1" bandRow="1">
                <a:noFill/>
                <a:tableStyleId>{5C22544A-7EE6-4342-B048-85BDC9FD1C3A}</a:tableStyleId>
              </a:tblPr>
              <a:tblGrid>
                <a:gridCol w="3370023">
                  <a:extLst>
                    <a:ext uri="{9D8B030D-6E8A-4147-A177-3AD203B41FA5}">
                      <a16:colId xmlns:a16="http://schemas.microsoft.com/office/drawing/2014/main" val="57136339"/>
                    </a:ext>
                  </a:extLst>
                </a:gridCol>
                <a:gridCol w="6807946">
                  <a:extLst>
                    <a:ext uri="{9D8B030D-6E8A-4147-A177-3AD203B41FA5}">
                      <a16:colId xmlns:a16="http://schemas.microsoft.com/office/drawing/2014/main" val="3013123438"/>
                    </a:ext>
                  </a:extLst>
                </a:gridCol>
              </a:tblGrid>
              <a:tr h="716952">
                <a:tc>
                  <a:txBody>
                    <a:bodyPr/>
                    <a:lstStyle/>
                    <a:p>
                      <a:pPr marL="0" marR="0">
                        <a:lnSpc>
                          <a:spcPct val="107000"/>
                        </a:lnSpc>
                        <a:spcBef>
                          <a:spcPts val="600"/>
                        </a:spcBef>
                        <a:spcAft>
                          <a:spcPts val="600"/>
                        </a:spcAft>
                        <a:tabLst>
                          <a:tab pos="1485900" algn="l"/>
                        </a:tabLst>
                      </a:pPr>
                      <a:r>
                        <a:rPr lang="en-US" sz="1300" b="0" cap="none" spc="0" dirty="0">
                          <a:solidFill>
                            <a:schemeClr val="tx1"/>
                          </a:solidFill>
                          <a:effectLst/>
                        </a:rPr>
                        <a:t>Opening Remarks</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solidFill>
                      <a:schemeClr val="accent3"/>
                    </a:solidFill>
                  </a:tcPr>
                </a:tc>
                <a:tc>
                  <a:txBody>
                    <a:bodyPr/>
                    <a:lstStyle/>
                    <a:p>
                      <a:pPr marL="0" marR="0">
                        <a:spcBef>
                          <a:spcPts val="600"/>
                        </a:spcBef>
                        <a:spcAft>
                          <a:spcPts val="600"/>
                        </a:spcAft>
                      </a:pPr>
                      <a:r>
                        <a:rPr lang="en-US" sz="1300" b="1" cap="none" spc="0" dirty="0">
                          <a:solidFill>
                            <a:schemeClr val="tx1"/>
                          </a:solidFill>
                          <a:effectLst/>
                        </a:rPr>
                        <a:t>Stacie Turpin Saunders, MPH</a:t>
                      </a:r>
                    </a:p>
                    <a:p>
                      <a:pPr marL="0" marR="0">
                        <a:spcBef>
                          <a:spcPts val="600"/>
                        </a:spcBef>
                        <a:spcAft>
                          <a:spcPts val="600"/>
                        </a:spcAft>
                      </a:pPr>
                      <a:r>
                        <a:rPr lang="en-US" sz="1300" b="0" cap="none" spc="0" dirty="0">
                          <a:solidFill>
                            <a:schemeClr val="tx1"/>
                          </a:solidFill>
                          <a:effectLst/>
                        </a:rPr>
                        <a:t>Deputy Director/Section Chief, Local and Community Support</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solidFill>
                      <a:schemeClr val="accent3"/>
                    </a:solidFill>
                  </a:tcPr>
                </a:tc>
                <a:extLst>
                  <a:ext uri="{0D108BD9-81ED-4DB2-BD59-A6C34878D82A}">
                    <a16:rowId xmlns:a16="http://schemas.microsoft.com/office/drawing/2014/main" val="285649305"/>
                  </a:ext>
                </a:extLst>
              </a:tr>
              <a:tr h="716952">
                <a:tc>
                  <a:txBody>
                    <a:bodyPr/>
                    <a:lstStyle/>
                    <a:p>
                      <a:pPr marL="0" marR="0">
                        <a:lnSpc>
                          <a:spcPct val="107000"/>
                        </a:lnSpc>
                        <a:spcBef>
                          <a:spcPts val="600"/>
                        </a:spcBef>
                        <a:spcAft>
                          <a:spcPts val="600"/>
                        </a:spcAft>
                        <a:tabLst>
                          <a:tab pos="1485900" algn="l"/>
                        </a:tabLst>
                      </a:pPr>
                      <a:r>
                        <a:rPr lang="en-US" sz="1300" b="1" cap="none" spc="0">
                          <a:solidFill>
                            <a:schemeClr val="tx1"/>
                          </a:solidFill>
                          <a:effectLst/>
                        </a:rPr>
                        <a:t>Epi Section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0" marR="0">
                        <a:spcBef>
                          <a:spcPts val="600"/>
                        </a:spcBef>
                        <a:spcAft>
                          <a:spcPts val="600"/>
                        </a:spcAft>
                      </a:pPr>
                      <a:r>
                        <a:rPr lang="en-US" sz="1300" b="1" cap="none" spc="0" dirty="0">
                          <a:solidFill>
                            <a:schemeClr val="tx1"/>
                          </a:solidFill>
                          <a:effectLst/>
                        </a:rPr>
                        <a:t>Zack Moore, MD, MPH</a:t>
                      </a:r>
                    </a:p>
                    <a:p>
                      <a:pPr marL="0" marR="0">
                        <a:spcBef>
                          <a:spcPts val="600"/>
                        </a:spcBef>
                        <a:spcAft>
                          <a:spcPts val="600"/>
                        </a:spcAft>
                      </a:pPr>
                      <a:r>
                        <a:rPr lang="en-US" sz="1300" cap="none" spc="0" dirty="0">
                          <a:solidFill>
                            <a:schemeClr val="tx1"/>
                          </a:solidFill>
                          <a:effectLst/>
                        </a:rPr>
                        <a:t>State Epidemiologist and Epidemiology Section Chief </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3858948224"/>
                  </a:ext>
                </a:extLst>
              </a:tr>
              <a:tr h="658185">
                <a:tc>
                  <a:txBody>
                    <a:bodyPr/>
                    <a:lstStyle/>
                    <a:p>
                      <a:pPr marL="0" marR="0">
                        <a:lnSpc>
                          <a:spcPct val="107000"/>
                        </a:lnSpc>
                        <a:spcBef>
                          <a:spcPts val="600"/>
                        </a:spcBef>
                        <a:spcAft>
                          <a:spcPts val="600"/>
                        </a:spcAft>
                        <a:tabLst>
                          <a:tab pos="1485900" algn="l"/>
                        </a:tabLst>
                      </a:pPr>
                      <a:r>
                        <a:rPr lang="en-US" sz="1300" b="1" cap="none" spc="0">
                          <a:solidFill>
                            <a:schemeClr val="tx1"/>
                          </a:solidFill>
                          <a:effectLst/>
                        </a:rPr>
                        <a:t>MCU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600"/>
                        </a:spcBef>
                        <a:spcAft>
                          <a:spcPts val="600"/>
                        </a:spcAft>
                      </a:pPr>
                      <a:r>
                        <a:rPr lang="en-US" sz="1200" b="1" cap="none" spc="0" dirty="0">
                          <a:solidFill>
                            <a:schemeClr val="tx1"/>
                          </a:solidFill>
                          <a:effectLst/>
                        </a:rPr>
                        <a:t>Erica Wilson, MD, MPH</a:t>
                      </a:r>
                    </a:p>
                    <a:p>
                      <a:pPr marL="0" marR="0">
                        <a:spcBef>
                          <a:spcPts val="600"/>
                        </a:spcBef>
                        <a:spcAft>
                          <a:spcPts val="600"/>
                        </a:spcAft>
                      </a:pPr>
                      <a:r>
                        <a:rPr lang="en-US" sz="1200" cap="none" spc="0" dirty="0">
                          <a:solidFill>
                            <a:schemeClr val="tx1"/>
                          </a:solidFill>
                          <a:effectLst/>
                        </a:rPr>
                        <a:t>Medical Director, Medical Consultation Unit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233242866"/>
                  </a:ext>
                </a:extLst>
              </a:tr>
              <a:tr h="731338">
                <a:tc>
                  <a:txBody>
                    <a:bodyPr/>
                    <a:lstStyle/>
                    <a:p>
                      <a:pPr marL="0" marR="0">
                        <a:spcBef>
                          <a:spcPts val="600"/>
                        </a:spcBef>
                        <a:spcAft>
                          <a:spcPts val="600"/>
                        </a:spcAft>
                      </a:pPr>
                      <a:r>
                        <a:rPr lang="en-US" sz="1300" b="1" cap="none" spc="0">
                          <a:solidFill>
                            <a:schemeClr val="tx1"/>
                          </a:solidFill>
                          <a:effectLst/>
                        </a:rPr>
                        <a:t>Measles; HPAI; cipro resistant NMn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Emma Doran, MD, MPH</a:t>
                      </a:r>
                    </a:p>
                    <a:p>
                      <a:pPr marL="0" marR="0">
                        <a:spcBef>
                          <a:spcPts val="600"/>
                        </a:spcBef>
                        <a:spcAft>
                          <a:spcPts val="600"/>
                        </a:spcAft>
                      </a:pPr>
                      <a:r>
                        <a:rPr lang="en-US" sz="1300" cap="none" spc="0" dirty="0">
                          <a:solidFill>
                            <a:schemeClr val="tx1"/>
                          </a:solidFill>
                          <a:effectLst/>
                        </a:rPr>
                        <a:t>Medical Director, Vaccine Preventable and Respiratory Diseases</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467787456"/>
                  </a:ext>
                </a:extLst>
              </a:tr>
              <a:tr h="600405">
                <a:tc>
                  <a:txBody>
                    <a:bodyPr/>
                    <a:lstStyle/>
                    <a:p>
                      <a:pPr marL="0" marR="0">
                        <a:spcBef>
                          <a:spcPts val="600"/>
                        </a:spcBef>
                        <a:spcAft>
                          <a:spcPts val="600"/>
                        </a:spcAft>
                      </a:pPr>
                      <a:r>
                        <a:rPr lang="en-US" sz="1300" b="1" cap="none" spc="0">
                          <a:solidFill>
                            <a:schemeClr val="tx1"/>
                          </a:solidFill>
                          <a:effectLst/>
                        </a:rPr>
                        <a:t>Syphilis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nSpc>
                          <a:spcPct val="107000"/>
                        </a:lnSpc>
                        <a:spcBef>
                          <a:spcPts val="600"/>
                        </a:spcBef>
                        <a:spcAft>
                          <a:spcPts val="600"/>
                        </a:spcAft>
                        <a:tabLst>
                          <a:tab pos="1485900" algn="l"/>
                        </a:tabLst>
                      </a:pPr>
                      <a:r>
                        <a:rPr lang="en-US" sz="1200" b="1" cap="none" spc="0" dirty="0">
                          <a:solidFill>
                            <a:schemeClr val="tx1"/>
                          </a:solidFill>
                          <a:effectLst/>
                        </a:rPr>
                        <a:t>Vicki Mobley, MD, MPH</a:t>
                      </a:r>
                    </a:p>
                    <a:p>
                      <a:pPr marL="0" marR="0">
                        <a:spcBef>
                          <a:spcPts val="600"/>
                        </a:spcBef>
                        <a:spcAft>
                          <a:spcPts val="600"/>
                        </a:spcAft>
                      </a:pPr>
                      <a:r>
                        <a:rPr lang="en-US" sz="1200" cap="none" spc="0" dirty="0">
                          <a:solidFill>
                            <a:schemeClr val="tx1"/>
                          </a:solidFill>
                          <a:effectLst/>
                        </a:rPr>
                        <a:t>Medical Director, HIV/STI</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886566978"/>
                  </a:ext>
                </a:extLst>
              </a:tr>
              <a:tr h="731338">
                <a:tc>
                  <a:txBody>
                    <a:bodyPr/>
                    <a:lstStyle/>
                    <a:p>
                      <a:pPr marL="0" marR="0">
                        <a:spcBef>
                          <a:spcPts val="600"/>
                        </a:spcBef>
                        <a:spcAft>
                          <a:spcPts val="600"/>
                        </a:spcAft>
                      </a:pPr>
                      <a:r>
                        <a:rPr lang="en-US" sz="1300" b="1" cap="none" spc="0">
                          <a:solidFill>
                            <a:schemeClr val="tx1"/>
                          </a:solidFill>
                          <a:effectLst/>
                        </a:rPr>
                        <a:t>Wastewater Surveillance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Molly Deutsch-Feldman</a:t>
                      </a:r>
                    </a:p>
                    <a:p>
                      <a:pPr marL="0" marR="0">
                        <a:spcBef>
                          <a:spcPts val="600"/>
                        </a:spcBef>
                        <a:spcAft>
                          <a:spcPts val="600"/>
                        </a:spcAft>
                      </a:pPr>
                      <a:r>
                        <a:rPr lang="en-US" sz="1300" cap="none" spc="0" dirty="0">
                          <a:solidFill>
                            <a:schemeClr val="tx1"/>
                          </a:solidFill>
                          <a:effectLst/>
                        </a:rPr>
                        <a:t>Environmental Health</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340853296"/>
                  </a:ext>
                </a:extLst>
              </a:tr>
              <a:tr h="658185">
                <a:tc>
                  <a:txBody>
                    <a:bodyPr/>
                    <a:lstStyle/>
                    <a:p>
                      <a:pPr marL="0" marR="0">
                        <a:spcBef>
                          <a:spcPts val="600"/>
                        </a:spcBef>
                        <a:spcAft>
                          <a:spcPts val="600"/>
                        </a:spcAft>
                      </a:pPr>
                      <a:r>
                        <a:rPr lang="en-US" sz="1300" b="1" cap="none" spc="0" dirty="0">
                          <a:solidFill>
                            <a:schemeClr val="tx1"/>
                          </a:solidFill>
                          <a:effectLst/>
                        </a:rPr>
                        <a:t>Vaccine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600"/>
                        </a:spcBef>
                        <a:spcAft>
                          <a:spcPts val="600"/>
                        </a:spcAft>
                      </a:pPr>
                      <a:r>
                        <a:rPr lang="en-US" sz="1200" b="1" cap="none" spc="0" dirty="0">
                          <a:solidFill>
                            <a:schemeClr val="tx1"/>
                          </a:solidFill>
                          <a:effectLst/>
                        </a:rPr>
                        <a:t>Carrie Blanchard, PharmD, MPH</a:t>
                      </a:r>
                    </a:p>
                    <a:p>
                      <a:pPr marL="0" marR="0">
                        <a:spcBef>
                          <a:spcPts val="600"/>
                        </a:spcBef>
                        <a:spcAft>
                          <a:spcPts val="600"/>
                        </a:spcAft>
                      </a:pPr>
                      <a:r>
                        <a:rPr lang="en-US" sz="1200" cap="none" spc="0" dirty="0">
                          <a:solidFill>
                            <a:schemeClr val="tx1"/>
                          </a:solidFill>
                          <a:effectLst/>
                        </a:rPr>
                        <a:t>Immunization Branch Interim Director</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819141836"/>
                  </a:ext>
                </a:extLst>
              </a:tr>
              <a:tr h="0">
                <a:tc>
                  <a:txBody>
                    <a:bodyPr/>
                    <a:lstStyle/>
                    <a:p>
                      <a:pPr marL="0" marR="0">
                        <a:spcBef>
                          <a:spcPts val="600"/>
                        </a:spcBef>
                        <a:spcAft>
                          <a:spcPts val="600"/>
                        </a:spcAf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Therapeutics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marL="0" marR="0">
                        <a:spcBef>
                          <a:spcPts val="600"/>
                        </a:spcBef>
                        <a:spcAft>
                          <a:spcPts val="600"/>
                        </a:spcAft>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Tim Davis, PharmD</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PMP</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Medical Countermeasures Coordinator</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3586688657"/>
                  </a:ext>
                </a:extLst>
              </a:tr>
              <a:tr h="364353">
                <a:tc>
                  <a:txBody>
                    <a:bodyPr/>
                    <a:lstStyle/>
                    <a:p>
                      <a:pPr marL="0" marR="0">
                        <a:lnSpc>
                          <a:spcPct val="107000"/>
                        </a:lnSpc>
                        <a:spcBef>
                          <a:spcPts val="600"/>
                        </a:spcBef>
                        <a:spcAft>
                          <a:spcPts val="600"/>
                        </a:spcAft>
                      </a:pPr>
                      <a:r>
                        <a:rPr lang="en-US" sz="1300" b="1" cap="none" spc="0">
                          <a:solidFill>
                            <a:schemeClr val="tx1"/>
                          </a:solidFill>
                          <a:effectLst/>
                        </a:rPr>
                        <a:t>Question &amp; Answer Session</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600"/>
                        </a:spcBef>
                        <a:spcAft>
                          <a:spcPts val="600"/>
                        </a:spcAft>
                      </a:pPr>
                      <a:r>
                        <a:rPr lang="en-US" sz="1300" cap="none" spc="0" dirty="0">
                          <a:solidFill>
                            <a:schemeClr val="tx1"/>
                          </a:solidFill>
                          <a:effectLst/>
                        </a:rPr>
                        <a:t>Open for Questions — Please use the Zoom Q&amp;A function</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104886011"/>
                  </a:ext>
                </a:extLst>
              </a:tr>
            </a:tbl>
          </a:graphicData>
        </a:graphic>
      </p:graphicFrame>
      <p:sp>
        <p:nvSpPr>
          <p:cNvPr id="4" name="TextBox 3">
            <a:extLst>
              <a:ext uri="{FF2B5EF4-FFF2-40B4-BE49-F238E27FC236}">
                <a16:creationId xmlns:a16="http://schemas.microsoft.com/office/drawing/2014/main" id="{1C39A9EA-2255-A5A5-1E92-2B2DCF241E26}"/>
              </a:ext>
            </a:extLst>
          </p:cNvPr>
          <p:cNvSpPr txBox="1"/>
          <p:nvPr/>
        </p:nvSpPr>
        <p:spPr>
          <a:xfrm>
            <a:off x="5126624" y="31562"/>
            <a:ext cx="4424082" cy="584775"/>
          </a:xfrm>
          <a:prstGeom prst="rect">
            <a:avLst/>
          </a:prstGeom>
          <a:noFill/>
        </p:spPr>
        <p:txBody>
          <a:bodyPr wrap="square" rtlCol="0">
            <a:spAutoFit/>
          </a:bodyPr>
          <a:lstStyle/>
          <a:p>
            <a:r>
              <a:rPr lang="en-US" sz="3200" b="1" dirty="0">
                <a:latin typeface="Franklin Gothic Book" panose="020B0503020102020204" pitchFamily="34" charset="0"/>
              </a:rPr>
              <a:t>Agenda</a:t>
            </a:r>
          </a:p>
        </p:txBody>
      </p:sp>
    </p:spTree>
    <p:extLst>
      <p:ext uri="{BB962C8B-B14F-4D97-AF65-F5344CB8AC3E}">
        <p14:creationId xmlns:p14="http://schemas.microsoft.com/office/powerpoint/2010/main" val="583764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1">
          <a:extLst>
            <a:ext uri="{FF2B5EF4-FFF2-40B4-BE49-F238E27FC236}">
              <a16:creationId xmlns:a16="http://schemas.microsoft.com/office/drawing/2014/main" id="{79B90D74-E057-1A67-B6ED-A708E2BA76C4}"/>
            </a:ext>
          </a:extLst>
        </p:cNvPr>
        <p:cNvGrpSpPr/>
        <p:nvPr/>
      </p:nvGrpSpPr>
      <p:grpSpPr>
        <a:xfrm>
          <a:off x="0" y="0"/>
          <a:ext cx="0" cy="0"/>
          <a:chOff x="0" y="0"/>
          <a:chExt cx="0" cy="0"/>
        </a:xfrm>
      </p:grpSpPr>
      <p:sp>
        <p:nvSpPr>
          <p:cNvPr id="392" name="Google Shape;392;p2">
            <a:extLst>
              <a:ext uri="{FF2B5EF4-FFF2-40B4-BE49-F238E27FC236}">
                <a16:creationId xmlns:a16="http://schemas.microsoft.com/office/drawing/2014/main" id="{FE8E4A7D-F1CA-B301-4F45-2BA8901566F4}"/>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93" name="Google Shape;393;p2">
            <a:extLst>
              <a:ext uri="{FF2B5EF4-FFF2-40B4-BE49-F238E27FC236}">
                <a16:creationId xmlns:a16="http://schemas.microsoft.com/office/drawing/2014/main" id="{7CB24466-546F-D2B3-C04B-9218A30A651F}"/>
              </a:ext>
            </a:extLst>
          </p:cNvPr>
          <p:cNvSpPr txBox="1">
            <a:spLocks noGrp="1"/>
          </p:cNvSpPr>
          <p:nvPr>
            <p:ph type="title"/>
          </p:nvPr>
        </p:nvSpPr>
        <p:spPr>
          <a:xfrm>
            <a:off x="841248" y="251312"/>
            <a:ext cx="10506456" cy="1010264"/>
          </a:xfrm>
          <a:prstGeom prst="rect">
            <a:avLst/>
          </a:prstGeom>
          <a:noFill/>
          <a:ln>
            <a:noFill/>
          </a:ln>
        </p:spPr>
        <p:txBody>
          <a:bodyPr spcFirstLastPara="1" wrap="square" lIns="91425" tIns="45700" rIns="91425" bIns="45700" anchor="ctr" anchorCtr="0">
            <a:normAutofit/>
          </a:bodyPr>
          <a:lstStyle/>
          <a:p>
            <a:pPr>
              <a:buClr>
                <a:schemeClr val="dk1"/>
              </a:buClr>
              <a:buSzPts val="3100"/>
            </a:pPr>
            <a:r>
              <a:rPr lang="en-US">
                <a:solidFill>
                  <a:schemeClr val="dk1"/>
                </a:solidFill>
                <a:latin typeface="Calibri"/>
                <a:cs typeface="Calibri"/>
              </a:rPr>
              <a:t>Multiple laboratory partners </a:t>
            </a:r>
            <a:endParaRPr lang="en-US" sz="1600">
              <a:solidFill>
                <a:schemeClr val="dk1"/>
              </a:solidFill>
              <a:latin typeface="Calibri" panose="020F0502020204030204" pitchFamily="34" charset="0"/>
              <a:cs typeface="Calibri" panose="020F0502020204030204" pitchFamily="34" charset="0"/>
            </a:endParaRPr>
          </a:p>
        </p:txBody>
      </p:sp>
      <p:sp>
        <p:nvSpPr>
          <p:cNvPr id="394" name="Google Shape;394;p2">
            <a:extLst>
              <a:ext uri="{FF2B5EF4-FFF2-40B4-BE49-F238E27FC236}">
                <a16:creationId xmlns:a16="http://schemas.microsoft.com/office/drawing/2014/main" id="{C2A481C3-BB98-F93F-A427-331A78703813}"/>
              </a:ext>
            </a:extLst>
          </p:cNvPr>
          <p:cNvSpPr/>
          <p:nvPr/>
        </p:nvSpPr>
        <p:spPr>
          <a:xfrm>
            <a:off x="0" y="417618"/>
            <a:ext cx="128016" cy="631415"/>
          </a:xfrm>
          <a:prstGeom prst="rect">
            <a:avLst/>
          </a:prstGeom>
          <a:solidFill>
            <a:srgbClr val="3F89A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5" name="Google Shape;395;p2">
            <a:extLst>
              <a:ext uri="{FF2B5EF4-FFF2-40B4-BE49-F238E27FC236}">
                <a16:creationId xmlns:a16="http://schemas.microsoft.com/office/drawing/2014/main" id="{81555BF6-9B76-EB27-A524-0C0E7033233F}"/>
              </a:ext>
            </a:extLst>
          </p:cNvPr>
          <p:cNvSpPr/>
          <p:nvPr/>
        </p:nvSpPr>
        <p:spPr>
          <a:xfrm>
            <a:off x="841248" y="1380864"/>
            <a:ext cx="10506456"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0" name="Google Shape;400;p2">
            <a:extLst>
              <a:ext uri="{FF2B5EF4-FFF2-40B4-BE49-F238E27FC236}">
                <a16:creationId xmlns:a16="http://schemas.microsoft.com/office/drawing/2014/main" id="{E2B584ED-0CAE-1640-D56F-E3495893515B}"/>
              </a:ext>
            </a:extLst>
          </p:cNvPr>
          <p:cNvSpPr/>
          <p:nvPr/>
        </p:nvSpPr>
        <p:spPr>
          <a:xfrm rot="-197763">
            <a:off x="4901904" y="5477595"/>
            <a:ext cx="1422335" cy="1134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BC768636-6604-56D6-2F7F-1BFC8024E2E6}"/>
              </a:ext>
            </a:extLst>
          </p:cNvPr>
          <p:cNvPicPr>
            <a:picLocks noChangeAspect="1"/>
          </p:cNvPicPr>
          <p:nvPr/>
        </p:nvPicPr>
        <p:blipFill rotWithShape="1">
          <a:blip r:embed="rId3"/>
          <a:srcRect l="2275" t="7213" r="-95" b="-228"/>
          <a:stretch/>
        </p:blipFill>
        <p:spPr>
          <a:xfrm>
            <a:off x="0" y="1612874"/>
            <a:ext cx="12191760" cy="4828381"/>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35EE971A-DEA5-4115-4CEB-D11C2652D18F}"/>
              </a:ext>
            </a:extLst>
          </p:cNvPr>
          <p:cNvPicPr>
            <a:picLocks noChangeAspect="1"/>
          </p:cNvPicPr>
          <p:nvPr/>
        </p:nvPicPr>
        <p:blipFill>
          <a:blip r:embed="rId4"/>
          <a:stretch>
            <a:fillRect/>
          </a:stretch>
        </p:blipFill>
        <p:spPr>
          <a:xfrm>
            <a:off x="236858" y="4432259"/>
            <a:ext cx="1956966" cy="1909582"/>
          </a:xfrm>
          <a:prstGeom prst="rect">
            <a:avLst/>
          </a:prstGeom>
        </p:spPr>
      </p:pic>
    </p:spTree>
    <p:extLst>
      <p:ext uri="{BB962C8B-B14F-4D97-AF65-F5344CB8AC3E}">
        <p14:creationId xmlns:p14="http://schemas.microsoft.com/office/powerpoint/2010/main" val="1420987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93" name="Google Shape;393;p2"/>
          <p:cNvSpPr txBox="1">
            <a:spLocks noGrp="1"/>
          </p:cNvSpPr>
          <p:nvPr>
            <p:ph type="title"/>
          </p:nvPr>
        </p:nvSpPr>
        <p:spPr>
          <a:xfrm>
            <a:off x="841248" y="251312"/>
            <a:ext cx="10506456" cy="1010264"/>
          </a:xfrm>
          <a:prstGeom prst="rect">
            <a:avLst/>
          </a:prstGeom>
          <a:noFill/>
          <a:ln>
            <a:noFill/>
          </a:ln>
        </p:spPr>
        <p:txBody>
          <a:bodyPr spcFirstLastPara="1" wrap="square" lIns="91425" tIns="45700" rIns="91425" bIns="45700" anchor="ctr" anchorCtr="0">
            <a:normAutofit/>
          </a:bodyPr>
          <a:lstStyle/>
          <a:p>
            <a:pPr>
              <a:buClr>
                <a:schemeClr val="dk1"/>
              </a:buClr>
              <a:buSzPts val="3100"/>
            </a:pPr>
            <a:r>
              <a:rPr lang="en-US">
                <a:solidFill>
                  <a:schemeClr val="dk1"/>
                </a:solidFill>
                <a:latin typeface="Calibri"/>
                <a:cs typeface="Calibri"/>
              </a:rPr>
              <a:t>Maintaining high levels</a:t>
            </a:r>
            <a:endParaRPr lang="en-US">
              <a:solidFill>
                <a:schemeClr val="dk1"/>
              </a:solidFill>
              <a:latin typeface="Calibri" panose="020F0502020204030204" pitchFamily="34" charset="0"/>
              <a:cs typeface="Calibri" panose="020F0502020204030204" pitchFamily="34" charset="0"/>
            </a:endParaRPr>
          </a:p>
        </p:txBody>
      </p:sp>
      <p:sp>
        <p:nvSpPr>
          <p:cNvPr id="394" name="Google Shape;394;p2"/>
          <p:cNvSpPr/>
          <p:nvPr/>
        </p:nvSpPr>
        <p:spPr>
          <a:xfrm>
            <a:off x="0" y="417618"/>
            <a:ext cx="128016" cy="63141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5" name="Google Shape;395;p2"/>
          <p:cNvSpPr/>
          <p:nvPr/>
        </p:nvSpPr>
        <p:spPr>
          <a:xfrm>
            <a:off x="841248" y="1380864"/>
            <a:ext cx="10506456"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0" name="Google Shape;400;p2"/>
          <p:cNvSpPr/>
          <p:nvPr/>
        </p:nvSpPr>
        <p:spPr>
          <a:xfrm rot="-197763">
            <a:off x="4901904" y="5477595"/>
            <a:ext cx="1422335" cy="1134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 name="Google Shape;512;p14">
            <a:extLst>
              <a:ext uri="{FF2B5EF4-FFF2-40B4-BE49-F238E27FC236}">
                <a16:creationId xmlns:a16="http://schemas.microsoft.com/office/drawing/2014/main" id="{8FF3796F-E4B1-9996-2D82-8B9A841B0F27}"/>
              </a:ext>
            </a:extLst>
          </p:cNvPr>
          <p:cNvSpPr txBox="1">
            <a:spLocks noGrp="1"/>
          </p:cNvSpPr>
          <p:nvPr/>
        </p:nvSpPr>
        <p:spPr>
          <a:xfrm>
            <a:off x="3744143" y="6410783"/>
            <a:ext cx="4943307" cy="389677"/>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a:lnSpc>
                <a:spcPct val="90000"/>
              </a:lnSpc>
              <a:spcBef>
                <a:spcPts val="0"/>
              </a:spcBef>
              <a:spcAft>
                <a:spcPts val="0"/>
              </a:spcAft>
              <a:buNone/>
            </a:pPr>
            <a:r>
              <a:rPr lang="en-US" sz="2400" b="1" u="sng">
                <a:solidFill>
                  <a:schemeClr val="hlink"/>
                </a:solidFill>
              </a:rPr>
              <a:t>https://covid19.ncdhhs.gov/dashboard</a:t>
            </a:r>
            <a:endParaRPr lang="en-US" b="1">
              <a:solidFill>
                <a:schemeClr val="hlink"/>
              </a:solidFill>
            </a:endParaRPr>
          </a:p>
          <a:p>
            <a:pPr marL="0" lvl="0" indent="0" algn="l" rtl="0">
              <a:lnSpc>
                <a:spcPct val="90000"/>
              </a:lnSpc>
              <a:spcBef>
                <a:spcPts val="1000"/>
              </a:spcBef>
              <a:spcAft>
                <a:spcPts val="0"/>
              </a:spcAft>
              <a:buClr>
                <a:schemeClr val="dk1"/>
              </a:buClr>
              <a:buSzPts val="2400"/>
              <a:buNone/>
            </a:pPr>
            <a:endParaRPr lang="en-US" sz="2200"/>
          </a:p>
          <a:p>
            <a:pPr marL="228600" lvl="0" indent="-50800" algn="l" rtl="0">
              <a:lnSpc>
                <a:spcPct val="90000"/>
              </a:lnSpc>
              <a:spcBef>
                <a:spcPts val="1000"/>
              </a:spcBef>
              <a:spcAft>
                <a:spcPts val="0"/>
              </a:spcAft>
              <a:buClr>
                <a:schemeClr val="dk1"/>
              </a:buClr>
              <a:buSzPts val="2800"/>
              <a:buNone/>
            </a:pPr>
            <a:endParaRPr/>
          </a:p>
        </p:txBody>
      </p:sp>
      <p:pic>
        <p:nvPicPr>
          <p:cNvPr id="2" name="Picture 1">
            <a:extLst>
              <a:ext uri="{FF2B5EF4-FFF2-40B4-BE49-F238E27FC236}">
                <a16:creationId xmlns:a16="http://schemas.microsoft.com/office/drawing/2014/main" id="{50332035-6F08-75BF-07D4-BFD470C2D6C2}"/>
              </a:ext>
            </a:extLst>
          </p:cNvPr>
          <p:cNvPicPr>
            <a:picLocks noChangeAspect="1"/>
          </p:cNvPicPr>
          <p:nvPr/>
        </p:nvPicPr>
        <p:blipFill>
          <a:blip r:embed="rId3"/>
          <a:stretch>
            <a:fillRect/>
          </a:stretch>
        </p:blipFill>
        <p:spPr>
          <a:xfrm>
            <a:off x="625774" y="1454360"/>
            <a:ext cx="10954828" cy="4955695"/>
          </a:xfrm>
          <a:prstGeom prst="rect">
            <a:avLst/>
          </a:prstGeom>
        </p:spPr>
      </p:pic>
    </p:spTree>
    <p:extLst>
      <p:ext uri="{BB962C8B-B14F-4D97-AF65-F5344CB8AC3E}">
        <p14:creationId xmlns:p14="http://schemas.microsoft.com/office/powerpoint/2010/main" val="948943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11"/>
          <p:cNvSpPr txBox="1"/>
          <p:nvPr/>
        </p:nvSpPr>
        <p:spPr>
          <a:xfrm>
            <a:off x="844062" y="321652"/>
            <a:ext cx="10761784" cy="892512"/>
          </a:xfrm>
          <a:prstGeom prst="rect">
            <a:avLst/>
          </a:prstGeom>
          <a:noFill/>
          <a:ln>
            <a:noFill/>
          </a:ln>
        </p:spPr>
        <p:txBody>
          <a:bodyPr spcFirstLastPara="1" wrap="square" lIns="91425" tIns="45700" rIns="91425" bIns="45700" anchor="t" anchorCtr="0">
            <a:spAutoFit/>
          </a:bodyPr>
          <a:lstStyle/>
          <a:p>
            <a:pPr>
              <a:buSzPts val="2400"/>
              <a:buFont typeface="Calibri"/>
            </a:pPr>
            <a:r>
              <a:rPr lang="en-US" sz="3200" b="1" i="0" u="none" strike="noStrike" cap="none" dirty="0">
                <a:solidFill>
                  <a:srgbClr val="000000"/>
                </a:solidFill>
                <a:latin typeface="Calibri"/>
                <a:ea typeface="Calibri"/>
                <a:cs typeface="Calibri"/>
                <a:sym typeface="Calibri"/>
              </a:rPr>
              <a:t>SARS-CoV-2 Wastewater </a:t>
            </a:r>
            <a:r>
              <a:rPr lang="en-US" sz="3200" b="1" i="0" u="sng" strike="noStrike" cap="none" dirty="0">
                <a:solidFill>
                  <a:srgbClr val="000000"/>
                </a:solidFill>
                <a:latin typeface="Calibri"/>
                <a:ea typeface="Calibri"/>
                <a:cs typeface="Calibri"/>
                <a:sym typeface="Calibri"/>
              </a:rPr>
              <a:t>LEVELS</a:t>
            </a:r>
            <a:r>
              <a:rPr lang="en-US" sz="2400" b="1" u="sng" dirty="0">
                <a:latin typeface="Calibri"/>
                <a:ea typeface="Calibri"/>
                <a:cs typeface="Calibri"/>
                <a:sym typeface="Calibri"/>
              </a:rPr>
              <a:t> </a:t>
            </a:r>
            <a:endParaRPr lang="en-US" u="sng" dirty="0"/>
          </a:p>
          <a:p>
            <a:r>
              <a:rPr lang="en-US" sz="2000" b="1" i="0" u="none" strike="noStrike" cap="none" dirty="0">
                <a:solidFill>
                  <a:srgbClr val="000000"/>
                </a:solidFill>
                <a:latin typeface="Calibri"/>
                <a:ea typeface="Calibri"/>
                <a:cs typeface="Calibri"/>
                <a:sym typeface="Calibri"/>
              </a:rPr>
              <a:t>NC Sites </a:t>
            </a:r>
            <a:r>
              <a:rPr lang="en-US" sz="2000" b="0" i="0" u="none" strike="noStrike" cap="none" dirty="0">
                <a:solidFill>
                  <a:srgbClr val="000000"/>
                </a:solidFill>
                <a:latin typeface="Calibri"/>
                <a:ea typeface="Calibri"/>
                <a:cs typeface="Calibri"/>
                <a:sym typeface="Calibri"/>
              </a:rPr>
              <a:t>(current as of </a:t>
            </a:r>
            <a:r>
              <a:rPr lang="en-US" sz="2000" dirty="0">
                <a:latin typeface="Calibri"/>
                <a:ea typeface="Calibri"/>
                <a:cs typeface="Calibri"/>
                <a:sym typeface="Calibri"/>
              </a:rPr>
              <a:t>01/31):</a:t>
            </a:r>
            <a:r>
              <a:rPr lang="en-US" sz="2000" b="0" i="0" u="none" strike="noStrike" cap="none" dirty="0">
                <a:solidFill>
                  <a:srgbClr val="000000"/>
                </a:solidFill>
                <a:latin typeface="Calibri"/>
                <a:ea typeface="Calibri"/>
                <a:cs typeface="Calibri"/>
                <a:sym typeface="Calibri"/>
              </a:rPr>
              <a:t> </a:t>
            </a:r>
            <a:r>
              <a:rPr lang="en-US" sz="2000" b="1" dirty="0">
                <a:latin typeface="Calibri"/>
                <a:ea typeface="Calibri"/>
                <a:cs typeface="Calibri"/>
                <a:sym typeface="Calibri"/>
              </a:rPr>
              <a:t>41/45 sites</a:t>
            </a:r>
            <a:r>
              <a:rPr lang="en-US" sz="2000" b="1" i="0" u="none" strike="noStrike" cap="none" dirty="0">
                <a:solidFill>
                  <a:srgbClr val="000000"/>
                </a:solidFill>
                <a:latin typeface="Calibri"/>
                <a:ea typeface="Calibri"/>
                <a:cs typeface="Calibri"/>
                <a:sym typeface="Calibri"/>
              </a:rPr>
              <a:t> </a:t>
            </a:r>
            <a:r>
              <a:rPr lang="en-US" sz="2000" b="1" dirty="0">
                <a:latin typeface="Calibri"/>
                <a:ea typeface="Calibri"/>
                <a:cs typeface="Calibri"/>
                <a:sym typeface="Calibri"/>
              </a:rPr>
              <a:t>are </a:t>
            </a:r>
            <a:r>
              <a:rPr lang="en-US" sz="2000" b="1" i="0" u="none" strike="noStrike" cap="none" dirty="0">
                <a:solidFill>
                  <a:srgbClr val="000000"/>
                </a:solidFill>
                <a:latin typeface="Calibri"/>
                <a:ea typeface="Calibri"/>
                <a:cs typeface="Calibri"/>
                <a:sym typeface="Calibri"/>
              </a:rPr>
              <a:t>in </a:t>
            </a:r>
            <a:r>
              <a:rPr lang="en-US" sz="2000" b="1" dirty="0">
                <a:latin typeface="Calibri"/>
                <a:ea typeface="Calibri"/>
                <a:cs typeface="Calibri"/>
                <a:sym typeface="Calibri"/>
              </a:rPr>
              <a:t>the </a:t>
            </a:r>
            <a:r>
              <a:rPr lang="en-US" sz="2000" b="1" i="0" u="none" strike="noStrike" cap="none" dirty="0">
                <a:solidFill>
                  <a:srgbClr val="000000"/>
                </a:solidFill>
                <a:latin typeface="Calibri"/>
                <a:ea typeface="Calibri"/>
                <a:cs typeface="Calibri"/>
                <a:sym typeface="Calibri"/>
              </a:rPr>
              <a:t>highest 2 percentiles</a:t>
            </a:r>
            <a:endParaRPr lang="en-US" sz="2000" dirty="0"/>
          </a:p>
        </p:txBody>
      </p:sp>
      <p:sp>
        <p:nvSpPr>
          <p:cNvPr id="4" name="Google Shape;394;p2">
            <a:extLst>
              <a:ext uri="{FF2B5EF4-FFF2-40B4-BE49-F238E27FC236}">
                <a16:creationId xmlns:a16="http://schemas.microsoft.com/office/drawing/2014/main" id="{0DAA4E27-DC68-DF6E-AC5E-2F5E40D1E38B}"/>
              </a:ext>
            </a:extLst>
          </p:cNvPr>
          <p:cNvSpPr/>
          <p:nvPr/>
        </p:nvSpPr>
        <p:spPr>
          <a:xfrm>
            <a:off x="0" y="417618"/>
            <a:ext cx="128016" cy="631415"/>
          </a:xfrm>
          <a:prstGeom prst="rect">
            <a:avLst/>
          </a:prstGeom>
          <a:solidFill>
            <a:srgbClr val="3F89A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C176B41D-07D2-51A3-15A7-76B3DB66AC01}"/>
              </a:ext>
            </a:extLst>
          </p:cNvPr>
          <p:cNvPicPr>
            <a:picLocks noChangeAspect="1"/>
          </p:cNvPicPr>
          <p:nvPr/>
        </p:nvPicPr>
        <p:blipFill>
          <a:blip r:embed="rId3"/>
          <a:stretch>
            <a:fillRect/>
          </a:stretch>
        </p:blipFill>
        <p:spPr>
          <a:xfrm>
            <a:off x="994384" y="5753035"/>
            <a:ext cx="10115550" cy="1038225"/>
          </a:xfrm>
          <a:prstGeom prst="rect">
            <a:avLst/>
          </a:prstGeom>
        </p:spPr>
      </p:pic>
      <p:sp>
        <p:nvSpPr>
          <p:cNvPr id="7" name="Google Shape;395;p2">
            <a:extLst>
              <a:ext uri="{FF2B5EF4-FFF2-40B4-BE49-F238E27FC236}">
                <a16:creationId xmlns:a16="http://schemas.microsoft.com/office/drawing/2014/main" id="{70AEFE00-54B4-571F-2488-A94AE928B36E}"/>
              </a:ext>
            </a:extLst>
          </p:cNvPr>
          <p:cNvSpPr/>
          <p:nvPr/>
        </p:nvSpPr>
        <p:spPr>
          <a:xfrm>
            <a:off x="841248" y="1380864"/>
            <a:ext cx="10506456"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 name="Picture 1">
            <a:extLst>
              <a:ext uri="{FF2B5EF4-FFF2-40B4-BE49-F238E27FC236}">
                <a16:creationId xmlns:a16="http://schemas.microsoft.com/office/drawing/2014/main" id="{FE2B7985-0988-00A8-A38F-85A05DFB86C4}"/>
              </a:ext>
            </a:extLst>
          </p:cNvPr>
          <p:cNvPicPr>
            <a:picLocks noChangeAspect="1"/>
          </p:cNvPicPr>
          <p:nvPr/>
        </p:nvPicPr>
        <p:blipFill>
          <a:blip r:embed="rId4"/>
          <a:stretch>
            <a:fillRect/>
          </a:stretch>
        </p:blipFill>
        <p:spPr>
          <a:xfrm>
            <a:off x="1175780" y="1463016"/>
            <a:ext cx="9761269" cy="4179372"/>
          </a:xfrm>
          <a:prstGeom prst="rect">
            <a:avLst/>
          </a:prstGeom>
        </p:spPr>
      </p:pic>
    </p:spTree>
    <p:extLst>
      <p:ext uri="{BB962C8B-B14F-4D97-AF65-F5344CB8AC3E}">
        <p14:creationId xmlns:p14="http://schemas.microsoft.com/office/powerpoint/2010/main" val="2588858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13"/>
          <p:cNvSpPr txBox="1"/>
          <p:nvPr/>
        </p:nvSpPr>
        <p:spPr>
          <a:xfrm>
            <a:off x="844062" y="359752"/>
            <a:ext cx="10761784" cy="892512"/>
          </a:xfrm>
          <a:prstGeom prst="rect">
            <a:avLst/>
          </a:prstGeom>
          <a:noFill/>
          <a:ln>
            <a:noFill/>
          </a:ln>
        </p:spPr>
        <p:txBody>
          <a:bodyPr spcFirstLastPara="1" wrap="square" lIns="91425" tIns="45700" rIns="91425" bIns="45700" anchor="t" anchorCtr="0">
            <a:spAutoFit/>
          </a:bodyPr>
          <a:lstStyle/>
          <a:p>
            <a:pPr>
              <a:buSzPts val="2400"/>
            </a:pPr>
            <a:r>
              <a:rPr lang="en-US" sz="3200" b="1" i="0" u="none" strike="noStrike" cap="none" dirty="0">
                <a:solidFill>
                  <a:srgbClr val="000000"/>
                </a:solidFill>
                <a:latin typeface="Calibri"/>
                <a:ea typeface="Calibri"/>
                <a:cs typeface="Calibri"/>
                <a:sym typeface="Calibri"/>
              </a:rPr>
              <a:t>SARS-CoV-2 Wastewater </a:t>
            </a:r>
            <a:r>
              <a:rPr lang="en-US" sz="3200" b="1" u="sng" dirty="0">
                <a:latin typeface="Calibri"/>
                <a:ea typeface="Calibri"/>
                <a:cs typeface="Calibri"/>
                <a:sym typeface="Calibri"/>
              </a:rPr>
              <a:t>TRENDS</a:t>
            </a:r>
            <a:endParaRPr lang="en-US" sz="3200" u="sng" dirty="0">
              <a:ea typeface="Calibri"/>
              <a:sym typeface="Calibri"/>
            </a:endParaRPr>
          </a:p>
          <a:p>
            <a:pPr>
              <a:buSzPts val="2400"/>
            </a:pPr>
            <a:r>
              <a:rPr lang="en-US" sz="2000" b="1" dirty="0">
                <a:latin typeface="Calibri"/>
                <a:ea typeface="Calibri"/>
                <a:cs typeface="Calibri"/>
                <a:sym typeface="Calibri"/>
              </a:rPr>
              <a:t>NC Sites </a:t>
            </a:r>
            <a:r>
              <a:rPr lang="en-US" sz="2000" dirty="0">
                <a:latin typeface="Calibri"/>
                <a:ea typeface="Calibri"/>
                <a:cs typeface="Calibri"/>
                <a:sym typeface="Calibri"/>
              </a:rPr>
              <a:t>(current as of 01/31): </a:t>
            </a:r>
            <a:r>
              <a:rPr lang="en-US" sz="2000" b="1" dirty="0">
                <a:latin typeface="Calibri"/>
                <a:ea typeface="Calibri"/>
                <a:cs typeface="Calibri"/>
                <a:sym typeface="Calibri"/>
              </a:rPr>
              <a:t>20/45 sites are decreasing</a:t>
            </a:r>
            <a:endParaRPr lang="en-US" sz="2000" dirty="0">
              <a:ea typeface="Calibri"/>
            </a:endParaRPr>
          </a:p>
        </p:txBody>
      </p:sp>
      <p:pic>
        <p:nvPicPr>
          <p:cNvPr id="2" name="Picture 1">
            <a:extLst>
              <a:ext uri="{FF2B5EF4-FFF2-40B4-BE49-F238E27FC236}">
                <a16:creationId xmlns:a16="http://schemas.microsoft.com/office/drawing/2014/main" id="{6CB72825-5074-B6C3-6402-72D67E69E38D}"/>
              </a:ext>
            </a:extLst>
          </p:cNvPr>
          <p:cNvPicPr>
            <a:picLocks noChangeAspect="1"/>
          </p:cNvPicPr>
          <p:nvPr/>
        </p:nvPicPr>
        <p:blipFill>
          <a:blip r:embed="rId3"/>
          <a:stretch>
            <a:fillRect/>
          </a:stretch>
        </p:blipFill>
        <p:spPr>
          <a:xfrm>
            <a:off x="933450" y="5715000"/>
            <a:ext cx="10048875" cy="1000125"/>
          </a:xfrm>
          <a:prstGeom prst="rect">
            <a:avLst/>
          </a:prstGeom>
        </p:spPr>
      </p:pic>
      <p:sp>
        <p:nvSpPr>
          <p:cNvPr id="6" name="Google Shape;394;p2">
            <a:extLst>
              <a:ext uri="{FF2B5EF4-FFF2-40B4-BE49-F238E27FC236}">
                <a16:creationId xmlns:a16="http://schemas.microsoft.com/office/drawing/2014/main" id="{2EFAB68E-EED7-BD28-7CB4-70E4EAEEC53B}"/>
              </a:ext>
            </a:extLst>
          </p:cNvPr>
          <p:cNvSpPr/>
          <p:nvPr/>
        </p:nvSpPr>
        <p:spPr>
          <a:xfrm>
            <a:off x="0" y="417618"/>
            <a:ext cx="128016" cy="631415"/>
          </a:xfrm>
          <a:prstGeom prst="rect">
            <a:avLst/>
          </a:prstGeom>
          <a:solidFill>
            <a:srgbClr val="3F89A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4472C4"/>
              </a:solidFill>
              <a:effectLst/>
              <a:uLnTx/>
              <a:uFillTx/>
              <a:latin typeface="Calibri"/>
              <a:ea typeface="Calibri"/>
              <a:cs typeface="Calibri"/>
              <a:sym typeface="Calibri"/>
            </a:endParaRPr>
          </a:p>
        </p:txBody>
      </p:sp>
      <p:sp>
        <p:nvSpPr>
          <p:cNvPr id="8" name="Google Shape;395;p2">
            <a:extLst>
              <a:ext uri="{FF2B5EF4-FFF2-40B4-BE49-F238E27FC236}">
                <a16:creationId xmlns:a16="http://schemas.microsoft.com/office/drawing/2014/main" id="{98BBFD5C-50DC-9D3E-107E-88B21579B4E1}"/>
              </a:ext>
            </a:extLst>
          </p:cNvPr>
          <p:cNvSpPr/>
          <p:nvPr/>
        </p:nvSpPr>
        <p:spPr>
          <a:xfrm>
            <a:off x="841248" y="1380864"/>
            <a:ext cx="10506456"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93D8CD78-A072-2200-ACB0-68C799017480}"/>
              </a:ext>
            </a:extLst>
          </p:cNvPr>
          <p:cNvPicPr>
            <a:picLocks noChangeAspect="1"/>
          </p:cNvPicPr>
          <p:nvPr/>
        </p:nvPicPr>
        <p:blipFill>
          <a:blip r:embed="rId4"/>
          <a:stretch>
            <a:fillRect/>
          </a:stretch>
        </p:blipFill>
        <p:spPr>
          <a:xfrm>
            <a:off x="837919" y="1561820"/>
            <a:ext cx="10448925" cy="4048125"/>
          </a:xfrm>
          <a:prstGeom prst="rect">
            <a:avLst/>
          </a:prstGeom>
        </p:spPr>
      </p:pic>
    </p:spTree>
    <p:extLst>
      <p:ext uri="{BB962C8B-B14F-4D97-AF65-F5344CB8AC3E}">
        <p14:creationId xmlns:p14="http://schemas.microsoft.com/office/powerpoint/2010/main" val="4146873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93" name="Google Shape;393;p2"/>
          <p:cNvSpPr txBox="1">
            <a:spLocks noGrp="1"/>
          </p:cNvSpPr>
          <p:nvPr>
            <p:ph type="title"/>
          </p:nvPr>
        </p:nvSpPr>
        <p:spPr>
          <a:xfrm>
            <a:off x="841248" y="251312"/>
            <a:ext cx="10506456" cy="1010264"/>
          </a:xfrm>
          <a:prstGeom prst="rect">
            <a:avLst/>
          </a:prstGeom>
          <a:noFill/>
          <a:ln>
            <a:noFill/>
          </a:ln>
        </p:spPr>
        <p:txBody>
          <a:bodyPr spcFirstLastPara="1" wrap="square" lIns="91425" tIns="45700" rIns="91425" bIns="45700" anchor="ctr" anchorCtr="0">
            <a:normAutofit/>
          </a:bodyPr>
          <a:lstStyle/>
          <a:p>
            <a:pPr>
              <a:buClr>
                <a:schemeClr val="dk1"/>
              </a:buClr>
              <a:buSzPts val="3100"/>
            </a:pPr>
            <a:r>
              <a:rPr lang="en-US" dirty="0">
                <a:solidFill>
                  <a:schemeClr val="dk1"/>
                </a:solidFill>
                <a:latin typeface="Calibri"/>
                <a:cs typeface="Calibri"/>
              </a:rPr>
              <a:t>Southern Region has the highest levels, but may have peaked</a:t>
            </a:r>
            <a:br>
              <a:rPr lang="en-US" dirty="0">
                <a:latin typeface="Calibri"/>
                <a:cs typeface="Calibri"/>
              </a:rPr>
            </a:br>
            <a:r>
              <a:rPr lang="en-US" dirty="0">
                <a:solidFill>
                  <a:schemeClr val="dk1"/>
                </a:solidFill>
                <a:latin typeface="Calibri"/>
                <a:cs typeface="Calibri"/>
              </a:rPr>
              <a:t>– NEW CDC Wastewater Dashboard</a:t>
            </a:r>
            <a:endParaRPr lang="en-US" sz="1600" dirty="0">
              <a:solidFill>
                <a:schemeClr val="dk1"/>
              </a:solidFill>
              <a:latin typeface="Calibri" panose="020F0502020204030204" pitchFamily="34" charset="0"/>
              <a:cs typeface="Calibri" panose="020F0502020204030204" pitchFamily="34" charset="0"/>
            </a:endParaRPr>
          </a:p>
        </p:txBody>
      </p:sp>
      <p:sp>
        <p:nvSpPr>
          <p:cNvPr id="394" name="Google Shape;394;p2"/>
          <p:cNvSpPr/>
          <p:nvPr/>
        </p:nvSpPr>
        <p:spPr>
          <a:xfrm>
            <a:off x="0" y="417618"/>
            <a:ext cx="128016" cy="63141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lang="en-US" sz="1800" b="0" i="0" u="none" strike="noStrike" kern="0" cap="none" spc="0" normalizeH="0" baseline="0" noProof="0">
              <a:ln>
                <a:noFill/>
              </a:ln>
              <a:solidFill>
                <a:srgbClr val="3F89AB"/>
              </a:solidFill>
              <a:effectLst/>
              <a:uLnTx/>
              <a:uFillTx/>
              <a:latin typeface="Calibri"/>
              <a:ea typeface="Calibri"/>
              <a:cs typeface="Calibri"/>
            </a:endParaRPr>
          </a:p>
        </p:txBody>
      </p:sp>
      <p:sp>
        <p:nvSpPr>
          <p:cNvPr id="395" name="Google Shape;395;p2"/>
          <p:cNvSpPr/>
          <p:nvPr/>
        </p:nvSpPr>
        <p:spPr>
          <a:xfrm>
            <a:off x="841248" y="1380864"/>
            <a:ext cx="10506456"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0" name="Google Shape;400;p2"/>
          <p:cNvSpPr/>
          <p:nvPr/>
        </p:nvSpPr>
        <p:spPr>
          <a:xfrm rot="-197763">
            <a:off x="4901904" y="5477595"/>
            <a:ext cx="1422335" cy="1134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 name="Google Shape;459;p9">
            <a:extLst>
              <a:ext uri="{FF2B5EF4-FFF2-40B4-BE49-F238E27FC236}">
                <a16:creationId xmlns:a16="http://schemas.microsoft.com/office/drawing/2014/main" id="{6529758A-DA5C-E36D-50F3-7B3420CD41FE}"/>
              </a:ext>
            </a:extLst>
          </p:cNvPr>
          <p:cNvSpPr/>
          <p:nvPr/>
        </p:nvSpPr>
        <p:spPr>
          <a:xfrm>
            <a:off x="5599218" y="3487205"/>
            <a:ext cx="101895" cy="1806873"/>
          </a:xfrm>
          <a:prstGeom prst="downArrow">
            <a:avLst>
              <a:gd name="adj1" fmla="val 50000"/>
              <a:gd name="adj2" fmla="val 50000"/>
            </a:avLst>
          </a:prstGeom>
          <a:solidFill>
            <a:srgbClr val="ED7D31"/>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460;p9">
            <a:extLst>
              <a:ext uri="{FF2B5EF4-FFF2-40B4-BE49-F238E27FC236}">
                <a16:creationId xmlns:a16="http://schemas.microsoft.com/office/drawing/2014/main" id="{099FF4FE-8F40-A1DD-D727-FD1A04CA582F}"/>
              </a:ext>
            </a:extLst>
          </p:cNvPr>
          <p:cNvSpPr txBox="1"/>
          <p:nvPr/>
        </p:nvSpPr>
        <p:spPr>
          <a:xfrm>
            <a:off x="5390287" y="3086534"/>
            <a:ext cx="834689" cy="276999"/>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Calibri"/>
                <a:ea typeface="Calibri"/>
                <a:cs typeface="Calibri"/>
                <a:sym typeface="Calibri"/>
              </a:rPr>
              <a:t>Delta</a:t>
            </a:r>
            <a:endParaRPr kumimoji="0" sz="1800" b="0" i="0" u="none" strike="noStrike" kern="0" cap="none" spc="0" normalizeH="0" baseline="0" noProof="0">
              <a:ln>
                <a:noFill/>
              </a:ln>
              <a:solidFill>
                <a:sysClr val="windowText" lastClr="000000"/>
              </a:solidFill>
              <a:effectLst/>
              <a:uLnTx/>
              <a:uFillTx/>
            </a:endParaRPr>
          </a:p>
        </p:txBody>
      </p:sp>
      <p:sp>
        <p:nvSpPr>
          <p:cNvPr id="27" name="Google Shape;461;p9">
            <a:extLst>
              <a:ext uri="{FF2B5EF4-FFF2-40B4-BE49-F238E27FC236}">
                <a16:creationId xmlns:a16="http://schemas.microsoft.com/office/drawing/2014/main" id="{F1D80FFD-1E12-7EB0-9D55-F41289ABE5C0}"/>
              </a:ext>
            </a:extLst>
          </p:cNvPr>
          <p:cNvSpPr/>
          <p:nvPr/>
        </p:nvSpPr>
        <p:spPr>
          <a:xfrm rot="3785912">
            <a:off x="6762682" y="2036063"/>
            <a:ext cx="139626" cy="739214"/>
          </a:xfrm>
          <a:prstGeom prst="downArrow">
            <a:avLst>
              <a:gd name="adj1" fmla="val 50000"/>
              <a:gd name="adj2" fmla="val 50000"/>
            </a:avLst>
          </a:prstGeom>
          <a:solidFill>
            <a:srgbClr val="ED7D31"/>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462;p9">
            <a:extLst>
              <a:ext uri="{FF2B5EF4-FFF2-40B4-BE49-F238E27FC236}">
                <a16:creationId xmlns:a16="http://schemas.microsoft.com/office/drawing/2014/main" id="{93D8DC6B-028C-CF7A-7CBE-24713D41408E}"/>
              </a:ext>
            </a:extLst>
          </p:cNvPr>
          <p:cNvSpPr txBox="1"/>
          <p:nvPr/>
        </p:nvSpPr>
        <p:spPr>
          <a:xfrm>
            <a:off x="7172566" y="2094859"/>
            <a:ext cx="1041371" cy="276999"/>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Calibri"/>
                <a:ea typeface="Calibri"/>
                <a:cs typeface="Calibri"/>
                <a:sym typeface="Calibri"/>
              </a:rPr>
              <a:t>Omicron BA1</a:t>
            </a:r>
            <a:endParaRPr kumimoji="0" sz="1800" b="0" i="0" u="none" strike="noStrike" kern="0" cap="none" spc="0" normalizeH="0" baseline="0" noProof="0">
              <a:ln>
                <a:noFill/>
              </a:ln>
              <a:solidFill>
                <a:sysClr val="windowText" lastClr="000000"/>
              </a:solidFill>
              <a:effectLst/>
              <a:uLnTx/>
              <a:uFillTx/>
            </a:endParaRPr>
          </a:p>
        </p:txBody>
      </p:sp>
      <p:sp>
        <p:nvSpPr>
          <p:cNvPr id="29" name="Google Shape;464;p9">
            <a:extLst>
              <a:ext uri="{FF2B5EF4-FFF2-40B4-BE49-F238E27FC236}">
                <a16:creationId xmlns:a16="http://schemas.microsoft.com/office/drawing/2014/main" id="{EFA99B86-91DA-3C12-F7E9-B15DE45B6A77}"/>
              </a:ext>
            </a:extLst>
          </p:cNvPr>
          <p:cNvSpPr/>
          <p:nvPr/>
        </p:nvSpPr>
        <p:spPr>
          <a:xfrm>
            <a:off x="7075830" y="4887067"/>
            <a:ext cx="137392" cy="634055"/>
          </a:xfrm>
          <a:prstGeom prst="downArrow">
            <a:avLst>
              <a:gd name="adj1" fmla="val 50000"/>
              <a:gd name="adj2" fmla="val 50000"/>
            </a:avLst>
          </a:prstGeom>
          <a:solidFill>
            <a:srgbClr val="ED7D31"/>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465;p9">
            <a:extLst>
              <a:ext uri="{FF2B5EF4-FFF2-40B4-BE49-F238E27FC236}">
                <a16:creationId xmlns:a16="http://schemas.microsoft.com/office/drawing/2014/main" id="{17A551E5-92DC-1C0B-CCFB-305F4F152090}"/>
              </a:ext>
            </a:extLst>
          </p:cNvPr>
          <p:cNvSpPr txBox="1"/>
          <p:nvPr/>
        </p:nvSpPr>
        <p:spPr>
          <a:xfrm>
            <a:off x="6624659" y="4386340"/>
            <a:ext cx="1039733" cy="458980"/>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Calibri"/>
                <a:ea typeface="Calibri"/>
                <a:cs typeface="Calibri"/>
                <a:sym typeface="Calibri"/>
              </a:rPr>
              <a:t>Rollout 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Calibri"/>
                <a:ea typeface="Calibri"/>
                <a:cs typeface="Calibri"/>
                <a:sym typeface="Calibri"/>
              </a:rPr>
              <a:t>home testing</a:t>
            </a:r>
            <a:endParaRPr kumimoji="0" sz="1800" b="0" i="0" u="none" strike="noStrike" kern="0" cap="none" spc="0" normalizeH="0" baseline="0" noProof="0">
              <a:ln>
                <a:noFill/>
              </a:ln>
              <a:solidFill>
                <a:sysClr val="windowText" lastClr="000000"/>
              </a:solidFill>
              <a:effectLst/>
              <a:uLnTx/>
              <a:uFillTx/>
            </a:endParaRPr>
          </a:p>
        </p:txBody>
      </p:sp>
      <p:sp>
        <p:nvSpPr>
          <p:cNvPr id="31" name="Google Shape;466;p9">
            <a:extLst>
              <a:ext uri="{FF2B5EF4-FFF2-40B4-BE49-F238E27FC236}">
                <a16:creationId xmlns:a16="http://schemas.microsoft.com/office/drawing/2014/main" id="{07DF6A3F-1B64-F962-E033-CA7D73230AE2}"/>
              </a:ext>
            </a:extLst>
          </p:cNvPr>
          <p:cNvSpPr/>
          <p:nvPr/>
        </p:nvSpPr>
        <p:spPr>
          <a:xfrm>
            <a:off x="3896961" y="3453518"/>
            <a:ext cx="101895" cy="1840560"/>
          </a:xfrm>
          <a:prstGeom prst="downArrow">
            <a:avLst>
              <a:gd name="adj1" fmla="val 50000"/>
              <a:gd name="adj2" fmla="val 50000"/>
            </a:avLst>
          </a:prstGeom>
          <a:solidFill>
            <a:srgbClr val="ED7D31"/>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4" name="Google Shape;467;p9">
            <a:extLst>
              <a:ext uri="{FF2B5EF4-FFF2-40B4-BE49-F238E27FC236}">
                <a16:creationId xmlns:a16="http://schemas.microsoft.com/office/drawing/2014/main" id="{7D8201AD-0F3F-1F9A-675C-CBEFB225D721}"/>
              </a:ext>
            </a:extLst>
          </p:cNvPr>
          <p:cNvSpPr txBox="1"/>
          <p:nvPr/>
        </p:nvSpPr>
        <p:spPr>
          <a:xfrm>
            <a:off x="3427222" y="3086534"/>
            <a:ext cx="1041371" cy="276999"/>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Calibri"/>
                <a:ea typeface="Calibri"/>
                <a:cs typeface="Calibri"/>
                <a:sym typeface="Calibri"/>
              </a:rPr>
              <a:t>Vaccinations</a:t>
            </a:r>
            <a:endParaRPr kumimoji="0" sz="1800" b="0" i="0" u="none" strike="noStrike" kern="0" cap="none" spc="0" normalizeH="0" baseline="0" noProof="0">
              <a:ln>
                <a:noFill/>
              </a:ln>
              <a:solidFill>
                <a:sysClr val="windowText" lastClr="000000"/>
              </a:solidFill>
              <a:effectLst/>
              <a:uLnTx/>
              <a:uFillTx/>
            </a:endParaRPr>
          </a:p>
        </p:txBody>
      </p:sp>
      <p:sp>
        <p:nvSpPr>
          <p:cNvPr id="385" name="Google Shape;464;p9">
            <a:extLst>
              <a:ext uri="{FF2B5EF4-FFF2-40B4-BE49-F238E27FC236}">
                <a16:creationId xmlns:a16="http://schemas.microsoft.com/office/drawing/2014/main" id="{A73ECB8B-4239-0977-86DE-07BC3489061B}"/>
              </a:ext>
            </a:extLst>
          </p:cNvPr>
          <p:cNvSpPr/>
          <p:nvPr/>
        </p:nvSpPr>
        <p:spPr>
          <a:xfrm>
            <a:off x="9962656" y="4887067"/>
            <a:ext cx="137392" cy="634055"/>
          </a:xfrm>
          <a:prstGeom prst="downArrow">
            <a:avLst>
              <a:gd name="adj1" fmla="val 50000"/>
              <a:gd name="adj2" fmla="val 50000"/>
            </a:avLst>
          </a:prstGeom>
          <a:solidFill>
            <a:srgbClr val="ED7D31"/>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6" name="Google Shape;465;p9">
            <a:extLst>
              <a:ext uri="{FF2B5EF4-FFF2-40B4-BE49-F238E27FC236}">
                <a16:creationId xmlns:a16="http://schemas.microsoft.com/office/drawing/2014/main" id="{B2F9A552-B386-63BD-6C0F-E43D0B8A92B4}"/>
              </a:ext>
            </a:extLst>
          </p:cNvPr>
          <p:cNvSpPr txBox="1"/>
          <p:nvPr/>
        </p:nvSpPr>
        <p:spPr>
          <a:xfrm>
            <a:off x="5798116" y="3429858"/>
            <a:ext cx="1221948" cy="461624"/>
          </a:xfrm>
          <a:prstGeom prst="rect">
            <a:avLst/>
          </a:prstGeom>
          <a:noFill/>
          <a:ln>
            <a:noFill/>
          </a:ln>
        </p:spPr>
        <p:txBody>
          <a:bodyPr spcFirstLastPara="1" wrap="square" lIns="91425" tIns="45700" rIns="91425" bIns="45700" anchor="t" anchorCtr="0">
            <a:spAutoFit/>
          </a:bodyPr>
          <a:lstStyle/>
          <a:p>
            <a:pPr algn="ctr"/>
            <a:r>
              <a:rPr lang="en-US" sz="1200">
                <a:latin typeface="Calibri" panose="020F0502020204030204" pitchFamily="34" charset="0"/>
                <a:cs typeface="Calibri" panose="020F0502020204030204" pitchFamily="34" charset="0"/>
              </a:rPr>
              <a:t>Public health emergency ends</a:t>
            </a:r>
            <a:endParaRPr sz="1200">
              <a:latin typeface="Calibri" panose="020F0502020204030204" pitchFamily="34" charset="0"/>
              <a:cs typeface="Calibri" panose="020F0502020204030204" pitchFamily="34" charset="0"/>
            </a:endParaRPr>
          </a:p>
        </p:txBody>
      </p:sp>
      <p:cxnSp>
        <p:nvCxnSpPr>
          <p:cNvPr id="3" name="Straight Arrow Connector 2">
            <a:extLst>
              <a:ext uri="{FF2B5EF4-FFF2-40B4-BE49-F238E27FC236}">
                <a16:creationId xmlns:a16="http://schemas.microsoft.com/office/drawing/2014/main" id="{73A0A131-3C63-96DB-220C-1FA23EB59AD9}"/>
              </a:ext>
            </a:extLst>
          </p:cNvPr>
          <p:cNvCxnSpPr/>
          <p:nvPr/>
        </p:nvCxnSpPr>
        <p:spPr>
          <a:xfrm>
            <a:off x="6356626" y="3866321"/>
            <a:ext cx="8835" cy="47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A96D3ED-1134-9943-6A93-80B564398946}"/>
              </a:ext>
            </a:extLst>
          </p:cNvPr>
          <p:cNvPicPr>
            <a:picLocks noChangeAspect="1"/>
          </p:cNvPicPr>
          <p:nvPr/>
        </p:nvPicPr>
        <p:blipFill rotWithShape="1">
          <a:blip r:embed="rId3"/>
          <a:srcRect l="32" t="78877" r="-139" b="-202"/>
          <a:stretch/>
        </p:blipFill>
        <p:spPr>
          <a:xfrm>
            <a:off x="840418" y="5712188"/>
            <a:ext cx="10341141" cy="1148379"/>
          </a:xfrm>
          <a:prstGeom prst="rect">
            <a:avLst/>
          </a:prstGeom>
        </p:spPr>
      </p:pic>
      <p:sp>
        <p:nvSpPr>
          <p:cNvPr id="6" name="TextBox 5">
            <a:extLst>
              <a:ext uri="{FF2B5EF4-FFF2-40B4-BE49-F238E27FC236}">
                <a16:creationId xmlns:a16="http://schemas.microsoft.com/office/drawing/2014/main" id="{B62E9691-89E7-5A0F-B840-2E865F6F0A08}"/>
              </a:ext>
            </a:extLst>
          </p:cNvPr>
          <p:cNvSpPr txBox="1"/>
          <p:nvPr/>
        </p:nvSpPr>
        <p:spPr>
          <a:xfrm>
            <a:off x="9045948" y="140633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Updated 02/07/2024</a:t>
            </a:r>
          </a:p>
        </p:txBody>
      </p:sp>
      <p:pic>
        <p:nvPicPr>
          <p:cNvPr id="5" name="Picture 4">
            <a:extLst>
              <a:ext uri="{FF2B5EF4-FFF2-40B4-BE49-F238E27FC236}">
                <a16:creationId xmlns:a16="http://schemas.microsoft.com/office/drawing/2014/main" id="{68800294-73D6-8E86-C5CD-59AB47B06773}"/>
              </a:ext>
            </a:extLst>
          </p:cNvPr>
          <p:cNvPicPr>
            <a:picLocks noChangeAspect="1"/>
          </p:cNvPicPr>
          <p:nvPr/>
        </p:nvPicPr>
        <p:blipFill>
          <a:blip r:embed="rId4"/>
          <a:stretch>
            <a:fillRect/>
          </a:stretch>
        </p:blipFill>
        <p:spPr>
          <a:xfrm>
            <a:off x="53939" y="1710846"/>
            <a:ext cx="11490472" cy="3932495"/>
          </a:xfrm>
          <a:prstGeom prst="rect">
            <a:avLst/>
          </a:prstGeom>
        </p:spPr>
      </p:pic>
    </p:spTree>
    <p:extLst>
      <p:ext uri="{BB962C8B-B14F-4D97-AF65-F5344CB8AC3E}">
        <p14:creationId xmlns:p14="http://schemas.microsoft.com/office/powerpoint/2010/main" val="3341712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93" name="Google Shape;393;p2"/>
          <p:cNvSpPr txBox="1">
            <a:spLocks noGrp="1"/>
          </p:cNvSpPr>
          <p:nvPr>
            <p:ph type="title"/>
          </p:nvPr>
        </p:nvSpPr>
        <p:spPr>
          <a:xfrm>
            <a:off x="841248" y="251312"/>
            <a:ext cx="10506456" cy="1010264"/>
          </a:xfrm>
          <a:prstGeom prst="rect">
            <a:avLst/>
          </a:prstGeom>
          <a:noFill/>
          <a:ln>
            <a:noFill/>
          </a:ln>
        </p:spPr>
        <p:txBody>
          <a:bodyPr spcFirstLastPara="1" wrap="square" lIns="91425" tIns="45700" rIns="91425" bIns="45700" anchor="ctr" anchorCtr="0">
            <a:normAutofit/>
          </a:bodyPr>
          <a:lstStyle/>
          <a:p>
            <a:pPr>
              <a:buClr>
                <a:schemeClr val="dk1"/>
              </a:buClr>
              <a:buSzPts val="3100"/>
            </a:pPr>
            <a:r>
              <a:rPr lang="en-US" sz="3200" b="1">
                <a:solidFill>
                  <a:schemeClr val="dk1"/>
                </a:solidFill>
                <a:latin typeface="Calibri"/>
                <a:cs typeface="Calibri"/>
                <a:sym typeface="Arial"/>
              </a:rPr>
              <a:t>National Wastewater Trends</a:t>
            </a:r>
            <a:r>
              <a:rPr lang="en-US">
                <a:solidFill>
                  <a:schemeClr val="dk1"/>
                </a:solidFill>
                <a:latin typeface="Calibri"/>
                <a:cs typeface="Calibri"/>
              </a:rPr>
              <a:t> – NEW CDC WW Dashboard</a:t>
            </a:r>
            <a:endParaRPr lang="en-US" sz="1600">
              <a:solidFill>
                <a:schemeClr val="dk1"/>
              </a:solidFill>
              <a:latin typeface="Calibri" panose="020F0502020204030204" pitchFamily="34" charset="0"/>
              <a:cs typeface="Calibri" panose="020F0502020204030204" pitchFamily="34" charset="0"/>
            </a:endParaRPr>
          </a:p>
        </p:txBody>
      </p:sp>
      <p:sp>
        <p:nvSpPr>
          <p:cNvPr id="394" name="Google Shape;394;p2"/>
          <p:cNvSpPr/>
          <p:nvPr/>
        </p:nvSpPr>
        <p:spPr>
          <a:xfrm>
            <a:off x="0" y="417618"/>
            <a:ext cx="128016" cy="63141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5" name="Google Shape;395;p2"/>
          <p:cNvSpPr/>
          <p:nvPr/>
        </p:nvSpPr>
        <p:spPr>
          <a:xfrm>
            <a:off x="841248" y="1380864"/>
            <a:ext cx="10506456"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0" name="Google Shape;400;p2"/>
          <p:cNvSpPr/>
          <p:nvPr/>
        </p:nvSpPr>
        <p:spPr>
          <a:xfrm rot="-197763">
            <a:off x="4901904" y="5477595"/>
            <a:ext cx="1422335" cy="1134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08BC327E-89CB-C8F1-1838-12AA2C7C86C4}"/>
              </a:ext>
            </a:extLst>
          </p:cNvPr>
          <p:cNvSpPr txBox="1"/>
          <p:nvPr/>
        </p:nvSpPr>
        <p:spPr>
          <a:xfrm>
            <a:off x="9045948" y="140633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Updated 02/07/2024</a:t>
            </a:r>
          </a:p>
        </p:txBody>
      </p:sp>
      <p:pic>
        <p:nvPicPr>
          <p:cNvPr id="5" name="Picture 4">
            <a:extLst>
              <a:ext uri="{FF2B5EF4-FFF2-40B4-BE49-F238E27FC236}">
                <a16:creationId xmlns:a16="http://schemas.microsoft.com/office/drawing/2014/main" id="{7FC7825C-19E3-E1BD-88BA-20A27AB8A337}"/>
              </a:ext>
            </a:extLst>
          </p:cNvPr>
          <p:cNvPicPr>
            <a:picLocks noChangeAspect="1"/>
          </p:cNvPicPr>
          <p:nvPr/>
        </p:nvPicPr>
        <p:blipFill>
          <a:blip r:embed="rId3"/>
          <a:stretch>
            <a:fillRect/>
          </a:stretch>
        </p:blipFill>
        <p:spPr>
          <a:xfrm>
            <a:off x="61802" y="1559553"/>
            <a:ext cx="7868537" cy="4828732"/>
          </a:xfrm>
          <a:prstGeom prst="rect">
            <a:avLst/>
          </a:prstGeom>
        </p:spPr>
      </p:pic>
      <p:pic>
        <p:nvPicPr>
          <p:cNvPr id="3" name="Picture 2">
            <a:extLst>
              <a:ext uri="{FF2B5EF4-FFF2-40B4-BE49-F238E27FC236}">
                <a16:creationId xmlns:a16="http://schemas.microsoft.com/office/drawing/2014/main" id="{31F0CDC4-B0AA-AC8F-CCC0-CD4674FF3658}"/>
              </a:ext>
            </a:extLst>
          </p:cNvPr>
          <p:cNvPicPr>
            <a:picLocks noChangeAspect="1"/>
          </p:cNvPicPr>
          <p:nvPr/>
        </p:nvPicPr>
        <p:blipFill>
          <a:blip r:embed="rId4"/>
          <a:stretch>
            <a:fillRect/>
          </a:stretch>
        </p:blipFill>
        <p:spPr>
          <a:xfrm>
            <a:off x="8244257" y="2576564"/>
            <a:ext cx="3461026" cy="1364532"/>
          </a:xfrm>
          <a:prstGeom prst="rect">
            <a:avLst/>
          </a:prstGeom>
        </p:spPr>
      </p:pic>
      <p:pic>
        <p:nvPicPr>
          <p:cNvPr id="7" name="Picture 6">
            <a:extLst>
              <a:ext uri="{FF2B5EF4-FFF2-40B4-BE49-F238E27FC236}">
                <a16:creationId xmlns:a16="http://schemas.microsoft.com/office/drawing/2014/main" id="{8864DDF3-6049-049C-5D57-AA5ACEE58B24}"/>
              </a:ext>
            </a:extLst>
          </p:cNvPr>
          <p:cNvPicPr>
            <a:picLocks noChangeAspect="1"/>
          </p:cNvPicPr>
          <p:nvPr/>
        </p:nvPicPr>
        <p:blipFill>
          <a:blip r:embed="rId5"/>
          <a:stretch>
            <a:fillRect/>
          </a:stretch>
        </p:blipFill>
        <p:spPr>
          <a:xfrm>
            <a:off x="6988312" y="4676578"/>
            <a:ext cx="5205896" cy="1756584"/>
          </a:xfrm>
          <a:prstGeom prst="rect">
            <a:avLst/>
          </a:prstGeom>
        </p:spPr>
      </p:pic>
    </p:spTree>
    <p:extLst>
      <p:ext uri="{BB962C8B-B14F-4D97-AF65-F5344CB8AC3E}">
        <p14:creationId xmlns:p14="http://schemas.microsoft.com/office/powerpoint/2010/main" val="3009274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7FA135-8793-97DE-ED8F-E9B3E2377C41}"/>
              </a:ext>
            </a:extLst>
          </p:cNvPr>
          <p:cNvPicPr>
            <a:picLocks noChangeAspect="1"/>
          </p:cNvPicPr>
          <p:nvPr/>
        </p:nvPicPr>
        <p:blipFill>
          <a:blip r:embed="rId3"/>
          <a:stretch>
            <a:fillRect/>
          </a:stretch>
        </p:blipFill>
        <p:spPr>
          <a:xfrm>
            <a:off x="6362982" y="1728754"/>
            <a:ext cx="4781399" cy="3062615"/>
          </a:xfrm>
          <a:prstGeom prst="rect">
            <a:avLst/>
          </a:prstGeom>
        </p:spPr>
      </p:pic>
      <p:pic>
        <p:nvPicPr>
          <p:cNvPr id="7" name="Picture 6">
            <a:extLst>
              <a:ext uri="{FF2B5EF4-FFF2-40B4-BE49-F238E27FC236}">
                <a16:creationId xmlns:a16="http://schemas.microsoft.com/office/drawing/2014/main" id="{09A099CD-240C-0B38-AD36-49A012AFF7FB}"/>
              </a:ext>
            </a:extLst>
          </p:cNvPr>
          <p:cNvPicPr>
            <a:picLocks noChangeAspect="1"/>
          </p:cNvPicPr>
          <p:nvPr/>
        </p:nvPicPr>
        <p:blipFill>
          <a:blip r:embed="rId4"/>
          <a:stretch>
            <a:fillRect/>
          </a:stretch>
        </p:blipFill>
        <p:spPr>
          <a:xfrm>
            <a:off x="976790" y="1723708"/>
            <a:ext cx="4661622" cy="3071429"/>
          </a:xfrm>
          <a:prstGeom prst="rect">
            <a:avLst/>
          </a:prstGeom>
        </p:spPr>
      </p:pic>
      <p:sp>
        <p:nvSpPr>
          <p:cNvPr id="8" name="TextBox 7">
            <a:extLst>
              <a:ext uri="{FF2B5EF4-FFF2-40B4-BE49-F238E27FC236}">
                <a16:creationId xmlns:a16="http://schemas.microsoft.com/office/drawing/2014/main" id="{608139B5-CA53-73DE-7401-EA2272785137}"/>
              </a:ext>
            </a:extLst>
          </p:cNvPr>
          <p:cNvSpPr txBox="1"/>
          <p:nvPr/>
        </p:nvSpPr>
        <p:spPr>
          <a:xfrm>
            <a:off x="992769" y="4924970"/>
            <a:ext cx="3469668" cy="1200329"/>
          </a:xfrm>
          <a:prstGeom prst="rect">
            <a:avLst/>
          </a:prstGeom>
          <a:noFill/>
        </p:spPr>
        <p:txBody>
          <a:bodyPr wrap="square" lIns="91440" tIns="45720" rIns="91440" bIns="45720" rtlCol="0" anchor="t">
            <a:spAutoFit/>
          </a:bodyPr>
          <a:lstStyle/>
          <a:p>
            <a:r>
              <a:rPr lang="en-US" b="1">
                <a:solidFill>
                  <a:srgbClr val="C00000"/>
                </a:solidFill>
              </a:rPr>
              <a:t>During public health emergency: </a:t>
            </a:r>
          </a:p>
          <a:p>
            <a:r>
              <a:rPr lang="en-US">
                <a:solidFill>
                  <a:srgbClr val="C00000"/>
                </a:solidFill>
              </a:rPr>
              <a:t>01/01/2021 – 5/11/2023</a:t>
            </a:r>
          </a:p>
          <a:p>
            <a:endParaRPr lang="en-US" b="1">
              <a:solidFill>
                <a:srgbClr val="C00000"/>
              </a:solidFill>
            </a:endParaRPr>
          </a:p>
          <a:p>
            <a:r>
              <a:rPr lang="en-US">
                <a:solidFill>
                  <a:srgbClr val="C00000"/>
                </a:solidFill>
              </a:rPr>
              <a:t>Weekly average = 861</a:t>
            </a:r>
          </a:p>
        </p:txBody>
      </p:sp>
      <p:sp>
        <p:nvSpPr>
          <p:cNvPr id="9" name="TextBox 8">
            <a:extLst>
              <a:ext uri="{FF2B5EF4-FFF2-40B4-BE49-F238E27FC236}">
                <a16:creationId xmlns:a16="http://schemas.microsoft.com/office/drawing/2014/main" id="{CE279A28-6B40-98A0-CE8D-C652C1BA87B6}"/>
              </a:ext>
            </a:extLst>
          </p:cNvPr>
          <p:cNvSpPr txBox="1"/>
          <p:nvPr/>
        </p:nvSpPr>
        <p:spPr>
          <a:xfrm>
            <a:off x="6367397" y="4923441"/>
            <a:ext cx="3893002" cy="1200329"/>
          </a:xfrm>
          <a:prstGeom prst="rect">
            <a:avLst/>
          </a:prstGeom>
          <a:noFill/>
        </p:spPr>
        <p:txBody>
          <a:bodyPr wrap="square" lIns="91440" tIns="45720" rIns="91440" bIns="45720" rtlCol="0" anchor="t">
            <a:spAutoFit/>
          </a:bodyPr>
          <a:lstStyle/>
          <a:p>
            <a:r>
              <a:rPr lang="en-US" b="1">
                <a:solidFill>
                  <a:srgbClr val="C00000"/>
                </a:solidFill>
              </a:rPr>
              <a:t>Post public health emergency: </a:t>
            </a:r>
          </a:p>
          <a:p>
            <a:r>
              <a:rPr lang="en-US">
                <a:solidFill>
                  <a:srgbClr val="C00000"/>
                </a:solidFill>
              </a:rPr>
              <a:t>5/12/2023 – 1/15/2024</a:t>
            </a:r>
          </a:p>
          <a:p>
            <a:endParaRPr lang="en-US">
              <a:solidFill>
                <a:srgbClr val="C00000"/>
              </a:solidFill>
            </a:endParaRPr>
          </a:p>
          <a:p>
            <a:r>
              <a:rPr lang="en-US">
                <a:solidFill>
                  <a:srgbClr val="C00000"/>
                </a:solidFill>
              </a:rPr>
              <a:t>Weekly average = 34</a:t>
            </a:r>
          </a:p>
        </p:txBody>
      </p:sp>
      <p:sp>
        <p:nvSpPr>
          <p:cNvPr id="2" name="TextBox 1">
            <a:extLst>
              <a:ext uri="{FF2B5EF4-FFF2-40B4-BE49-F238E27FC236}">
                <a16:creationId xmlns:a16="http://schemas.microsoft.com/office/drawing/2014/main" id="{1E1CC1A0-CEC3-094D-9330-7BC028C48E3B}"/>
              </a:ext>
            </a:extLst>
          </p:cNvPr>
          <p:cNvSpPr txBox="1"/>
          <p:nvPr/>
        </p:nvSpPr>
        <p:spPr>
          <a:xfrm>
            <a:off x="817038" y="223832"/>
            <a:ext cx="1033111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Calibri"/>
                <a:cs typeface="Calibri"/>
              </a:rPr>
              <a:t>Number of sequenced clinical samples submitted to NCDHHS weekly </a:t>
            </a:r>
          </a:p>
        </p:txBody>
      </p:sp>
      <p:sp>
        <p:nvSpPr>
          <p:cNvPr id="4" name="Google Shape;394;p2">
            <a:extLst>
              <a:ext uri="{FF2B5EF4-FFF2-40B4-BE49-F238E27FC236}">
                <a16:creationId xmlns:a16="http://schemas.microsoft.com/office/drawing/2014/main" id="{8797ABB8-3326-1BF4-2F0C-13179EE1B1B2}"/>
              </a:ext>
            </a:extLst>
          </p:cNvPr>
          <p:cNvSpPr/>
          <p:nvPr/>
        </p:nvSpPr>
        <p:spPr>
          <a:xfrm>
            <a:off x="0" y="417618"/>
            <a:ext cx="128016" cy="631415"/>
          </a:xfrm>
          <a:prstGeom prst="rect">
            <a:avLst/>
          </a:prstGeom>
          <a:solidFill>
            <a:srgbClr val="3F89A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lang="en-US" sz="1800" b="0" i="0" u="none" strike="noStrike" kern="0" cap="none" spc="0" normalizeH="0" baseline="0" noProof="0">
              <a:ln>
                <a:noFill/>
              </a:ln>
              <a:solidFill>
                <a:srgbClr val="3F89AB"/>
              </a:solidFill>
              <a:effectLst/>
              <a:uLnTx/>
              <a:uFillTx/>
              <a:latin typeface="Calibri"/>
              <a:ea typeface="Calibri"/>
              <a:cs typeface="Calibri"/>
            </a:endParaRPr>
          </a:p>
        </p:txBody>
      </p:sp>
      <p:sp>
        <p:nvSpPr>
          <p:cNvPr id="10" name="Google Shape;395;p2">
            <a:extLst>
              <a:ext uri="{FF2B5EF4-FFF2-40B4-BE49-F238E27FC236}">
                <a16:creationId xmlns:a16="http://schemas.microsoft.com/office/drawing/2014/main" id="{80331ABB-77F7-42CE-6CC5-48B70378B515}"/>
              </a:ext>
            </a:extLst>
          </p:cNvPr>
          <p:cNvSpPr/>
          <p:nvPr/>
        </p:nvSpPr>
        <p:spPr>
          <a:xfrm>
            <a:off x="841248" y="1380864"/>
            <a:ext cx="10506456"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4002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744384-6BBE-1E44-DC0E-BBE7A2CFDB79}"/>
              </a:ext>
            </a:extLst>
          </p:cNvPr>
          <p:cNvSpPr txBox="1"/>
          <p:nvPr/>
        </p:nvSpPr>
        <p:spPr>
          <a:xfrm>
            <a:off x="775285" y="526544"/>
            <a:ext cx="103311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Calibri"/>
                <a:cs typeface="Calibri"/>
              </a:rPr>
              <a:t>Clinical and Wastewater Sequencing Comparison</a:t>
            </a:r>
          </a:p>
        </p:txBody>
      </p:sp>
      <p:sp>
        <p:nvSpPr>
          <p:cNvPr id="6" name="Google Shape;394;p2">
            <a:extLst>
              <a:ext uri="{FF2B5EF4-FFF2-40B4-BE49-F238E27FC236}">
                <a16:creationId xmlns:a16="http://schemas.microsoft.com/office/drawing/2014/main" id="{E0A33A2A-4F53-7DC4-281F-B175608B2FE3}"/>
              </a:ext>
            </a:extLst>
          </p:cNvPr>
          <p:cNvSpPr/>
          <p:nvPr/>
        </p:nvSpPr>
        <p:spPr>
          <a:xfrm>
            <a:off x="0" y="417618"/>
            <a:ext cx="128016" cy="631415"/>
          </a:xfrm>
          <a:prstGeom prst="rect">
            <a:avLst/>
          </a:prstGeom>
          <a:solidFill>
            <a:srgbClr val="3F89A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lang="en-US" sz="1800" b="0" i="0" u="none" strike="noStrike" kern="0" cap="none" spc="0" normalizeH="0" baseline="0" noProof="0">
              <a:ln>
                <a:noFill/>
              </a:ln>
              <a:solidFill>
                <a:srgbClr val="3F89AB"/>
              </a:solidFill>
              <a:effectLst/>
              <a:uLnTx/>
              <a:uFillTx/>
              <a:latin typeface="Calibri"/>
              <a:ea typeface="Calibri"/>
              <a:cs typeface="Calibri"/>
            </a:endParaRPr>
          </a:p>
        </p:txBody>
      </p:sp>
      <p:sp>
        <p:nvSpPr>
          <p:cNvPr id="8" name="Google Shape;395;p2">
            <a:extLst>
              <a:ext uri="{FF2B5EF4-FFF2-40B4-BE49-F238E27FC236}">
                <a16:creationId xmlns:a16="http://schemas.microsoft.com/office/drawing/2014/main" id="{67735887-6A43-B832-5BA5-C67799D6B735}"/>
              </a:ext>
            </a:extLst>
          </p:cNvPr>
          <p:cNvSpPr/>
          <p:nvPr/>
        </p:nvSpPr>
        <p:spPr>
          <a:xfrm>
            <a:off x="841248" y="1380864"/>
            <a:ext cx="10506456"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 name="Picture 8" descr="Chart, treemap chart&#10;&#10;Description automatically generated">
            <a:extLst>
              <a:ext uri="{FF2B5EF4-FFF2-40B4-BE49-F238E27FC236}">
                <a16:creationId xmlns:a16="http://schemas.microsoft.com/office/drawing/2014/main" id="{81E1F154-C5AF-7E11-145C-9796902876D5}"/>
              </a:ext>
            </a:extLst>
          </p:cNvPr>
          <p:cNvPicPr>
            <a:picLocks noChangeAspect="1"/>
          </p:cNvPicPr>
          <p:nvPr/>
        </p:nvPicPr>
        <p:blipFill rotWithShape="1">
          <a:blip r:embed="rId3"/>
          <a:srcRect l="13582" t="81644" r="21154" b="8904"/>
          <a:stretch/>
        </p:blipFill>
        <p:spPr>
          <a:xfrm>
            <a:off x="2250312" y="5843968"/>
            <a:ext cx="7379852" cy="934711"/>
          </a:xfrm>
          <a:prstGeom prst="rect">
            <a:avLst/>
          </a:prstGeom>
        </p:spPr>
      </p:pic>
      <p:pic>
        <p:nvPicPr>
          <p:cNvPr id="11" name="Picture 10" descr="Chart, treemap chart&#10;&#10;Description automatically generated">
            <a:extLst>
              <a:ext uri="{FF2B5EF4-FFF2-40B4-BE49-F238E27FC236}">
                <a16:creationId xmlns:a16="http://schemas.microsoft.com/office/drawing/2014/main" id="{BD629882-B54F-5D9B-C38E-75A60060EE16}"/>
              </a:ext>
            </a:extLst>
          </p:cNvPr>
          <p:cNvPicPr>
            <a:picLocks noChangeAspect="1"/>
          </p:cNvPicPr>
          <p:nvPr/>
        </p:nvPicPr>
        <p:blipFill rotWithShape="1">
          <a:blip r:embed="rId3"/>
          <a:srcRect l="24277" t="4762" r="144" b="58259"/>
          <a:stretch/>
        </p:blipFill>
        <p:spPr>
          <a:xfrm>
            <a:off x="760122" y="2066423"/>
            <a:ext cx="5444176" cy="2819782"/>
          </a:xfrm>
          <a:prstGeom prst="rect">
            <a:avLst/>
          </a:prstGeom>
        </p:spPr>
      </p:pic>
      <p:pic>
        <p:nvPicPr>
          <p:cNvPr id="12" name="Picture 11" descr="Chart, treemap chart&#10;&#10;Description automatically generated">
            <a:extLst>
              <a:ext uri="{FF2B5EF4-FFF2-40B4-BE49-F238E27FC236}">
                <a16:creationId xmlns:a16="http://schemas.microsoft.com/office/drawing/2014/main" id="{F1EB1C7C-0176-A3BB-FEA2-2BEDFF4F1655}"/>
              </a:ext>
            </a:extLst>
          </p:cNvPr>
          <p:cNvPicPr>
            <a:picLocks noChangeAspect="1"/>
          </p:cNvPicPr>
          <p:nvPr/>
        </p:nvPicPr>
        <p:blipFill rotWithShape="1">
          <a:blip r:embed="rId3"/>
          <a:srcRect l="32572" t="41838" r="120" b="22579"/>
          <a:stretch/>
        </p:blipFill>
        <p:spPr>
          <a:xfrm>
            <a:off x="6094675" y="1887668"/>
            <a:ext cx="5866914" cy="3374375"/>
          </a:xfrm>
          <a:prstGeom prst="rect">
            <a:avLst/>
          </a:prstGeom>
        </p:spPr>
      </p:pic>
      <p:pic>
        <p:nvPicPr>
          <p:cNvPr id="14" name="Picture 13" descr="Chart, treemap chart&#10;&#10;Description automatically generated">
            <a:extLst>
              <a:ext uri="{FF2B5EF4-FFF2-40B4-BE49-F238E27FC236}">
                <a16:creationId xmlns:a16="http://schemas.microsoft.com/office/drawing/2014/main" id="{C396FE71-A3B3-1E07-59D4-7D3F63AFF518}"/>
              </a:ext>
            </a:extLst>
          </p:cNvPr>
          <p:cNvPicPr>
            <a:picLocks noChangeAspect="1"/>
          </p:cNvPicPr>
          <p:nvPr/>
        </p:nvPicPr>
        <p:blipFill rotWithShape="1">
          <a:blip r:embed="rId3"/>
          <a:srcRect l="32572" t="73114" r="240" b="22688"/>
          <a:stretch/>
        </p:blipFill>
        <p:spPr>
          <a:xfrm>
            <a:off x="370593" y="4913284"/>
            <a:ext cx="5832274" cy="339469"/>
          </a:xfrm>
          <a:prstGeom prst="rect">
            <a:avLst/>
          </a:prstGeom>
        </p:spPr>
      </p:pic>
      <p:pic>
        <p:nvPicPr>
          <p:cNvPr id="15" name="Picture 14" descr="Chart, treemap chart&#10;&#10;Description automatically generated">
            <a:extLst>
              <a:ext uri="{FF2B5EF4-FFF2-40B4-BE49-F238E27FC236}">
                <a16:creationId xmlns:a16="http://schemas.microsoft.com/office/drawing/2014/main" id="{9392D2A1-8670-5C52-7675-3FF827579EF5}"/>
              </a:ext>
            </a:extLst>
          </p:cNvPr>
          <p:cNvPicPr>
            <a:picLocks noChangeAspect="1"/>
          </p:cNvPicPr>
          <p:nvPr/>
        </p:nvPicPr>
        <p:blipFill rotWithShape="1">
          <a:blip r:embed="rId3"/>
          <a:srcRect l="32572" t="41701" r="64543" b="22634"/>
          <a:stretch/>
        </p:blipFill>
        <p:spPr>
          <a:xfrm>
            <a:off x="422784" y="1888971"/>
            <a:ext cx="250410" cy="2718254"/>
          </a:xfrm>
          <a:prstGeom prst="rect">
            <a:avLst/>
          </a:prstGeom>
        </p:spPr>
      </p:pic>
      <p:sp>
        <p:nvSpPr>
          <p:cNvPr id="2" name="TextBox 1">
            <a:extLst>
              <a:ext uri="{FF2B5EF4-FFF2-40B4-BE49-F238E27FC236}">
                <a16:creationId xmlns:a16="http://schemas.microsoft.com/office/drawing/2014/main" id="{942106B5-C380-D4F4-82EC-D2D92ACD9C48}"/>
              </a:ext>
            </a:extLst>
          </p:cNvPr>
          <p:cNvSpPr txBox="1"/>
          <p:nvPr/>
        </p:nvSpPr>
        <p:spPr>
          <a:xfrm>
            <a:off x="1877785" y="513607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t>Clinical Samples</a:t>
            </a:r>
            <a:endParaRPr lang="en-US"/>
          </a:p>
        </p:txBody>
      </p:sp>
      <p:sp>
        <p:nvSpPr>
          <p:cNvPr id="5" name="TextBox 4">
            <a:extLst>
              <a:ext uri="{FF2B5EF4-FFF2-40B4-BE49-F238E27FC236}">
                <a16:creationId xmlns:a16="http://schemas.microsoft.com/office/drawing/2014/main" id="{E7F0DDD5-6F76-5B03-CA07-B96F44C072DE}"/>
              </a:ext>
            </a:extLst>
          </p:cNvPr>
          <p:cNvSpPr txBox="1"/>
          <p:nvPr/>
        </p:nvSpPr>
        <p:spPr>
          <a:xfrm>
            <a:off x="7652888" y="515135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t>Wastewater</a:t>
            </a:r>
            <a:endParaRPr lang="en-US"/>
          </a:p>
        </p:txBody>
      </p:sp>
    </p:spTree>
    <p:extLst>
      <p:ext uri="{BB962C8B-B14F-4D97-AF65-F5344CB8AC3E}">
        <p14:creationId xmlns:p14="http://schemas.microsoft.com/office/powerpoint/2010/main" val="3601427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00E1E-C7A4-E92F-86D1-145B322CB41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A68D2A-5E37-D0CB-9A9C-E883C072EFAF}"/>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11F27F3A-B3E9-41ED-AF8F-A365F10BB65F}" type="slidenum">
              <a:rPr lang="en-US" sz="1200" smtClean="0">
                <a:solidFill>
                  <a:schemeClr val="tx1">
                    <a:tint val="75000"/>
                  </a:schemeClr>
                </a:solidFill>
                <a:latin typeface="+mn-lt"/>
                <a:cs typeface="+mn-cs"/>
              </a:rPr>
              <a:pPr>
                <a:spcAft>
                  <a:spcPts val="600"/>
                </a:spcAft>
              </a:pPr>
              <a:t>28</a:t>
            </a:fld>
            <a:endParaRPr lang="en-US" sz="1200">
              <a:solidFill>
                <a:schemeClr val="tx1">
                  <a:tint val="75000"/>
                </a:schemeClr>
              </a:solidFill>
              <a:latin typeface="+mn-lt"/>
              <a:cs typeface="+mn-cs"/>
            </a:endParaRPr>
          </a:p>
        </p:txBody>
      </p:sp>
      <p:graphicFrame>
        <p:nvGraphicFramePr>
          <p:cNvPr id="3" name="Table 2">
            <a:extLst>
              <a:ext uri="{FF2B5EF4-FFF2-40B4-BE49-F238E27FC236}">
                <a16:creationId xmlns:a16="http://schemas.microsoft.com/office/drawing/2014/main" id="{CF232A7F-AEAB-195B-FC81-DED378F298A7}"/>
              </a:ext>
            </a:extLst>
          </p:cNvPr>
          <p:cNvGraphicFramePr>
            <a:graphicFrameLocks noGrp="1"/>
          </p:cNvGraphicFramePr>
          <p:nvPr>
            <p:extLst>
              <p:ext uri="{D42A27DB-BD31-4B8C-83A1-F6EECF244321}">
                <p14:modId xmlns:p14="http://schemas.microsoft.com/office/powerpoint/2010/main" val="3503954537"/>
              </p:ext>
            </p:extLst>
          </p:nvPr>
        </p:nvGraphicFramePr>
        <p:xfrm>
          <a:off x="1007016" y="643467"/>
          <a:ext cx="10177969" cy="5553230"/>
        </p:xfrm>
        <a:graphic>
          <a:graphicData uri="http://schemas.openxmlformats.org/drawingml/2006/table">
            <a:tbl>
              <a:tblPr firstRow="1" firstCol="1" bandRow="1">
                <a:noFill/>
                <a:tableStyleId>{5C22544A-7EE6-4342-B048-85BDC9FD1C3A}</a:tableStyleId>
              </a:tblPr>
              <a:tblGrid>
                <a:gridCol w="3370023">
                  <a:extLst>
                    <a:ext uri="{9D8B030D-6E8A-4147-A177-3AD203B41FA5}">
                      <a16:colId xmlns:a16="http://schemas.microsoft.com/office/drawing/2014/main" val="57136339"/>
                    </a:ext>
                  </a:extLst>
                </a:gridCol>
                <a:gridCol w="6807946">
                  <a:extLst>
                    <a:ext uri="{9D8B030D-6E8A-4147-A177-3AD203B41FA5}">
                      <a16:colId xmlns:a16="http://schemas.microsoft.com/office/drawing/2014/main" val="3013123438"/>
                    </a:ext>
                  </a:extLst>
                </a:gridCol>
              </a:tblGrid>
              <a:tr h="716952">
                <a:tc>
                  <a:txBody>
                    <a:bodyPr/>
                    <a:lstStyle/>
                    <a:p>
                      <a:pPr marL="0" marR="0">
                        <a:lnSpc>
                          <a:spcPct val="107000"/>
                        </a:lnSpc>
                        <a:spcBef>
                          <a:spcPts val="600"/>
                        </a:spcBef>
                        <a:spcAft>
                          <a:spcPts val="600"/>
                        </a:spcAft>
                        <a:tabLst>
                          <a:tab pos="1485900" algn="l"/>
                        </a:tabLst>
                      </a:pPr>
                      <a:r>
                        <a:rPr lang="en-US" sz="1300" b="0" cap="none" spc="0" dirty="0">
                          <a:solidFill>
                            <a:schemeClr val="tx1"/>
                          </a:solidFill>
                          <a:effectLst/>
                        </a:rPr>
                        <a:t>Opening Remarks</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noFill/>
                  </a:tcPr>
                </a:tc>
                <a:tc>
                  <a:txBody>
                    <a:bodyPr/>
                    <a:lstStyle/>
                    <a:p>
                      <a:pPr marL="0" marR="0">
                        <a:spcBef>
                          <a:spcPts val="600"/>
                        </a:spcBef>
                        <a:spcAft>
                          <a:spcPts val="600"/>
                        </a:spcAft>
                      </a:pPr>
                      <a:r>
                        <a:rPr lang="en-US" sz="1300" b="1" cap="none" spc="0" dirty="0">
                          <a:solidFill>
                            <a:schemeClr val="tx1"/>
                          </a:solidFill>
                          <a:effectLst/>
                        </a:rPr>
                        <a:t>Stacie Turpin Saunders, MPH</a:t>
                      </a:r>
                    </a:p>
                    <a:p>
                      <a:pPr marL="0" marR="0">
                        <a:spcBef>
                          <a:spcPts val="600"/>
                        </a:spcBef>
                        <a:spcAft>
                          <a:spcPts val="600"/>
                        </a:spcAft>
                      </a:pPr>
                      <a:r>
                        <a:rPr lang="en-US" sz="1300" b="0" cap="none" spc="0" dirty="0">
                          <a:solidFill>
                            <a:schemeClr val="tx1"/>
                          </a:solidFill>
                          <a:effectLst/>
                        </a:rPr>
                        <a:t>Deputy Director/Section Chief, Local and Community Support</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285649305"/>
                  </a:ext>
                </a:extLst>
              </a:tr>
              <a:tr h="716952">
                <a:tc>
                  <a:txBody>
                    <a:bodyPr/>
                    <a:lstStyle/>
                    <a:p>
                      <a:pPr marL="0" marR="0">
                        <a:lnSpc>
                          <a:spcPct val="107000"/>
                        </a:lnSpc>
                        <a:spcBef>
                          <a:spcPts val="600"/>
                        </a:spcBef>
                        <a:spcAft>
                          <a:spcPts val="600"/>
                        </a:spcAft>
                        <a:tabLst>
                          <a:tab pos="1485900" algn="l"/>
                        </a:tabLst>
                      </a:pPr>
                      <a:r>
                        <a:rPr lang="en-US" sz="1300" b="1" cap="none" spc="0">
                          <a:solidFill>
                            <a:schemeClr val="tx1"/>
                          </a:solidFill>
                          <a:effectLst/>
                        </a:rPr>
                        <a:t>Epi Section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0" marR="0">
                        <a:spcBef>
                          <a:spcPts val="600"/>
                        </a:spcBef>
                        <a:spcAft>
                          <a:spcPts val="600"/>
                        </a:spcAft>
                      </a:pPr>
                      <a:r>
                        <a:rPr lang="en-US" sz="1300" b="1" cap="none" spc="0" dirty="0">
                          <a:solidFill>
                            <a:schemeClr val="tx1"/>
                          </a:solidFill>
                          <a:effectLst/>
                        </a:rPr>
                        <a:t>Zack Moore, MD, MPH</a:t>
                      </a:r>
                    </a:p>
                    <a:p>
                      <a:pPr marL="0" marR="0">
                        <a:spcBef>
                          <a:spcPts val="600"/>
                        </a:spcBef>
                        <a:spcAft>
                          <a:spcPts val="600"/>
                        </a:spcAft>
                      </a:pPr>
                      <a:r>
                        <a:rPr lang="en-US" sz="1300" cap="none" spc="0" dirty="0">
                          <a:solidFill>
                            <a:schemeClr val="tx1"/>
                          </a:solidFill>
                          <a:effectLst/>
                        </a:rPr>
                        <a:t>State Epidemiologist and Epidemiology Section Chief </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3858948224"/>
                  </a:ext>
                </a:extLst>
              </a:tr>
              <a:tr h="658185">
                <a:tc>
                  <a:txBody>
                    <a:bodyPr/>
                    <a:lstStyle/>
                    <a:p>
                      <a:pPr marL="0" marR="0">
                        <a:lnSpc>
                          <a:spcPct val="107000"/>
                        </a:lnSpc>
                        <a:spcBef>
                          <a:spcPts val="600"/>
                        </a:spcBef>
                        <a:spcAft>
                          <a:spcPts val="600"/>
                        </a:spcAft>
                        <a:tabLst>
                          <a:tab pos="1485900" algn="l"/>
                        </a:tabLst>
                      </a:pPr>
                      <a:r>
                        <a:rPr lang="en-US" sz="1300" b="1" cap="none" spc="0">
                          <a:solidFill>
                            <a:schemeClr val="tx1"/>
                          </a:solidFill>
                          <a:effectLst/>
                        </a:rPr>
                        <a:t>MCU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600"/>
                        </a:spcBef>
                        <a:spcAft>
                          <a:spcPts val="600"/>
                        </a:spcAft>
                      </a:pPr>
                      <a:r>
                        <a:rPr lang="en-US" sz="1200" b="1" cap="none" spc="0" dirty="0">
                          <a:solidFill>
                            <a:schemeClr val="tx1"/>
                          </a:solidFill>
                          <a:effectLst/>
                        </a:rPr>
                        <a:t>Erica Wilson, MD, MPH</a:t>
                      </a:r>
                    </a:p>
                    <a:p>
                      <a:pPr marL="0" marR="0">
                        <a:spcBef>
                          <a:spcPts val="600"/>
                        </a:spcBef>
                        <a:spcAft>
                          <a:spcPts val="600"/>
                        </a:spcAft>
                      </a:pPr>
                      <a:r>
                        <a:rPr lang="en-US" sz="1200" cap="none" spc="0" dirty="0">
                          <a:solidFill>
                            <a:schemeClr val="tx1"/>
                          </a:solidFill>
                          <a:effectLst/>
                        </a:rPr>
                        <a:t>Medical Director, Medical Consultation Unit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233242866"/>
                  </a:ext>
                </a:extLst>
              </a:tr>
              <a:tr h="731338">
                <a:tc>
                  <a:txBody>
                    <a:bodyPr/>
                    <a:lstStyle/>
                    <a:p>
                      <a:pPr marL="0" marR="0">
                        <a:spcBef>
                          <a:spcPts val="600"/>
                        </a:spcBef>
                        <a:spcAft>
                          <a:spcPts val="600"/>
                        </a:spcAft>
                      </a:pPr>
                      <a:r>
                        <a:rPr lang="en-US" sz="1300" b="1" cap="none" spc="0">
                          <a:solidFill>
                            <a:schemeClr val="tx1"/>
                          </a:solidFill>
                          <a:effectLst/>
                        </a:rPr>
                        <a:t>Measles; HPAI; cipro resistant NMn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Emma Doran, MD, MPH</a:t>
                      </a:r>
                    </a:p>
                    <a:p>
                      <a:pPr marL="0" marR="0">
                        <a:spcBef>
                          <a:spcPts val="600"/>
                        </a:spcBef>
                        <a:spcAft>
                          <a:spcPts val="600"/>
                        </a:spcAft>
                      </a:pPr>
                      <a:r>
                        <a:rPr lang="en-US" sz="1300" cap="none" spc="0" dirty="0">
                          <a:solidFill>
                            <a:schemeClr val="tx1"/>
                          </a:solidFill>
                          <a:effectLst/>
                        </a:rPr>
                        <a:t>Medical Director, Vaccine Preventable and Respiratory Diseases</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467787456"/>
                  </a:ext>
                </a:extLst>
              </a:tr>
              <a:tr h="600405">
                <a:tc>
                  <a:txBody>
                    <a:bodyPr/>
                    <a:lstStyle/>
                    <a:p>
                      <a:pPr marL="0" marR="0">
                        <a:spcBef>
                          <a:spcPts val="600"/>
                        </a:spcBef>
                        <a:spcAft>
                          <a:spcPts val="600"/>
                        </a:spcAft>
                      </a:pPr>
                      <a:r>
                        <a:rPr lang="en-US" sz="1300" b="1" cap="none" spc="0">
                          <a:solidFill>
                            <a:schemeClr val="tx1"/>
                          </a:solidFill>
                          <a:effectLst/>
                        </a:rPr>
                        <a:t>Syphilis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nSpc>
                          <a:spcPct val="107000"/>
                        </a:lnSpc>
                        <a:spcBef>
                          <a:spcPts val="600"/>
                        </a:spcBef>
                        <a:spcAft>
                          <a:spcPts val="600"/>
                        </a:spcAft>
                        <a:tabLst>
                          <a:tab pos="1485900" algn="l"/>
                        </a:tabLst>
                      </a:pPr>
                      <a:r>
                        <a:rPr lang="en-US" sz="1200" b="1" cap="none" spc="0" dirty="0">
                          <a:solidFill>
                            <a:schemeClr val="tx1"/>
                          </a:solidFill>
                          <a:effectLst/>
                        </a:rPr>
                        <a:t>Vicki Mobley, MD, MPH</a:t>
                      </a:r>
                    </a:p>
                    <a:p>
                      <a:pPr marL="0" marR="0">
                        <a:spcBef>
                          <a:spcPts val="600"/>
                        </a:spcBef>
                        <a:spcAft>
                          <a:spcPts val="600"/>
                        </a:spcAft>
                      </a:pPr>
                      <a:r>
                        <a:rPr lang="en-US" sz="1200" cap="none" spc="0" dirty="0">
                          <a:solidFill>
                            <a:schemeClr val="tx1"/>
                          </a:solidFill>
                          <a:effectLst/>
                        </a:rPr>
                        <a:t>Medical Director, HIV/STI</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886566978"/>
                  </a:ext>
                </a:extLst>
              </a:tr>
              <a:tr h="731338">
                <a:tc>
                  <a:txBody>
                    <a:bodyPr/>
                    <a:lstStyle/>
                    <a:p>
                      <a:pPr marL="0" marR="0">
                        <a:spcBef>
                          <a:spcPts val="600"/>
                        </a:spcBef>
                        <a:spcAft>
                          <a:spcPts val="600"/>
                        </a:spcAft>
                      </a:pPr>
                      <a:r>
                        <a:rPr lang="en-US" sz="1300" b="1" cap="none" spc="0">
                          <a:solidFill>
                            <a:schemeClr val="tx1"/>
                          </a:solidFill>
                          <a:effectLst/>
                        </a:rPr>
                        <a:t>Wastewater Surveillance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Molly Deutsch-Feldman</a:t>
                      </a:r>
                    </a:p>
                    <a:p>
                      <a:pPr marL="0" marR="0">
                        <a:spcBef>
                          <a:spcPts val="600"/>
                        </a:spcBef>
                        <a:spcAft>
                          <a:spcPts val="600"/>
                        </a:spcAft>
                      </a:pPr>
                      <a:r>
                        <a:rPr lang="en-US" sz="1300" cap="none" spc="0" dirty="0">
                          <a:solidFill>
                            <a:schemeClr val="tx1"/>
                          </a:solidFill>
                          <a:effectLst/>
                        </a:rPr>
                        <a:t>Environmental Health</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340853296"/>
                  </a:ext>
                </a:extLst>
              </a:tr>
              <a:tr h="658185">
                <a:tc>
                  <a:txBody>
                    <a:bodyPr/>
                    <a:lstStyle/>
                    <a:p>
                      <a:pPr marL="0" marR="0">
                        <a:spcBef>
                          <a:spcPts val="600"/>
                        </a:spcBef>
                        <a:spcAft>
                          <a:spcPts val="600"/>
                        </a:spcAft>
                      </a:pPr>
                      <a:r>
                        <a:rPr lang="en-US" sz="1300" b="1" cap="none" spc="0" dirty="0">
                          <a:solidFill>
                            <a:schemeClr val="tx1"/>
                          </a:solidFill>
                          <a:effectLst/>
                        </a:rPr>
                        <a:t>Vaccine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accent3"/>
                    </a:solidFill>
                  </a:tcPr>
                </a:tc>
                <a:tc>
                  <a:txBody>
                    <a:bodyPr/>
                    <a:lstStyle/>
                    <a:p>
                      <a:pPr marL="0" marR="0">
                        <a:spcBef>
                          <a:spcPts val="600"/>
                        </a:spcBef>
                        <a:spcAft>
                          <a:spcPts val="600"/>
                        </a:spcAft>
                      </a:pPr>
                      <a:r>
                        <a:rPr lang="en-US" sz="1200" b="1" cap="none" spc="0" dirty="0">
                          <a:solidFill>
                            <a:schemeClr val="tx1"/>
                          </a:solidFill>
                          <a:effectLst/>
                        </a:rPr>
                        <a:t>Carrie Blanchard, PharmD, MPH</a:t>
                      </a:r>
                    </a:p>
                    <a:p>
                      <a:pPr marL="0" marR="0">
                        <a:spcBef>
                          <a:spcPts val="600"/>
                        </a:spcBef>
                        <a:spcAft>
                          <a:spcPts val="600"/>
                        </a:spcAft>
                      </a:pPr>
                      <a:r>
                        <a:rPr lang="en-US" sz="1200" cap="none" spc="0" dirty="0">
                          <a:solidFill>
                            <a:schemeClr val="tx1"/>
                          </a:solidFill>
                          <a:effectLst/>
                        </a:rPr>
                        <a:t>Immunization Branch Interim Director</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accent3"/>
                    </a:solidFill>
                  </a:tcPr>
                </a:tc>
                <a:extLst>
                  <a:ext uri="{0D108BD9-81ED-4DB2-BD59-A6C34878D82A}">
                    <a16:rowId xmlns:a16="http://schemas.microsoft.com/office/drawing/2014/main" val="3819141836"/>
                  </a:ext>
                </a:extLst>
              </a:tr>
              <a:tr h="0">
                <a:tc>
                  <a:txBody>
                    <a:bodyPr/>
                    <a:lstStyle/>
                    <a:p>
                      <a:pPr marL="0" marR="0">
                        <a:spcBef>
                          <a:spcPts val="600"/>
                        </a:spcBef>
                        <a:spcAft>
                          <a:spcPts val="600"/>
                        </a:spcAf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Therapeutics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marL="0" marR="0">
                        <a:spcBef>
                          <a:spcPts val="600"/>
                        </a:spcBef>
                        <a:spcAft>
                          <a:spcPts val="600"/>
                        </a:spcAft>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Tim Davis, PharmD</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PMP</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Medical Countermeasures Coordinator</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3586688657"/>
                  </a:ext>
                </a:extLst>
              </a:tr>
              <a:tr h="364353">
                <a:tc>
                  <a:txBody>
                    <a:bodyPr/>
                    <a:lstStyle/>
                    <a:p>
                      <a:pPr marL="0" marR="0">
                        <a:lnSpc>
                          <a:spcPct val="107000"/>
                        </a:lnSpc>
                        <a:spcBef>
                          <a:spcPts val="600"/>
                        </a:spcBef>
                        <a:spcAft>
                          <a:spcPts val="600"/>
                        </a:spcAft>
                      </a:pPr>
                      <a:r>
                        <a:rPr lang="en-US" sz="1300" b="1" cap="none" spc="0">
                          <a:solidFill>
                            <a:schemeClr val="tx1"/>
                          </a:solidFill>
                          <a:effectLst/>
                        </a:rPr>
                        <a:t>Question &amp; Answer Session</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600"/>
                        </a:spcBef>
                        <a:spcAft>
                          <a:spcPts val="600"/>
                        </a:spcAft>
                      </a:pPr>
                      <a:r>
                        <a:rPr lang="en-US" sz="1300" cap="none" spc="0" dirty="0">
                          <a:solidFill>
                            <a:schemeClr val="tx1"/>
                          </a:solidFill>
                          <a:effectLst/>
                        </a:rPr>
                        <a:t>Open for Questions — Please use the Zoom Q&amp;A function</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104886011"/>
                  </a:ext>
                </a:extLst>
              </a:tr>
            </a:tbl>
          </a:graphicData>
        </a:graphic>
      </p:graphicFrame>
      <p:sp>
        <p:nvSpPr>
          <p:cNvPr id="5" name="TextBox 4">
            <a:extLst>
              <a:ext uri="{FF2B5EF4-FFF2-40B4-BE49-F238E27FC236}">
                <a16:creationId xmlns:a16="http://schemas.microsoft.com/office/drawing/2014/main" id="{47923118-D799-FFB0-CCCF-F5E4B4BAAABE}"/>
              </a:ext>
            </a:extLst>
          </p:cNvPr>
          <p:cNvSpPr txBox="1"/>
          <p:nvPr/>
        </p:nvSpPr>
        <p:spPr>
          <a:xfrm>
            <a:off x="5126624" y="22231"/>
            <a:ext cx="4424082" cy="584775"/>
          </a:xfrm>
          <a:prstGeom prst="rect">
            <a:avLst/>
          </a:prstGeom>
          <a:noFill/>
        </p:spPr>
        <p:txBody>
          <a:bodyPr wrap="square" rtlCol="0">
            <a:spAutoFit/>
          </a:bodyPr>
          <a:lstStyle/>
          <a:p>
            <a:r>
              <a:rPr lang="en-US" sz="3200" b="1" dirty="0">
                <a:latin typeface="Franklin Gothic Book" panose="020B0503020102020204" pitchFamily="34" charset="0"/>
              </a:rPr>
              <a:t>Agenda</a:t>
            </a:r>
          </a:p>
        </p:txBody>
      </p:sp>
    </p:spTree>
    <p:extLst>
      <p:ext uri="{BB962C8B-B14F-4D97-AF65-F5344CB8AC3E}">
        <p14:creationId xmlns:p14="http://schemas.microsoft.com/office/powerpoint/2010/main" val="1502561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99BFE-2664-AD0E-0DB3-F83C79D615F4}"/>
              </a:ext>
            </a:extLst>
          </p:cNvPr>
          <p:cNvSpPr>
            <a:spLocks noGrp="1"/>
          </p:cNvSpPr>
          <p:nvPr>
            <p:ph type="title"/>
          </p:nvPr>
        </p:nvSpPr>
        <p:spPr>
          <a:xfrm>
            <a:off x="5297762" y="329184"/>
            <a:ext cx="6251110" cy="1783080"/>
          </a:xfrm>
        </p:spPr>
        <p:txBody>
          <a:bodyPr anchor="b">
            <a:normAutofit/>
          </a:bodyPr>
          <a:lstStyle/>
          <a:p>
            <a:r>
              <a:rPr lang="en-US" sz="5400">
                <a:latin typeface="Calibri Light" panose="020F0302020204030204" pitchFamily="34" charset="0"/>
                <a:cs typeface="Calibri Light" panose="020F0302020204030204" pitchFamily="34" charset="0"/>
              </a:rPr>
              <a:t>Today’s agenda</a:t>
            </a:r>
          </a:p>
        </p:txBody>
      </p:sp>
      <p:sp>
        <p:nvSpPr>
          <p:cNvPr id="3" name="Content Placeholder 2">
            <a:extLst>
              <a:ext uri="{FF2B5EF4-FFF2-40B4-BE49-F238E27FC236}">
                <a16:creationId xmlns:a16="http://schemas.microsoft.com/office/drawing/2014/main" id="{9F9B302D-45C2-38BC-4109-0C000A852762}"/>
              </a:ext>
            </a:extLst>
          </p:cNvPr>
          <p:cNvSpPr>
            <a:spLocks noGrp="1"/>
          </p:cNvSpPr>
          <p:nvPr>
            <p:ph idx="1"/>
          </p:nvPr>
        </p:nvSpPr>
        <p:spPr>
          <a:xfrm>
            <a:off x="5297762" y="2189285"/>
            <a:ext cx="6251110" cy="4001203"/>
          </a:xfrm>
        </p:spPr>
        <p:txBody>
          <a:bodyPr>
            <a:normAutofit/>
          </a:bodyPr>
          <a:lstStyle/>
          <a:p>
            <a:endParaRPr lang="en-US" sz="1700"/>
          </a:p>
          <a:p>
            <a:r>
              <a:rPr lang="en-US" sz="1700">
                <a:cs typeface="Calibri"/>
              </a:rPr>
              <a:t>2024 Immunization Conference </a:t>
            </a:r>
          </a:p>
          <a:p>
            <a:r>
              <a:rPr lang="en-US" sz="1700">
                <a:cs typeface="Calibri"/>
              </a:rPr>
              <a:t>General Updates/Reminders</a:t>
            </a:r>
          </a:p>
          <a:p>
            <a:r>
              <a:rPr lang="en-US" sz="1700">
                <a:cs typeface="Calibri"/>
              </a:rPr>
              <a:t>COVID-19 Vaccine Updates</a:t>
            </a:r>
          </a:p>
          <a:p>
            <a:r>
              <a:rPr lang="en-US" sz="1700">
                <a:cs typeface="Calibri"/>
              </a:rPr>
              <a:t>Flu Updates</a:t>
            </a:r>
          </a:p>
          <a:p>
            <a:r>
              <a:rPr lang="en-US" sz="1700"/>
              <a:t>RSV Updates</a:t>
            </a:r>
            <a:endParaRPr lang="en-US" sz="1700">
              <a:cs typeface="Calibri"/>
            </a:endParaRPr>
          </a:p>
          <a:p>
            <a:r>
              <a:rPr lang="en-US" sz="1700"/>
              <a:t>Mpox Updates</a:t>
            </a:r>
          </a:p>
          <a:p>
            <a:r>
              <a:rPr lang="en-US" sz="1700">
                <a:cs typeface="Calibri"/>
              </a:rPr>
              <a:t>Measles Updates</a:t>
            </a:r>
          </a:p>
          <a:p>
            <a:r>
              <a:rPr lang="en-US" sz="1700">
                <a:cs typeface="Calibri"/>
              </a:rPr>
              <a:t>NCIR Updates</a:t>
            </a:r>
          </a:p>
          <a:p>
            <a:r>
              <a:rPr lang="en-US" sz="1700"/>
              <a:t>Questions</a:t>
            </a:r>
            <a:endParaRPr lang="en-US" sz="1700">
              <a:cs typeface="Calibri"/>
            </a:endParaRPr>
          </a:p>
        </p:txBody>
      </p:sp>
      <p:pic>
        <p:nvPicPr>
          <p:cNvPr id="5" name="Picture 4" descr="Needle and vial">
            <a:extLst>
              <a:ext uri="{FF2B5EF4-FFF2-40B4-BE49-F238E27FC236}">
                <a16:creationId xmlns:a16="http://schemas.microsoft.com/office/drawing/2014/main" id="{953DAC6F-E53C-CCE2-F304-B52B87F528DA}"/>
              </a:ext>
            </a:extLst>
          </p:cNvPr>
          <p:cNvPicPr>
            <a:picLocks noChangeAspect="1"/>
          </p:cNvPicPr>
          <p:nvPr/>
        </p:nvPicPr>
        <p:blipFill rotWithShape="1">
          <a:blip r:embed="rId3"/>
          <a:srcRect l="5112" r="4955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883368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CFEF2-F4B2-F2F3-91ED-4F52E83A0C0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1FD4E5-A040-942D-0FF5-00E13F8CCA6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11F27F3A-B3E9-41ED-AF8F-A365F10BB65F}" type="slidenum">
              <a:rPr lang="en-US" sz="1200" smtClean="0">
                <a:solidFill>
                  <a:schemeClr val="tx1">
                    <a:tint val="75000"/>
                  </a:schemeClr>
                </a:solidFill>
                <a:latin typeface="+mn-lt"/>
                <a:cs typeface="+mn-cs"/>
              </a:rPr>
              <a:pPr>
                <a:spcAft>
                  <a:spcPts val="600"/>
                </a:spcAft>
              </a:pPr>
              <a:t>3</a:t>
            </a:fld>
            <a:endParaRPr lang="en-US" sz="1200">
              <a:solidFill>
                <a:schemeClr val="tx1">
                  <a:tint val="75000"/>
                </a:schemeClr>
              </a:solidFill>
              <a:latin typeface="+mn-lt"/>
              <a:cs typeface="+mn-cs"/>
            </a:endParaRPr>
          </a:p>
        </p:txBody>
      </p:sp>
      <p:graphicFrame>
        <p:nvGraphicFramePr>
          <p:cNvPr id="3" name="Table 2">
            <a:extLst>
              <a:ext uri="{FF2B5EF4-FFF2-40B4-BE49-F238E27FC236}">
                <a16:creationId xmlns:a16="http://schemas.microsoft.com/office/drawing/2014/main" id="{82AAC057-1AEC-22A3-649B-5FAA6786DB20}"/>
              </a:ext>
            </a:extLst>
          </p:cNvPr>
          <p:cNvGraphicFramePr>
            <a:graphicFrameLocks noGrp="1"/>
          </p:cNvGraphicFramePr>
          <p:nvPr>
            <p:extLst>
              <p:ext uri="{D42A27DB-BD31-4B8C-83A1-F6EECF244321}">
                <p14:modId xmlns:p14="http://schemas.microsoft.com/office/powerpoint/2010/main" val="379283629"/>
              </p:ext>
            </p:extLst>
          </p:nvPr>
        </p:nvGraphicFramePr>
        <p:xfrm>
          <a:off x="1007016" y="643467"/>
          <a:ext cx="10177969" cy="5553230"/>
        </p:xfrm>
        <a:graphic>
          <a:graphicData uri="http://schemas.openxmlformats.org/drawingml/2006/table">
            <a:tbl>
              <a:tblPr firstRow="1" firstCol="1" bandRow="1">
                <a:noFill/>
                <a:tableStyleId>{5C22544A-7EE6-4342-B048-85BDC9FD1C3A}</a:tableStyleId>
              </a:tblPr>
              <a:tblGrid>
                <a:gridCol w="3370023">
                  <a:extLst>
                    <a:ext uri="{9D8B030D-6E8A-4147-A177-3AD203B41FA5}">
                      <a16:colId xmlns:a16="http://schemas.microsoft.com/office/drawing/2014/main" val="57136339"/>
                    </a:ext>
                  </a:extLst>
                </a:gridCol>
                <a:gridCol w="6807946">
                  <a:extLst>
                    <a:ext uri="{9D8B030D-6E8A-4147-A177-3AD203B41FA5}">
                      <a16:colId xmlns:a16="http://schemas.microsoft.com/office/drawing/2014/main" val="3013123438"/>
                    </a:ext>
                  </a:extLst>
                </a:gridCol>
              </a:tblGrid>
              <a:tr h="716952">
                <a:tc>
                  <a:txBody>
                    <a:bodyPr/>
                    <a:lstStyle/>
                    <a:p>
                      <a:pPr marL="0" marR="0">
                        <a:lnSpc>
                          <a:spcPct val="107000"/>
                        </a:lnSpc>
                        <a:spcBef>
                          <a:spcPts val="600"/>
                        </a:spcBef>
                        <a:spcAft>
                          <a:spcPts val="600"/>
                        </a:spcAft>
                        <a:tabLst>
                          <a:tab pos="1485900" algn="l"/>
                        </a:tabLst>
                      </a:pPr>
                      <a:r>
                        <a:rPr lang="en-US" sz="1300" b="0" cap="none" spc="0" dirty="0">
                          <a:solidFill>
                            <a:schemeClr val="tx1"/>
                          </a:solidFill>
                          <a:effectLst/>
                        </a:rPr>
                        <a:t>Opening Remarks</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noFill/>
                  </a:tcPr>
                </a:tc>
                <a:tc>
                  <a:txBody>
                    <a:bodyPr/>
                    <a:lstStyle/>
                    <a:p>
                      <a:pPr marL="0" marR="0">
                        <a:spcBef>
                          <a:spcPts val="600"/>
                        </a:spcBef>
                        <a:spcAft>
                          <a:spcPts val="600"/>
                        </a:spcAft>
                      </a:pPr>
                      <a:r>
                        <a:rPr lang="en-US" sz="1300" b="1" cap="none" spc="0" dirty="0">
                          <a:solidFill>
                            <a:schemeClr val="tx1"/>
                          </a:solidFill>
                          <a:effectLst/>
                        </a:rPr>
                        <a:t>Stacie Turpin Saunders, MPH</a:t>
                      </a:r>
                    </a:p>
                    <a:p>
                      <a:pPr marL="0" marR="0">
                        <a:spcBef>
                          <a:spcPts val="600"/>
                        </a:spcBef>
                        <a:spcAft>
                          <a:spcPts val="600"/>
                        </a:spcAft>
                      </a:pPr>
                      <a:r>
                        <a:rPr lang="en-US" sz="1300" b="0" cap="none" spc="0" dirty="0">
                          <a:solidFill>
                            <a:schemeClr val="tx1"/>
                          </a:solidFill>
                          <a:effectLst/>
                        </a:rPr>
                        <a:t>Deputy Director/Section Chief, Local and Community Support</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285649305"/>
                  </a:ext>
                </a:extLst>
              </a:tr>
              <a:tr h="716952">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Epi Section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38100" cmpd="sng">
                      <a:noFill/>
                    </a:lnT>
                    <a:lnB w="12700" cap="flat" cmpd="sng" algn="ctr">
                      <a:noFill/>
                      <a:prstDash val="solid"/>
                    </a:lnB>
                    <a:solidFill>
                      <a:schemeClr val="accent3"/>
                    </a:solidFill>
                  </a:tcPr>
                </a:tc>
                <a:tc>
                  <a:txBody>
                    <a:bodyPr/>
                    <a:lstStyle/>
                    <a:p>
                      <a:pPr marL="0" marR="0">
                        <a:spcBef>
                          <a:spcPts val="600"/>
                        </a:spcBef>
                        <a:spcAft>
                          <a:spcPts val="600"/>
                        </a:spcAft>
                      </a:pPr>
                      <a:r>
                        <a:rPr lang="en-US" sz="1300" b="1" cap="none" spc="0" dirty="0">
                          <a:solidFill>
                            <a:schemeClr val="tx1"/>
                          </a:solidFill>
                          <a:effectLst/>
                        </a:rPr>
                        <a:t>Zack Moore, MD, MPH</a:t>
                      </a:r>
                    </a:p>
                    <a:p>
                      <a:pPr marL="0" marR="0">
                        <a:spcBef>
                          <a:spcPts val="600"/>
                        </a:spcBef>
                        <a:spcAft>
                          <a:spcPts val="600"/>
                        </a:spcAft>
                      </a:pPr>
                      <a:r>
                        <a:rPr lang="en-US" sz="1300" cap="none" spc="0" dirty="0">
                          <a:solidFill>
                            <a:schemeClr val="tx1"/>
                          </a:solidFill>
                          <a:effectLst/>
                        </a:rPr>
                        <a:t>State Epidemiologist and Epidemiology Section Chief </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38100" cmpd="sng">
                      <a:noFill/>
                    </a:lnT>
                    <a:lnB w="12700" cap="flat" cmpd="sng" algn="ctr">
                      <a:noFill/>
                      <a:prstDash val="solid"/>
                    </a:lnB>
                    <a:solidFill>
                      <a:schemeClr val="accent3"/>
                    </a:solidFill>
                  </a:tcPr>
                </a:tc>
                <a:extLst>
                  <a:ext uri="{0D108BD9-81ED-4DB2-BD59-A6C34878D82A}">
                    <a16:rowId xmlns:a16="http://schemas.microsoft.com/office/drawing/2014/main" val="3858948224"/>
                  </a:ext>
                </a:extLst>
              </a:tr>
              <a:tr h="658185">
                <a:tc>
                  <a:txBody>
                    <a:bodyPr/>
                    <a:lstStyle/>
                    <a:p>
                      <a:pPr marL="0" marR="0">
                        <a:lnSpc>
                          <a:spcPct val="107000"/>
                        </a:lnSpc>
                        <a:spcBef>
                          <a:spcPts val="600"/>
                        </a:spcBef>
                        <a:spcAft>
                          <a:spcPts val="600"/>
                        </a:spcAft>
                        <a:tabLst>
                          <a:tab pos="1485900" algn="l"/>
                        </a:tabLst>
                      </a:pPr>
                      <a:r>
                        <a:rPr lang="en-US" sz="1300" b="1" cap="none" spc="0">
                          <a:solidFill>
                            <a:schemeClr val="tx1"/>
                          </a:solidFill>
                          <a:effectLst/>
                        </a:rPr>
                        <a:t>MCU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600"/>
                        </a:spcBef>
                        <a:spcAft>
                          <a:spcPts val="600"/>
                        </a:spcAft>
                      </a:pPr>
                      <a:r>
                        <a:rPr lang="en-US" sz="1200" b="1" cap="none" spc="0" dirty="0">
                          <a:solidFill>
                            <a:schemeClr val="tx1"/>
                          </a:solidFill>
                          <a:effectLst/>
                        </a:rPr>
                        <a:t>Erica Wilson, MD, MPH</a:t>
                      </a:r>
                    </a:p>
                    <a:p>
                      <a:pPr marL="0" marR="0">
                        <a:spcBef>
                          <a:spcPts val="600"/>
                        </a:spcBef>
                        <a:spcAft>
                          <a:spcPts val="600"/>
                        </a:spcAft>
                      </a:pPr>
                      <a:r>
                        <a:rPr lang="en-US" sz="1200" cap="none" spc="0" dirty="0">
                          <a:solidFill>
                            <a:schemeClr val="tx1"/>
                          </a:solidFill>
                          <a:effectLst/>
                        </a:rPr>
                        <a:t>Medical Director, Medical Consultation Unit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233242866"/>
                  </a:ext>
                </a:extLst>
              </a:tr>
              <a:tr h="731338">
                <a:tc>
                  <a:txBody>
                    <a:bodyPr/>
                    <a:lstStyle/>
                    <a:p>
                      <a:pPr marL="0" marR="0">
                        <a:spcBef>
                          <a:spcPts val="600"/>
                        </a:spcBef>
                        <a:spcAft>
                          <a:spcPts val="600"/>
                        </a:spcAft>
                      </a:pPr>
                      <a:r>
                        <a:rPr lang="en-US" sz="1300" b="1" cap="none" spc="0">
                          <a:solidFill>
                            <a:schemeClr val="tx1"/>
                          </a:solidFill>
                          <a:effectLst/>
                        </a:rPr>
                        <a:t>Measles; HPAI; cipro resistant NMn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Emma Doran, MD, MPH</a:t>
                      </a:r>
                    </a:p>
                    <a:p>
                      <a:pPr marL="0" marR="0">
                        <a:spcBef>
                          <a:spcPts val="600"/>
                        </a:spcBef>
                        <a:spcAft>
                          <a:spcPts val="600"/>
                        </a:spcAft>
                      </a:pPr>
                      <a:r>
                        <a:rPr lang="en-US" sz="1300" cap="none" spc="0" dirty="0">
                          <a:solidFill>
                            <a:schemeClr val="tx1"/>
                          </a:solidFill>
                          <a:effectLst/>
                        </a:rPr>
                        <a:t>Medical Director, Vaccine Preventable and Respiratory Diseases</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467787456"/>
                  </a:ext>
                </a:extLst>
              </a:tr>
              <a:tr h="600405">
                <a:tc>
                  <a:txBody>
                    <a:bodyPr/>
                    <a:lstStyle/>
                    <a:p>
                      <a:pPr marL="0" marR="0">
                        <a:spcBef>
                          <a:spcPts val="600"/>
                        </a:spcBef>
                        <a:spcAft>
                          <a:spcPts val="600"/>
                        </a:spcAft>
                      </a:pPr>
                      <a:r>
                        <a:rPr lang="en-US" sz="1300" b="1" cap="none" spc="0">
                          <a:solidFill>
                            <a:schemeClr val="tx1"/>
                          </a:solidFill>
                          <a:effectLst/>
                        </a:rPr>
                        <a:t>Syphilis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nSpc>
                          <a:spcPct val="107000"/>
                        </a:lnSpc>
                        <a:spcBef>
                          <a:spcPts val="600"/>
                        </a:spcBef>
                        <a:spcAft>
                          <a:spcPts val="600"/>
                        </a:spcAft>
                        <a:tabLst>
                          <a:tab pos="1485900" algn="l"/>
                        </a:tabLst>
                      </a:pPr>
                      <a:r>
                        <a:rPr lang="en-US" sz="1200" b="1" cap="none" spc="0" dirty="0">
                          <a:solidFill>
                            <a:schemeClr val="tx1"/>
                          </a:solidFill>
                          <a:effectLst/>
                        </a:rPr>
                        <a:t>Vicki Mobley, MD, MPH</a:t>
                      </a:r>
                    </a:p>
                    <a:p>
                      <a:pPr marL="0" marR="0">
                        <a:spcBef>
                          <a:spcPts val="600"/>
                        </a:spcBef>
                        <a:spcAft>
                          <a:spcPts val="600"/>
                        </a:spcAft>
                      </a:pPr>
                      <a:r>
                        <a:rPr lang="en-US" sz="1200" cap="none" spc="0" dirty="0">
                          <a:solidFill>
                            <a:schemeClr val="tx1"/>
                          </a:solidFill>
                          <a:effectLst/>
                        </a:rPr>
                        <a:t>Medical Director, HIV/STI</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886566978"/>
                  </a:ext>
                </a:extLst>
              </a:tr>
              <a:tr h="731338">
                <a:tc>
                  <a:txBody>
                    <a:bodyPr/>
                    <a:lstStyle/>
                    <a:p>
                      <a:pPr marL="0" marR="0">
                        <a:spcBef>
                          <a:spcPts val="600"/>
                        </a:spcBef>
                        <a:spcAft>
                          <a:spcPts val="600"/>
                        </a:spcAft>
                      </a:pPr>
                      <a:r>
                        <a:rPr lang="en-US" sz="1300" b="1" cap="none" spc="0">
                          <a:solidFill>
                            <a:schemeClr val="tx1"/>
                          </a:solidFill>
                          <a:effectLst/>
                        </a:rPr>
                        <a:t>Wastewater Surveillance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Molly Deutsch-Feldman</a:t>
                      </a:r>
                    </a:p>
                    <a:p>
                      <a:pPr marL="0" marR="0">
                        <a:spcBef>
                          <a:spcPts val="600"/>
                        </a:spcBef>
                        <a:spcAft>
                          <a:spcPts val="600"/>
                        </a:spcAft>
                      </a:pPr>
                      <a:r>
                        <a:rPr lang="en-US" sz="1300" cap="none" spc="0" dirty="0">
                          <a:solidFill>
                            <a:schemeClr val="tx1"/>
                          </a:solidFill>
                          <a:effectLst/>
                        </a:rPr>
                        <a:t>Environmental Health</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340853296"/>
                  </a:ext>
                </a:extLst>
              </a:tr>
              <a:tr h="658185">
                <a:tc>
                  <a:txBody>
                    <a:bodyPr/>
                    <a:lstStyle/>
                    <a:p>
                      <a:pPr marL="0" marR="0">
                        <a:spcBef>
                          <a:spcPts val="600"/>
                        </a:spcBef>
                        <a:spcAft>
                          <a:spcPts val="600"/>
                        </a:spcAft>
                      </a:pPr>
                      <a:r>
                        <a:rPr lang="en-US" sz="1300" b="1" cap="none" spc="0" dirty="0">
                          <a:solidFill>
                            <a:schemeClr val="tx1"/>
                          </a:solidFill>
                          <a:effectLst/>
                        </a:rPr>
                        <a:t>Vaccine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600"/>
                        </a:spcBef>
                        <a:spcAft>
                          <a:spcPts val="600"/>
                        </a:spcAft>
                      </a:pPr>
                      <a:r>
                        <a:rPr lang="en-US" sz="1200" b="1" cap="none" spc="0" dirty="0">
                          <a:solidFill>
                            <a:schemeClr val="tx1"/>
                          </a:solidFill>
                          <a:effectLst/>
                        </a:rPr>
                        <a:t>Carrie Blanchard, PharmD, MPH</a:t>
                      </a:r>
                    </a:p>
                    <a:p>
                      <a:pPr marL="0" marR="0">
                        <a:spcBef>
                          <a:spcPts val="600"/>
                        </a:spcBef>
                        <a:spcAft>
                          <a:spcPts val="600"/>
                        </a:spcAft>
                      </a:pPr>
                      <a:r>
                        <a:rPr lang="en-US" sz="1200" cap="none" spc="0" dirty="0">
                          <a:solidFill>
                            <a:schemeClr val="tx1"/>
                          </a:solidFill>
                          <a:effectLst/>
                        </a:rPr>
                        <a:t>Immunization Branch Interim Director</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819141836"/>
                  </a:ext>
                </a:extLst>
              </a:tr>
              <a:tr h="0">
                <a:tc>
                  <a:txBody>
                    <a:bodyPr/>
                    <a:lstStyle/>
                    <a:p>
                      <a:pPr marL="0" marR="0">
                        <a:spcBef>
                          <a:spcPts val="600"/>
                        </a:spcBef>
                        <a:spcAft>
                          <a:spcPts val="600"/>
                        </a:spcAf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Therapeutics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marL="0" marR="0">
                        <a:spcBef>
                          <a:spcPts val="600"/>
                        </a:spcBef>
                        <a:spcAft>
                          <a:spcPts val="600"/>
                        </a:spcAft>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Tim Davis, PharmD</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PMP</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Medical Countermeasures Coordinator</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3586688657"/>
                  </a:ext>
                </a:extLst>
              </a:tr>
              <a:tr h="364353">
                <a:tc>
                  <a:txBody>
                    <a:bodyPr/>
                    <a:lstStyle/>
                    <a:p>
                      <a:pPr marL="0" marR="0">
                        <a:lnSpc>
                          <a:spcPct val="107000"/>
                        </a:lnSpc>
                        <a:spcBef>
                          <a:spcPts val="600"/>
                        </a:spcBef>
                        <a:spcAft>
                          <a:spcPts val="600"/>
                        </a:spcAft>
                      </a:pPr>
                      <a:r>
                        <a:rPr lang="en-US" sz="1300" b="1" cap="none" spc="0">
                          <a:solidFill>
                            <a:schemeClr val="tx1"/>
                          </a:solidFill>
                          <a:effectLst/>
                        </a:rPr>
                        <a:t>Question &amp; Answer Session</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600"/>
                        </a:spcBef>
                        <a:spcAft>
                          <a:spcPts val="600"/>
                        </a:spcAft>
                      </a:pPr>
                      <a:r>
                        <a:rPr lang="en-US" sz="1300" cap="none" spc="0" dirty="0">
                          <a:solidFill>
                            <a:schemeClr val="tx1"/>
                          </a:solidFill>
                          <a:effectLst/>
                        </a:rPr>
                        <a:t>Open for Questions — Please use the Zoom Q&amp;A function</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104886011"/>
                  </a:ext>
                </a:extLst>
              </a:tr>
            </a:tbl>
          </a:graphicData>
        </a:graphic>
      </p:graphicFrame>
      <p:sp>
        <p:nvSpPr>
          <p:cNvPr id="6" name="TextBox 5">
            <a:extLst>
              <a:ext uri="{FF2B5EF4-FFF2-40B4-BE49-F238E27FC236}">
                <a16:creationId xmlns:a16="http://schemas.microsoft.com/office/drawing/2014/main" id="{09BD61BB-FD7E-864F-CB6F-E8202AD16748}"/>
              </a:ext>
            </a:extLst>
          </p:cNvPr>
          <p:cNvSpPr txBox="1"/>
          <p:nvPr/>
        </p:nvSpPr>
        <p:spPr>
          <a:xfrm>
            <a:off x="5126624" y="22231"/>
            <a:ext cx="4424082" cy="584775"/>
          </a:xfrm>
          <a:prstGeom prst="rect">
            <a:avLst/>
          </a:prstGeom>
          <a:noFill/>
        </p:spPr>
        <p:txBody>
          <a:bodyPr wrap="square" rtlCol="0">
            <a:spAutoFit/>
          </a:bodyPr>
          <a:lstStyle/>
          <a:p>
            <a:r>
              <a:rPr lang="en-US" sz="3200" b="1" dirty="0">
                <a:latin typeface="Franklin Gothic Book" panose="020B0503020102020204" pitchFamily="34" charset="0"/>
              </a:rPr>
              <a:t>Agenda</a:t>
            </a:r>
          </a:p>
        </p:txBody>
      </p:sp>
    </p:spTree>
    <p:extLst>
      <p:ext uri="{BB962C8B-B14F-4D97-AF65-F5344CB8AC3E}">
        <p14:creationId xmlns:p14="http://schemas.microsoft.com/office/powerpoint/2010/main" val="3859903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8EEA0-037F-1F3A-3EA7-5F240819D5F0}"/>
              </a:ext>
            </a:extLst>
          </p:cNvPr>
          <p:cNvSpPr>
            <a:spLocks noGrp="1"/>
          </p:cNvSpPr>
          <p:nvPr>
            <p:ph type="title"/>
          </p:nvPr>
        </p:nvSpPr>
        <p:spPr>
          <a:xfrm>
            <a:off x="288425" y="2606642"/>
            <a:ext cx="5807575" cy="2818211"/>
          </a:xfrm>
        </p:spPr>
        <p:txBody>
          <a:bodyPr vert="horz" lIns="91440" tIns="45720" rIns="91440" bIns="45720" rtlCol="0" anchor="ctr">
            <a:normAutofit/>
          </a:bodyPr>
          <a:lstStyle/>
          <a:p>
            <a:r>
              <a:rPr lang="en-US" sz="4300">
                <a:solidFill>
                  <a:schemeClr val="tx1"/>
                </a:solidFill>
                <a:latin typeface="Calibri Light" panose="020F0302020204030204" pitchFamily="34" charset="0"/>
                <a:cs typeface="Calibri Light" panose="020F0302020204030204" pitchFamily="34" charset="0"/>
              </a:rPr>
              <a:t>Save the Date! </a:t>
            </a:r>
            <a:br>
              <a:rPr lang="en-US" sz="4300">
                <a:solidFill>
                  <a:schemeClr val="tx1"/>
                </a:solidFill>
                <a:latin typeface="Calibri Light" panose="020F0302020204030204" pitchFamily="34" charset="0"/>
                <a:cs typeface="Calibri Light" panose="020F0302020204030204" pitchFamily="34" charset="0"/>
              </a:rPr>
            </a:br>
            <a:r>
              <a:rPr lang="en-US" sz="4300">
                <a:solidFill>
                  <a:schemeClr val="tx1"/>
                </a:solidFill>
                <a:latin typeface="Calibri Light" panose="020F0302020204030204" pitchFamily="34" charset="0"/>
                <a:cs typeface="Calibri Light" panose="020F0302020204030204" pitchFamily="34" charset="0"/>
              </a:rPr>
              <a:t>2024 Conference</a:t>
            </a:r>
            <a:br>
              <a:rPr lang="en-US" sz="4300">
                <a:solidFill>
                  <a:schemeClr val="tx1"/>
                </a:solidFill>
                <a:latin typeface="Calibri Light" panose="020F0302020204030204" pitchFamily="34" charset="0"/>
                <a:cs typeface="Calibri Light" panose="020F0302020204030204" pitchFamily="34" charset="0"/>
              </a:rPr>
            </a:br>
            <a:r>
              <a:rPr lang="en-US" sz="4300">
                <a:solidFill>
                  <a:schemeClr val="tx1"/>
                </a:solidFill>
                <a:latin typeface="Calibri Light" panose="020F0302020204030204" pitchFamily="34" charset="0"/>
                <a:cs typeface="Calibri Light" panose="020F0302020204030204" pitchFamily="34" charset="0"/>
              </a:rPr>
              <a:t>May 8-10, 2024, Durham, NC</a:t>
            </a:r>
          </a:p>
        </p:txBody>
      </p:sp>
      <p:sp>
        <p:nvSpPr>
          <p:cNvPr id="4" name="TextBox 3">
            <a:extLst>
              <a:ext uri="{FF2B5EF4-FFF2-40B4-BE49-F238E27FC236}">
                <a16:creationId xmlns:a16="http://schemas.microsoft.com/office/drawing/2014/main" id="{994ED62A-EFC6-3E04-32D2-E4223BDE1637}"/>
              </a:ext>
            </a:extLst>
          </p:cNvPr>
          <p:cNvSpPr txBox="1"/>
          <p:nvPr/>
        </p:nvSpPr>
        <p:spPr>
          <a:xfrm>
            <a:off x="5697415" y="2606642"/>
            <a:ext cx="6022664" cy="3565557"/>
          </a:xfrm>
          <a:prstGeom prst="rect">
            <a:avLst/>
          </a:prstGeom>
        </p:spPr>
        <p:txBody>
          <a:bodyPr vert="horz" lIns="91440" tIns="45720" rIns="91440" bIns="45720" rtlCol="0" anchor="ctr">
            <a:noAutofit/>
          </a:bodyPr>
          <a:lstStyle/>
          <a:p>
            <a:pPr marL="285750" indent="-228600" defTabSz="609630">
              <a:lnSpc>
                <a:spcPct val="90000"/>
              </a:lnSpc>
              <a:spcAft>
                <a:spcPts val="600"/>
              </a:spcAft>
              <a:buFont typeface="Arial" panose="020B0604020202020204" pitchFamily="34" charset="0"/>
              <a:buChar char="•"/>
            </a:pPr>
            <a:r>
              <a:rPr lang="en-US" sz="2000">
                <a:solidFill>
                  <a:prstClr val="black"/>
                </a:solidFill>
                <a:latin typeface="Calibri" panose="020F0502020204030204" pitchFamily="34" charset="0"/>
                <a:cs typeface="Calibri" panose="020F0502020204030204" pitchFamily="34" charset="0"/>
              </a:rPr>
              <a:t>Plan now to join us for the Vaccines for Children conference at the Sheraton Imperial Hotel in Research Triangle Park, NC.  </a:t>
            </a:r>
          </a:p>
          <a:p>
            <a:pPr marL="285750" indent="-228600" defTabSz="609630">
              <a:lnSpc>
                <a:spcPct val="90000"/>
              </a:lnSpc>
              <a:spcAft>
                <a:spcPts val="600"/>
              </a:spcAft>
              <a:buFont typeface="Arial" panose="020B0604020202020204" pitchFamily="34" charset="0"/>
              <a:buChar char="•"/>
            </a:pPr>
            <a:r>
              <a:rPr lang="en-US" sz="2000">
                <a:solidFill>
                  <a:prstClr val="black"/>
                </a:solidFill>
                <a:latin typeface="Calibri" panose="020F0502020204030204" pitchFamily="34" charset="0"/>
                <a:cs typeface="Calibri" panose="020F0502020204030204" pitchFamily="34" charset="0"/>
              </a:rPr>
              <a:t>Registration for the conference and hotel is now opened. Space is limited so secure your spot early! </a:t>
            </a:r>
            <a:r>
              <a:rPr lang="en-US" sz="2000">
                <a:solidFill>
                  <a:prstClr val="black"/>
                </a:solidFill>
                <a:latin typeface="Calibri" panose="020F0502020204030204" pitchFamily="34" charset="0"/>
                <a:cs typeface="Calibri" panose="020F0502020204030204" pitchFamily="34" charset="0"/>
                <a:hlinkClick r:id="rId3"/>
              </a:rPr>
              <a:t>Click here to register.</a:t>
            </a:r>
            <a:endParaRPr lang="en-US" sz="2000">
              <a:solidFill>
                <a:prstClr val="black"/>
              </a:solidFill>
              <a:latin typeface="Calibri" panose="020F0502020204030204" pitchFamily="34" charset="0"/>
              <a:cs typeface="Calibri" panose="020F0502020204030204" pitchFamily="34" charset="0"/>
            </a:endParaRPr>
          </a:p>
          <a:p>
            <a:pPr marL="285750" indent="-228600" defTabSz="609630">
              <a:lnSpc>
                <a:spcPct val="90000"/>
              </a:lnSpc>
              <a:spcAft>
                <a:spcPts val="600"/>
              </a:spcAft>
              <a:buFont typeface="Arial" panose="020B0604020202020204" pitchFamily="34" charset="0"/>
              <a:buChar char="•"/>
            </a:pPr>
            <a:r>
              <a:rPr lang="en-US" sz="2000">
                <a:solidFill>
                  <a:prstClr val="black"/>
                </a:solidFill>
                <a:latin typeface="Calibri" panose="020F0502020204030204" pitchFamily="34" charset="0"/>
                <a:cs typeface="Calibri" panose="020F0502020204030204" pitchFamily="34" charset="0"/>
              </a:rPr>
              <a:t>Registration fee: $200 includes all sessions, materials, CE credit and select meals. </a:t>
            </a:r>
          </a:p>
          <a:p>
            <a:pPr marL="285750" indent="-228600" defTabSz="609630">
              <a:lnSpc>
                <a:spcPct val="90000"/>
              </a:lnSpc>
              <a:spcAft>
                <a:spcPts val="600"/>
              </a:spcAft>
              <a:buFont typeface="Arial" panose="020B0604020202020204" pitchFamily="34" charset="0"/>
              <a:buChar char="•"/>
            </a:pPr>
            <a:r>
              <a:rPr lang="en-US" sz="2000">
                <a:solidFill>
                  <a:prstClr val="black"/>
                </a:solidFill>
                <a:latin typeface="Calibri" panose="020F0502020204030204" pitchFamily="34" charset="0"/>
                <a:cs typeface="Calibri" panose="020F0502020204030204" pitchFamily="34" charset="0"/>
              </a:rPr>
              <a:t>Invitations to register went out 5 Jan to VFC providers. </a:t>
            </a:r>
          </a:p>
        </p:txBody>
      </p:sp>
      <p:pic>
        <p:nvPicPr>
          <p:cNvPr id="7" name="Picture 6" descr="A picture containing person, indoor, young, posing&#10;&#10;Description automatically generated">
            <a:extLst>
              <a:ext uri="{FF2B5EF4-FFF2-40B4-BE49-F238E27FC236}">
                <a16:creationId xmlns:a16="http://schemas.microsoft.com/office/drawing/2014/main" id="{4AAE4C9E-4211-72F7-48C2-3E8A2D0BBD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577" y="170009"/>
            <a:ext cx="10004994" cy="2074711"/>
          </a:xfrm>
          <a:prstGeom prst="rect">
            <a:avLst/>
          </a:prstGeom>
        </p:spPr>
      </p:pic>
    </p:spTree>
    <p:extLst>
      <p:ext uri="{BB962C8B-B14F-4D97-AF65-F5344CB8AC3E}">
        <p14:creationId xmlns:p14="http://schemas.microsoft.com/office/powerpoint/2010/main" val="334473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3BD8E-E63B-BAE1-2B51-F617B3C178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2B6ACF-7503-6326-F9A2-5DA8668D6E48}"/>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defTabSz="914400"/>
            <a:r>
              <a:rPr lang="en-US" sz="5400" kern="1200">
                <a:solidFill>
                  <a:schemeClr val="accent1"/>
                </a:solidFill>
                <a:latin typeface="+mj-lt"/>
                <a:ea typeface="+mj-ea"/>
                <a:cs typeface="+mj-cs"/>
              </a:rPr>
              <a:t>Reminder: Vaccine Returns</a:t>
            </a:r>
          </a:p>
        </p:txBody>
      </p:sp>
      <p:sp>
        <p:nvSpPr>
          <p:cNvPr id="6" name="TextBox 5">
            <a:extLst>
              <a:ext uri="{FF2B5EF4-FFF2-40B4-BE49-F238E27FC236}">
                <a16:creationId xmlns:a16="http://schemas.microsoft.com/office/drawing/2014/main" id="{4E88BBD0-0C1F-44A3-CE56-8037550F3216}"/>
              </a:ext>
            </a:extLst>
          </p:cNvPr>
          <p:cNvSpPr txBox="1"/>
          <p:nvPr/>
        </p:nvSpPr>
        <p:spPr>
          <a:xfrm>
            <a:off x="838200" y="1929383"/>
            <a:ext cx="10515600" cy="473518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Aft>
                <a:spcPts val="600"/>
              </a:spcAft>
            </a:pPr>
            <a:r>
              <a:rPr lang="en-US" sz="1500"/>
              <a:t>If not administered, vaccine received from the State must be returned once it's past the expiration or beyond-use date. </a:t>
            </a:r>
          </a:p>
          <a:p>
            <a:pPr>
              <a:lnSpc>
                <a:spcPct val="90000"/>
              </a:lnSpc>
              <a:spcAft>
                <a:spcPts val="600"/>
              </a:spcAft>
            </a:pPr>
            <a:r>
              <a:rPr lang="en-US" sz="1500"/>
              <a:t>All wasted, expired, and spoiled vaccine must be returned unless it is an open vial, or a needle has been attached to a prefilled syringe.  </a:t>
            </a:r>
          </a:p>
          <a:p>
            <a:pPr>
              <a:lnSpc>
                <a:spcPct val="90000"/>
              </a:lnSpc>
              <a:spcAft>
                <a:spcPts val="600"/>
              </a:spcAft>
            </a:pPr>
            <a:r>
              <a:rPr lang="en-US" sz="1500"/>
              <a:t>Vaccines that may be returned include state-supplied:</a:t>
            </a:r>
          </a:p>
          <a:p>
            <a:pPr marL="285750" indent="-228600">
              <a:lnSpc>
                <a:spcPct val="90000"/>
              </a:lnSpc>
              <a:buFont typeface="Arial" panose="020B0604020202020204" pitchFamily="34" charset="0"/>
              <a:buChar char="•"/>
            </a:pPr>
            <a:r>
              <a:rPr lang="en-US" sz="1500"/>
              <a:t>Routine VFC/317</a:t>
            </a:r>
          </a:p>
          <a:p>
            <a:pPr marL="285750" indent="-228600">
              <a:lnSpc>
                <a:spcPct val="90000"/>
              </a:lnSpc>
              <a:buFont typeface="Arial" panose="020B0604020202020204" pitchFamily="34" charset="0"/>
              <a:buChar char="•"/>
            </a:pPr>
            <a:r>
              <a:rPr lang="en-US" sz="1500"/>
              <a:t>Flu vaccine</a:t>
            </a:r>
          </a:p>
          <a:p>
            <a:pPr marL="285750" indent="-228600">
              <a:lnSpc>
                <a:spcPct val="90000"/>
              </a:lnSpc>
              <a:buFont typeface="Arial" panose="020B0604020202020204" pitchFamily="34" charset="0"/>
              <a:buChar char="•"/>
            </a:pPr>
            <a:r>
              <a:rPr lang="en-US" sz="1500"/>
              <a:t>Routine COVID-19 vaccine</a:t>
            </a:r>
          </a:p>
          <a:p>
            <a:pPr marL="285750" indent="-228600">
              <a:lnSpc>
                <a:spcPct val="90000"/>
              </a:lnSpc>
              <a:buFont typeface="Arial" panose="020B0604020202020204" pitchFamily="34" charset="0"/>
              <a:buChar char="•"/>
            </a:pPr>
            <a:r>
              <a:rPr lang="en-US" sz="1500"/>
              <a:t>Direct-ship vaccine from Merck such as MMR or Varicella</a:t>
            </a:r>
          </a:p>
          <a:p>
            <a:pPr marL="285750" indent="-228600">
              <a:lnSpc>
                <a:spcPct val="90000"/>
              </a:lnSpc>
              <a:buFont typeface="Arial" panose="020B0604020202020204" pitchFamily="34" charset="0"/>
              <a:buChar char="•"/>
            </a:pPr>
            <a:r>
              <a:rPr lang="en-US" sz="1500"/>
              <a:t>Direct-ship COVID-19 vaccine from Pfizer</a:t>
            </a:r>
          </a:p>
          <a:p>
            <a:pPr lvl="1" indent="-228600">
              <a:lnSpc>
                <a:spcPct val="90000"/>
              </a:lnSpc>
              <a:buFont typeface="Arial" panose="020B0604020202020204" pitchFamily="34" charset="0"/>
              <a:buChar char="•"/>
            </a:pPr>
            <a:endParaRPr lang="en-US" sz="1500"/>
          </a:p>
          <a:p>
            <a:pPr>
              <a:lnSpc>
                <a:spcPct val="90000"/>
              </a:lnSpc>
              <a:spcAft>
                <a:spcPts val="600"/>
              </a:spcAft>
            </a:pPr>
            <a:r>
              <a:rPr lang="en-US" sz="1500" b="1"/>
              <a:t>Do not return state-supplied doses to the manufacturer. You must follow the returns process in NCIR. </a:t>
            </a:r>
            <a:r>
              <a:rPr lang="en-US" sz="1500"/>
              <a:t> </a:t>
            </a:r>
          </a:p>
          <a:p>
            <a:pPr>
              <a:lnSpc>
                <a:spcPct val="90000"/>
              </a:lnSpc>
              <a:spcAft>
                <a:spcPts val="600"/>
              </a:spcAft>
            </a:pPr>
            <a:r>
              <a:rPr lang="en-US" sz="1500"/>
              <a:t>Now that COVID vaccines are commercialized, state-supplied COVID-19 vaccines must also be returned.</a:t>
            </a:r>
          </a:p>
          <a:p>
            <a:pPr marL="285750" indent="-228600">
              <a:lnSpc>
                <a:spcPct val="90000"/>
              </a:lnSpc>
              <a:buFont typeface="Arial" panose="020B0604020202020204" pitchFamily="34" charset="0"/>
              <a:buChar char="•"/>
            </a:pPr>
            <a:r>
              <a:rPr lang="en-US" sz="1500"/>
              <a:t>Spoiled or expired vaccine should be submitted using a return transaction in NCIR and returned to McKesson for disposal like other routine vaccines following normal procedures. Spoiled vaccines (due to temperature excursions) must be reported to the Immunization Branch for viability assessment and removal</a:t>
            </a:r>
          </a:p>
          <a:p>
            <a:pPr marL="285750" indent="-228600">
              <a:lnSpc>
                <a:spcPct val="90000"/>
              </a:lnSpc>
              <a:buFont typeface="Arial" panose="020B0604020202020204" pitchFamily="34" charset="0"/>
              <a:buChar char="•"/>
            </a:pPr>
            <a:r>
              <a:rPr lang="en-US" sz="1500"/>
              <a:t>Any nonviable vaccines that cannot be returned to McKesson are considered wastage, including open multi-dose vials where not all doses have been administered, broken vials/syringes, vaccine drawn up into a syringe but not administered, etc.  These vaccines should be submitted using the wastage transactions in NCIR and should be properly disposed on-site per your agency policies.</a:t>
            </a:r>
          </a:p>
        </p:txBody>
      </p:sp>
    </p:spTree>
    <p:extLst>
      <p:ext uri="{BB962C8B-B14F-4D97-AF65-F5344CB8AC3E}">
        <p14:creationId xmlns:p14="http://schemas.microsoft.com/office/powerpoint/2010/main" val="1604153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D417-3932-A7CE-5A24-41D30760735C}"/>
              </a:ext>
            </a:extLst>
          </p:cNvPr>
          <p:cNvSpPr txBox="1">
            <a:spLocks/>
          </p:cNvSpPr>
          <p:nvPr/>
        </p:nvSpPr>
        <p:spPr>
          <a:xfrm>
            <a:off x="438913" y="431526"/>
            <a:ext cx="4832802" cy="16715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defTabSz="914400">
              <a:spcAft>
                <a:spcPts val="600"/>
              </a:spcAft>
            </a:pPr>
            <a:r>
              <a:rPr lang="en-US" sz="4000">
                <a:solidFill>
                  <a:schemeClr val="accent1"/>
                </a:solidFill>
                <a:latin typeface="Calibri Light" panose="020F0302020204030204" pitchFamily="34" charset="0"/>
                <a:cs typeface="Calibri Light" panose="020F0302020204030204" pitchFamily="34" charset="0"/>
              </a:rPr>
              <a:t>How to Report and Return Expired State-Supplied Vaccine</a:t>
            </a:r>
          </a:p>
        </p:txBody>
      </p:sp>
      <p:sp>
        <p:nvSpPr>
          <p:cNvPr id="3" name="Content Placeholder 2">
            <a:extLst>
              <a:ext uri="{FF2B5EF4-FFF2-40B4-BE49-F238E27FC236}">
                <a16:creationId xmlns:a16="http://schemas.microsoft.com/office/drawing/2014/main" id="{1F90AC34-E341-C5A9-3B99-E62C892CC134}"/>
              </a:ext>
            </a:extLst>
          </p:cNvPr>
          <p:cNvSpPr txBox="1">
            <a:spLocks/>
          </p:cNvSpPr>
          <p:nvPr/>
        </p:nvSpPr>
        <p:spPr>
          <a:xfrm>
            <a:off x="438912" y="2356338"/>
            <a:ext cx="5457683" cy="427197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9758" indent="-228600" defTabSz="914400">
              <a:spcBef>
                <a:spcPts val="510"/>
              </a:spcBef>
            </a:pPr>
            <a:r>
              <a:rPr lang="en-US" sz="1600" b="0" i="0">
                <a:latin typeface="Calibri" panose="020F0502020204030204" pitchFamily="34" charset="0"/>
                <a:cs typeface="Calibri" panose="020F0502020204030204" pitchFamily="34" charset="0"/>
              </a:rPr>
              <a:t>Click ‘Manage Transfers’. </a:t>
            </a:r>
          </a:p>
          <a:p>
            <a:pPr marL="349758" indent="-228600" defTabSz="914400">
              <a:spcBef>
                <a:spcPts val="510"/>
              </a:spcBef>
            </a:pPr>
            <a:r>
              <a:rPr lang="en-US" sz="1600" b="0" i="0">
                <a:latin typeface="Calibri" panose="020F0502020204030204" pitchFamily="34" charset="0"/>
                <a:cs typeface="Calibri" panose="020F0502020204030204" pitchFamily="34" charset="0"/>
              </a:rPr>
              <a:t>Click ‘New Transfer’. </a:t>
            </a:r>
          </a:p>
          <a:p>
            <a:pPr marL="349758" indent="-228600" defTabSz="914400">
              <a:spcBef>
                <a:spcPts val="510"/>
              </a:spcBef>
            </a:pPr>
            <a:r>
              <a:rPr lang="en-US" sz="1600" b="0" i="0">
                <a:latin typeface="Calibri" panose="020F0502020204030204" pitchFamily="34" charset="0"/>
                <a:cs typeface="Calibri" panose="020F0502020204030204" pitchFamily="34" charset="0"/>
              </a:rPr>
              <a:t>Click ‘Transfer All Expired’. </a:t>
            </a:r>
          </a:p>
          <a:p>
            <a:pPr marL="349758" indent="-228600" defTabSz="914400">
              <a:spcBef>
                <a:spcPts val="510"/>
              </a:spcBef>
            </a:pPr>
            <a:r>
              <a:rPr lang="en-US" sz="1600" b="0" i="0">
                <a:latin typeface="Calibri" panose="020F0502020204030204" pitchFamily="34" charset="0"/>
                <a:cs typeface="Calibri" panose="020F0502020204030204" pitchFamily="34" charset="0"/>
              </a:rPr>
              <a:t>Verify the physical count. If the number of doses being returned is incorrect, enter the number of doses being returned even if it does not match NCIR’s estimate. NOTE: The difference in physical and digital inventory is recorded as unaccounted vaccine. </a:t>
            </a:r>
          </a:p>
          <a:p>
            <a:pPr marL="349758" indent="-228600" defTabSz="914400">
              <a:spcBef>
                <a:spcPts val="510"/>
              </a:spcBef>
            </a:pPr>
            <a:r>
              <a:rPr lang="en-US" sz="1600" b="0" i="0">
                <a:latin typeface="Calibri" panose="020F0502020204030204" pitchFamily="34" charset="0"/>
                <a:cs typeface="Calibri" panose="020F0502020204030204" pitchFamily="34" charset="0"/>
              </a:rPr>
              <a:t>Click ‘Save’. You should see a “Saved Successfully” message. </a:t>
            </a:r>
          </a:p>
          <a:p>
            <a:pPr marL="349758" indent="-228600" defTabSz="914400">
              <a:spcBef>
                <a:spcPts val="510"/>
              </a:spcBef>
            </a:pPr>
            <a:r>
              <a:rPr lang="en-US" sz="1600" b="0" i="0">
                <a:latin typeface="Calibri" panose="020F0502020204030204" pitchFamily="34" charset="0"/>
                <a:cs typeface="Calibri" panose="020F0502020204030204" pitchFamily="34" charset="0"/>
              </a:rPr>
              <a:t>You must generate either a packing list or label to complete the transfer. </a:t>
            </a:r>
          </a:p>
          <a:p>
            <a:pPr marL="349758" indent="-228600" defTabSz="914400">
              <a:spcBef>
                <a:spcPts val="510"/>
              </a:spcBef>
            </a:pPr>
            <a:r>
              <a:rPr lang="en-US" sz="1600" b="0" i="0">
                <a:latin typeface="Calibri" panose="020F0502020204030204" pitchFamily="34" charset="0"/>
                <a:cs typeface="Calibri" panose="020F0502020204030204" pitchFamily="34" charset="0"/>
              </a:rPr>
              <a:t>Click ‘Ship’. Enter a Ship Date. Click ‘Ship’ again to complete the transfer. </a:t>
            </a:r>
          </a:p>
          <a:p>
            <a:pPr marL="349758" indent="-228600" defTabSz="914400">
              <a:spcBef>
                <a:spcPts val="510"/>
              </a:spcBef>
            </a:pPr>
            <a:r>
              <a:rPr lang="en-US" sz="1600" b="0" i="0">
                <a:latin typeface="Calibri" panose="020F0502020204030204" pitchFamily="34" charset="0"/>
                <a:cs typeface="Calibri" panose="020F0502020204030204" pitchFamily="34" charset="0"/>
              </a:rPr>
              <a:t>You will see “Transfer Successfully Shipped,” and the transfer should appear in your Outbound Transfer list</a:t>
            </a:r>
            <a:r>
              <a:rPr lang="en-US" sz="1600">
                <a:latin typeface="Calibri" panose="020F0502020204030204" pitchFamily="34" charset="0"/>
                <a:cs typeface="Calibri" panose="020F0502020204030204" pitchFamily="34" charset="0"/>
              </a:rPr>
              <a:t> </a:t>
            </a:r>
            <a:r>
              <a:rPr lang="en-US" sz="1600" b="0" i="0">
                <a:latin typeface="Calibri" panose="020F0502020204030204" pitchFamily="34" charset="0"/>
                <a:cs typeface="Calibri" panose="020F0502020204030204" pitchFamily="34" charset="0"/>
              </a:rPr>
              <a:t>and </a:t>
            </a:r>
            <a:r>
              <a:rPr lang="en-US" sz="1600">
                <a:latin typeface="Calibri" panose="020F0502020204030204" pitchFamily="34" charset="0"/>
                <a:cs typeface="Calibri" panose="020F0502020204030204" pitchFamily="34" charset="0"/>
              </a:rPr>
              <a:t>include a </a:t>
            </a:r>
            <a:r>
              <a:rPr lang="en-US" sz="1600" b="0" i="0">
                <a:latin typeface="Calibri" panose="020F0502020204030204" pitchFamily="34" charset="0"/>
                <a:cs typeface="Calibri" panose="020F0502020204030204" pitchFamily="34" charset="0"/>
              </a:rPr>
              <a:t>date. </a:t>
            </a:r>
            <a:endParaRPr lang="en-US" sz="1600">
              <a:latin typeface="Calibri" panose="020F0502020204030204" pitchFamily="34" charset="0"/>
              <a:cs typeface="Calibri" panose="020F0502020204030204" pitchFamily="34" charset="0"/>
            </a:endParaRPr>
          </a:p>
        </p:txBody>
      </p:sp>
      <p:pic>
        <p:nvPicPr>
          <p:cNvPr id="4" name="Picture 3" descr="A screenshot of a medical form&#10;&#10;Description automatically generated">
            <a:extLst>
              <a:ext uri="{FF2B5EF4-FFF2-40B4-BE49-F238E27FC236}">
                <a16:creationId xmlns:a16="http://schemas.microsoft.com/office/drawing/2014/main" id="{7E5A06DC-CCF5-07DA-D4DF-65A237808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7366" y="481678"/>
            <a:ext cx="5364187" cy="3218512"/>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865CC4D8-F8F3-DBF8-CAB8-0B9E05958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601" y="3911593"/>
            <a:ext cx="5135719" cy="2015770"/>
          </a:xfrm>
          <a:prstGeom prst="rect">
            <a:avLst/>
          </a:prstGeom>
        </p:spPr>
      </p:pic>
      <p:sp>
        <p:nvSpPr>
          <p:cNvPr id="6" name="TextBox 5">
            <a:extLst>
              <a:ext uri="{FF2B5EF4-FFF2-40B4-BE49-F238E27FC236}">
                <a16:creationId xmlns:a16="http://schemas.microsoft.com/office/drawing/2014/main" id="{01B24DED-A274-E508-F867-4D4EADFCC0D8}"/>
              </a:ext>
            </a:extLst>
          </p:cNvPr>
          <p:cNvSpPr txBox="1"/>
          <p:nvPr/>
        </p:nvSpPr>
        <p:spPr>
          <a:xfrm>
            <a:off x="5213838" y="6138766"/>
            <a:ext cx="6716069" cy="507831"/>
          </a:xfrm>
          <a:prstGeom prst="rect">
            <a:avLst/>
          </a:prstGeom>
          <a:noFill/>
        </p:spPr>
        <p:txBody>
          <a:bodyPr wrap="square" rtlCol="0">
            <a:spAutoFit/>
          </a:bodyPr>
          <a:lstStyle/>
          <a:p>
            <a:pPr algn="r" defTabSz="621792">
              <a:spcAft>
                <a:spcPts val="600"/>
              </a:spcAft>
            </a:pPr>
            <a:r>
              <a:rPr lang="en-US" sz="1000">
                <a:latin typeface="Calibri Light" panose="020F0302020204030204" pitchFamily="34" charset="0"/>
                <a:cs typeface="Calibri Light" panose="020F0302020204030204" pitchFamily="34" charset="0"/>
              </a:rPr>
              <a:t>Source</a:t>
            </a:r>
            <a:r>
              <a:rPr lang="en-US" sz="1000" kern="1200">
                <a:latin typeface="Calibri Light" panose="020F0302020204030204" pitchFamily="34" charset="0"/>
                <a:cs typeface="Calibri Light" panose="020F0302020204030204" pitchFamily="34" charset="0"/>
              </a:rPr>
              <a:t>:  </a:t>
            </a:r>
            <a:r>
              <a:rPr lang="en-US" sz="1000" kern="1200">
                <a:latin typeface="Calibri Light" panose="020F0302020204030204" pitchFamily="34" charset="0"/>
                <a:ea typeface="+mn-lt"/>
                <a:cs typeface="Calibri Light" panose="020F0302020204030204" pitchFamily="34" charset="0"/>
                <a:hlinkClick r:id="rId4">
                  <a:extLst>
                    <a:ext uri="{A12FA001-AC4F-418D-AE19-62706E023703}">
                      <ahyp:hlinkClr xmlns:ahyp="http://schemas.microsoft.com/office/drawing/2018/hyperlinkcolor" val="tx"/>
                    </a:ext>
                  </a:extLst>
                </a:hlinkClick>
              </a:rPr>
              <a:t>https://immunization.dph.ncdhhs.gov/providers/ncir/pdf/NCIR_Quick_Reference_guide.pdf</a:t>
            </a:r>
            <a:endParaRPr lang="en-US" sz="1000" kern="1200">
              <a:latin typeface="Calibri Light" panose="020F0302020204030204" pitchFamily="34" charset="0"/>
              <a:cs typeface="Calibri Light" panose="020F0302020204030204" pitchFamily="34" charset="0"/>
            </a:endParaRPr>
          </a:p>
          <a:p>
            <a:pPr>
              <a:spcAft>
                <a:spcPts val="600"/>
              </a:spcAft>
            </a:pPr>
            <a:endParaRPr lang="en-US" sz="1200">
              <a:latin typeface="Calibri" panose="020F0502020204030204" pitchFamily="34" charset="0"/>
            </a:endParaRPr>
          </a:p>
        </p:txBody>
      </p:sp>
    </p:spTree>
    <p:extLst>
      <p:ext uri="{BB962C8B-B14F-4D97-AF65-F5344CB8AC3E}">
        <p14:creationId xmlns:p14="http://schemas.microsoft.com/office/powerpoint/2010/main" val="649794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CC7917-28E7-FC53-02B9-303437AC3CED}"/>
              </a:ext>
            </a:extLst>
          </p:cNvPr>
          <p:cNvSpPr txBox="1">
            <a:spLocks/>
          </p:cNvSpPr>
          <p:nvPr/>
        </p:nvSpPr>
        <p:spPr>
          <a:xfrm>
            <a:off x="202224" y="643467"/>
            <a:ext cx="3877408" cy="557106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defTabSz="914400">
              <a:spcAft>
                <a:spcPts val="528"/>
              </a:spcAft>
            </a:pPr>
            <a:r>
              <a:rPr lang="en-US" sz="4000" b="0" i="0" kern="1200" dirty="0">
                <a:latin typeface="Calibri" panose="020F0502020204030204" pitchFamily="34" charset="0"/>
                <a:ea typeface="+mj-ea"/>
                <a:cs typeface="Calibri" panose="020F0502020204030204" pitchFamily="34" charset="0"/>
              </a:rPr>
              <a:t>Recalled Doses of </a:t>
            </a:r>
            <a:br>
              <a:rPr lang="en-US" sz="4000" b="0" i="0" kern="1200" dirty="0">
                <a:latin typeface="Calibri" panose="020F0502020204030204" pitchFamily="34" charset="0"/>
                <a:ea typeface="+mj-ea"/>
                <a:cs typeface="Calibri" panose="020F0502020204030204" pitchFamily="34" charset="0"/>
              </a:rPr>
            </a:br>
            <a:r>
              <a:rPr lang="en-US" sz="4000" b="0" i="0" kern="1200" dirty="0">
                <a:latin typeface="Calibri" panose="020F0502020204030204" pitchFamily="34" charset="0"/>
                <a:ea typeface="+mj-ea"/>
                <a:cs typeface="Calibri" panose="020F0502020204030204" pitchFamily="34" charset="0"/>
              </a:rPr>
              <a:t>VAXNEUVANCE ™</a:t>
            </a:r>
            <a:endParaRPr lang="en-US" sz="4000" kern="1200" dirty="0">
              <a:latin typeface="Calibri" panose="020F0502020204030204" pitchFamily="34" charset="0"/>
              <a:ea typeface="+mj-ea"/>
              <a:cs typeface="Calibri" panose="020F0502020204030204" pitchFamily="34" charset="0"/>
            </a:endParaRPr>
          </a:p>
        </p:txBody>
      </p:sp>
      <p:graphicFrame>
        <p:nvGraphicFramePr>
          <p:cNvPr id="19" name="Text Placeholder 2">
            <a:extLst>
              <a:ext uri="{FF2B5EF4-FFF2-40B4-BE49-F238E27FC236}">
                <a16:creationId xmlns:a16="http://schemas.microsoft.com/office/drawing/2014/main" id="{FE49D969-4BE3-E40C-66B9-4D35E1785E9D}"/>
              </a:ext>
            </a:extLst>
          </p:cNvPr>
          <p:cNvGraphicFramePr/>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0805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7B109-AB74-E95A-4514-FFD9ED77DC46}"/>
              </a:ext>
            </a:extLst>
          </p:cNvPr>
          <p:cNvSpPr>
            <a:spLocks noGrp="1"/>
          </p:cNvSpPr>
          <p:nvPr>
            <p:ph type="title"/>
          </p:nvPr>
        </p:nvSpPr>
        <p:spPr>
          <a:xfrm>
            <a:off x="238123" y="586855"/>
            <a:ext cx="4025893" cy="3995084"/>
          </a:xfrm>
        </p:spPr>
        <p:txBody>
          <a:bodyPr vert="horz" lIns="91440" tIns="45720" rIns="91440" bIns="45720" rtlCol="0" anchor="b">
            <a:normAutofit/>
          </a:bodyPr>
          <a:lstStyle/>
          <a:p>
            <a:pPr algn="r"/>
            <a:r>
              <a:rPr lang="en-US" sz="4000" kern="1200" dirty="0">
                <a:latin typeface="+mj-lt"/>
                <a:ea typeface="+mj-ea"/>
                <a:cs typeface="+mj-cs"/>
              </a:rPr>
              <a:t>2024 Child, Adolescent and Adult Immunization Schedule</a:t>
            </a:r>
          </a:p>
        </p:txBody>
      </p:sp>
      <p:sp>
        <p:nvSpPr>
          <p:cNvPr id="3" name="TextBox 2">
            <a:extLst>
              <a:ext uri="{FF2B5EF4-FFF2-40B4-BE49-F238E27FC236}">
                <a16:creationId xmlns:a16="http://schemas.microsoft.com/office/drawing/2014/main" id="{871E1B9F-604C-7681-40FA-AB28A26769C8}"/>
              </a:ext>
            </a:extLst>
          </p:cNvPr>
          <p:cNvSpPr txBox="1"/>
          <p:nvPr/>
        </p:nvSpPr>
        <p:spPr>
          <a:xfrm>
            <a:off x="4492614" y="195942"/>
            <a:ext cx="7778515" cy="654449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hlinkClick r:id="rId2"/>
              </a:rPr>
              <a:t>2024 Child and Adolescent Immunization Schedule</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includes new recommendations for:</a:t>
            </a:r>
          </a:p>
          <a:p>
            <a:pPr marL="342900" marR="0" lvl="0" indent="-228600" algn="l" defTabSz="914400" rtl="0" eaLnBrk="1" fontAlgn="auto" latinLnBrk="0" hangingPunct="1">
              <a:lnSpc>
                <a:spcPct val="90000"/>
              </a:lnSpc>
              <a:spcBef>
                <a:spcPts val="0"/>
              </a:spcBef>
              <a:spcAft>
                <a:spcPts val="600"/>
              </a:spcAft>
              <a:buClrTx/>
              <a:buSzPts val="1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respiratory syncytial virus (RSV) vaccine</a:t>
            </a:r>
          </a:p>
          <a:p>
            <a:pPr marL="342900" marR="0" lvl="0" indent="-228600" algn="l" defTabSz="914400" rtl="0" eaLnBrk="1" fontAlgn="auto" latinLnBrk="0" hangingPunct="1">
              <a:lnSpc>
                <a:spcPct val="90000"/>
              </a:lnSpc>
              <a:spcBef>
                <a:spcPts val="0"/>
              </a:spcBef>
              <a:spcAft>
                <a:spcPts val="600"/>
              </a:spcAft>
              <a:buClrTx/>
              <a:buSzPts val="1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respiratory syncytial virus (RSV) monoclonal antibody</a:t>
            </a:r>
          </a:p>
          <a:p>
            <a:pPr marL="342900" marR="0" lvl="0" indent="-228600" algn="l" defTabSz="914400" rtl="0" eaLnBrk="1" fontAlgn="auto" latinLnBrk="0" hangingPunct="1">
              <a:lnSpc>
                <a:spcPct val="90000"/>
              </a:lnSpc>
              <a:spcBef>
                <a:spcPts val="0"/>
              </a:spcBef>
              <a:spcAft>
                <a:spcPts val="600"/>
              </a:spcAft>
              <a:buClrTx/>
              <a:buSzPts val="1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mpox vaccine </a:t>
            </a:r>
          </a:p>
          <a:p>
            <a:pPr marL="342900" marR="0" lvl="0" indent="-228600" algn="l" defTabSz="914400" rtl="0" eaLnBrk="1" fontAlgn="auto" latinLnBrk="0" hangingPunct="1">
              <a:lnSpc>
                <a:spcPct val="90000"/>
              </a:lnSpc>
              <a:spcBef>
                <a:spcPts val="0"/>
              </a:spcBef>
              <a:spcAft>
                <a:spcPts val="600"/>
              </a:spcAft>
              <a:buClrTx/>
              <a:buSzPts val="1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20-valent pneumococcal conjugate vaccine</a:t>
            </a:r>
          </a:p>
          <a:p>
            <a:pPr marL="342900" marR="0" lvl="0" indent="-228600" algn="l" defTabSz="914400" rtl="0" eaLnBrk="1" fontAlgn="auto" latinLnBrk="0" hangingPunct="1">
              <a:lnSpc>
                <a:spcPct val="90000"/>
              </a:lnSpc>
              <a:spcBef>
                <a:spcPts val="0"/>
              </a:spcBef>
              <a:spcAft>
                <a:spcPts val="600"/>
              </a:spcAft>
              <a:buClrTx/>
              <a:buSzPts val="1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pentavalent meningococcal vaccine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2024 Adult Immunization Schedule</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includes new recommendations for: </a:t>
            </a:r>
          </a:p>
          <a:p>
            <a:pPr marL="342900" marR="0" lvl="0" indent="-228600" algn="l" defTabSz="914400" rtl="0" eaLnBrk="1" fontAlgn="auto" latinLnBrk="0" hangingPunct="1">
              <a:lnSpc>
                <a:spcPct val="90000"/>
              </a:lnSpc>
              <a:spcBef>
                <a:spcPts val="0"/>
              </a:spcBef>
              <a:spcAft>
                <a:spcPts val="600"/>
              </a:spcAft>
              <a:buClrTx/>
              <a:buSzPts val="1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respiratory syncytial virus (RSV) vaccine</a:t>
            </a:r>
          </a:p>
          <a:p>
            <a:pPr marL="342900" marR="0" lvl="0" indent="-228600" algn="l" defTabSz="914400" rtl="0" eaLnBrk="1" fontAlgn="auto" latinLnBrk="0" hangingPunct="1">
              <a:lnSpc>
                <a:spcPct val="90000"/>
              </a:lnSpc>
              <a:spcBef>
                <a:spcPts val="0"/>
              </a:spcBef>
              <a:spcAft>
                <a:spcPts val="600"/>
              </a:spcAft>
              <a:buClrTx/>
              <a:buSzPts val="1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mpox vaccine</a:t>
            </a:r>
          </a:p>
          <a:p>
            <a:pPr marL="342900" marR="0" lvl="0" indent="-228600" algn="l" defTabSz="914400" rtl="0" eaLnBrk="1" fontAlgn="auto" latinLnBrk="0" hangingPunct="1">
              <a:lnSpc>
                <a:spcPct val="90000"/>
              </a:lnSpc>
              <a:spcBef>
                <a:spcPts val="0"/>
              </a:spcBef>
              <a:spcAft>
                <a:spcPts val="600"/>
              </a:spcAft>
              <a:buClrTx/>
              <a:buSzPts val="1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pentavalent meningococcal vaccine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Both schedules also include updated recommendations for 2023-2024 formula COVID-19 vaccine, influenza vaccines, and inactivated poliovirus vaccine (IPV).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MMWR has published two reports summarizing 2024 updates to CDC Immunization Schedules:  </a:t>
            </a:r>
          </a:p>
          <a:p>
            <a:pPr marL="342900" marR="0" lvl="0" indent="-228600" algn="l" defTabSz="914400" rtl="0" eaLnBrk="1" fontAlgn="auto" latinLnBrk="0" hangingPunct="1">
              <a:lnSpc>
                <a:spcPct val="90000"/>
              </a:lnSpc>
              <a:spcBef>
                <a:spcPts val="0"/>
              </a:spcBef>
              <a:spcAft>
                <a:spcPts val="600"/>
              </a:spcAft>
              <a:buClrTx/>
              <a:buSzPts val="1000"/>
              <a:buFont typeface="Arial" panose="020B0604020202020204" pitchFamily="34" charset="0"/>
              <a:buChar char="•"/>
              <a:tabLst>
                <a:tab pos="457200" algn="l"/>
              </a:tabLst>
              <a:defRPr/>
            </a:pPr>
            <a:r>
              <a:rPr kumimoji="0" lang="en-US" sz="1600" b="0" i="0" u="sng" strike="noStrike" kern="1200" cap="none" spc="0" normalizeH="0" baseline="0" noProof="0" dirty="0">
                <a:ln>
                  <a:noFill/>
                </a:ln>
                <a:solidFill>
                  <a:srgbClr val="000000"/>
                </a:solidFill>
                <a:effectLst/>
                <a:uLnTx/>
                <a:uFillTx/>
                <a:latin typeface="Calibri" panose="020F0502020204030204"/>
                <a:ea typeface="+mn-ea"/>
                <a:cs typeface="+mn-cs"/>
                <a:hlinkClick r:id="rId4" tooltip="https://www.cdc.gov/mmwr/volumes/73/wr/mm7301a2.htm?s_cid=mm7301a2_w"/>
              </a:rPr>
              <a:t>Advisory Committee on Immunization Practices Recommended Immunization Schedule for Children and Adolescents Aged 18 Years or Younger —United States, 2024 </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Pts val="1000"/>
              <a:buFont typeface="Arial" panose="020B0604020202020204" pitchFamily="34" charset="0"/>
              <a:buChar char="•"/>
              <a:tabLst>
                <a:tab pos="457200" algn="l"/>
              </a:tabLst>
              <a:defRPr/>
            </a:pPr>
            <a:r>
              <a:rPr kumimoji="0" lang="en-US" sz="1600" b="0" i="0" u="sng" strike="noStrike" kern="1200" cap="none" spc="0" normalizeH="0" baseline="0" noProof="0" dirty="0">
                <a:ln>
                  <a:noFill/>
                </a:ln>
                <a:solidFill>
                  <a:srgbClr val="000000"/>
                </a:solidFill>
                <a:effectLst/>
                <a:uLnTx/>
                <a:uFillTx/>
                <a:latin typeface="Calibri" panose="020F0502020204030204"/>
                <a:ea typeface="+mn-ea"/>
                <a:cs typeface="+mn-cs"/>
                <a:hlinkClick r:id="rId5" tooltip="https://www.cdc.gov/mmwr/volumes/73/wr/mm7301a3.htm?s_cid=mm7301a3_w"/>
              </a:rPr>
              <a:t>Advisory Committee on Immunization Practices Recommended Immunization Schedule for Adults Aged 19 Years or Older—United States, 2024</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C579183-0B7E-71BF-A185-72F63D681121}"/>
              </a:ext>
            </a:extLst>
          </p:cNvPr>
          <p:cNvSpPr txBox="1"/>
          <p:nvPr/>
        </p:nvSpPr>
        <p:spPr>
          <a:xfrm>
            <a:off x="4316915" y="6371166"/>
            <a:ext cx="7871354" cy="369332"/>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Calibri"/>
              </a:rPr>
              <a:t>NCIP Coverage Criteria has also been updated! Check it out </a:t>
            </a:r>
            <a:r>
              <a:rPr kumimoji="0" lang="en-US" sz="1800" b="1" i="0" u="none" strike="noStrike" kern="1200" cap="none" spc="0" normalizeH="0" baseline="0" noProof="0">
                <a:ln>
                  <a:noFill/>
                </a:ln>
                <a:solidFill>
                  <a:srgbClr val="FFFFFF"/>
                </a:solidFill>
                <a:effectLst/>
                <a:uLnTx/>
                <a:uFillTx/>
                <a:latin typeface="Calibri" panose="020F0502020204030204"/>
                <a:ea typeface="+mn-ea"/>
                <a:cs typeface="Calibri"/>
                <a:hlinkClick r:id="rId6">
                  <a:extLst>
                    <a:ext uri="{A12FA001-AC4F-418D-AE19-62706E023703}">
                      <ahyp:hlinkClr xmlns:ahyp="http://schemas.microsoft.com/office/drawing/2018/hyperlinkcolor" val="tx"/>
                    </a:ext>
                  </a:extLst>
                </a:hlinkClick>
              </a:rPr>
              <a:t>here</a:t>
            </a:r>
            <a:r>
              <a:rPr kumimoji="0" lang="en-US" sz="1800" b="1" i="0" u="none" strike="noStrike" kern="1200" cap="none" spc="0" normalizeH="0" baseline="0" noProof="0">
                <a:ln>
                  <a:noFill/>
                </a:ln>
                <a:solidFill>
                  <a:srgbClr val="FFFFFF"/>
                </a:solidFill>
                <a:effectLst/>
                <a:uLnTx/>
                <a:uFillTx/>
                <a:latin typeface="Calibri" panose="020F0502020204030204"/>
                <a:ea typeface="+mn-ea"/>
                <a:cs typeface="Calibri"/>
              </a:rPr>
              <a:t>.</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668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F9EF8-1F31-EB8D-89C6-C67F3B56FD9D}"/>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3800">
                <a:effectLst/>
                <a:latin typeface="+mj-lt"/>
              </a:rPr>
              <a:t>Polio Vaccine </a:t>
            </a:r>
            <a:r>
              <a:rPr lang="en-US" sz="3800">
                <a:latin typeface="+mj-lt"/>
              </a:rPr>
              <a:t>A</a:t>
            </a:r>
            <a:r>
              <a:rPr lang="en-US" sz="3800">
                <a:effectLst/>
                <a:latin typeface="+mj-lt"/>
              </a:rPr>
              <a:t>vailable for Adult Populations Displaced from Ukraine</a:t>
            </a:r>
            <a:endParaRPr lang="en-US" sz="3800">
              <a:latin typeface="+mj-lt"/>
            </a:endParaRPr>
          </a:p>
        </p:txBody>
      </p:sp>
      <p:pic>
        <p:nvPicPr>
          <p:cNvPr id="6" name="Picture 5">
            <a:extLst>
              <a:ext uri="{FF2B5EF4-FFF2-40B4-BE49-F238E27FC236}">
                <a16:creationId xmlns:a16="http://schemas.microsoft.com/office/drawing/2014/main" id="{42058BC3-002B-AFEC-29FF-3FC4B46D1A65}"/>
              </a:ext>
            </a:extLst>
          </p:cNvPr>
          <p:cNvPicPr>
            <a:picLocks noChangeAspect="1"/>
          </p:cNvPicPr>
          <p:nvPr/>
        </p:nvPicPr>
        <p:blipFill rotWithShape="1">
          <a:blip r:embed="rId3"/>
          <a:srcRect l="20017" r="2680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4" name="TextBox 3">
            <a:extLst>
              <a:ext uri="{FF2B5EF4-FFF2-40B4-BE49-F238E27FC236}">
                <a16:creationId xmlns:a16="http://schemas.microsoft.com/office/drawing/2014/main" id="{8B9C51F5-3798-3E1A-540A-280C4F7E3D28}"/>
              </a:ext>
            </a:extLst>
          </p:cNvPr>
          <p:cNvSpPr txBox="1"/>
          <p:nvPr/>
        </p:nvSpPr>
        <p:spPr>
          <a:xfrm>
            <a:off x="4654296" y="2356338"/>
            <a:ext cx="7162566" cy="4172478"/>
          </a:xfrm>
          <a:prstGeom prst="rect">
            <a:avLst/>
          </a:prstGeom>
        </p:spPr>
        <p:txBody>
          <a:bodyPr vert="horz" lIns="91440" tIns="45720" rIns="91440" bIns="45720" rtlCol="0" anchor="t">
            <a:noAutofit/>
          </a:bodyPr>
          <a:lstStyle/>
          <a:p>
            <a:pPr>
              <a:lnSpc>
                <a:spcPct val="90000"/>
              </a:lnSpc>
              <a:spcAft>
                <a:spcPts val="800"/>
              </a:spcAft>
            </a:pPr>
            <a:r>
              <a:rPr lang="en-US" sz="2000">
                <a:effectLst/>
                <a:latin typeface="Calibri"/>
                <a:ea typeface="Calibri"/>
                <a:cs typeface="Calibri"/>
              </a:rPr>
              <a:t>The North Carolina Immunization Program (NCIP) received </a:t>
            </a:r>
            <a:r>
              <a:rPr lang="en-US" sz="2000">
                <a:solidFill>
                  <a:schemeClr val="accent1"/>
                </a:solidFill>
                <a:latin typeface="Calibri"/>
                <a:ea typeface="Calibri"/>
                <a:cs typeface="Calibri"/>
              </a:rPr>
              <a:t>federal </a:t>
            </a:r>
            <a:r>
              <a:rPr lang="en-US" sz="2000">
                <a:latin typeface="Calibri"/>
                <a:ea typeface="Calibri"/>
                <a:cs typeface="Calibri"/>
              </a:rPr>
              <a:t>funding </a:t>
            </a:r>
            <a:r>
              <a:rPr lang="en-US" sz="2000">
                <a:solidFill>
                  <a:schemeClr val="accent1"/>
                </a:solidFill>
                <a:latin typeface="Calibri"/>
                <a:ea typeface="Calibri"/>
                <a:cs typeface="Calibri"/>
              </a:rPr>
              <a:t>from the Centers for Disease Control and Prevention (CDC)</a:t>
            </a:r>
            <a:r>
              <a:rPr lang="en-US" sz="2000">
                <a:latin typeface="Calibri"/>
                <a:ea typeface="Calibri"/>
                <a:cs typeface="Calibri"/>
              </a:rPr>
              <a:t>to</a:t>
            </a:r>
            <a:r>
              <a:rPr lang="en-US" sz="2000">
                <a:effectLst/>
                <a:latin typeface="Calibri"/>
                <a:ea typeface="Calibri"/>
                <a:cs typeface="Calibri"/>
              </a:rPr>
              <a:t> </a:t>
            </a:r>
            <a:r>
              <a:rPr lang="en-US" sz="2000">
                <a:solidFill>
                  <a:schemeClr val="accent1"/>
                </a:solidFill>
                <a:latin typeface="Calibri"/>
                <a:ea typeface="Calibri"/>
                <a:cs typeface="Calibri"/>
              </a:rPr>
              <a:t>support the</a:t>
            </a:r>
            <a:r>
              <a:rPr lang="en-US" sz="2000">
                <a:latin typeface="Calibri"/>
                <a:ea typeface="Calibri"/>
                <a:cs typeface="Calibri"/>
              </a:rPr>
              <a:t> purchase</a:t>
            </a:r>
            <a:r>
              <a:rPr lang="en-US" sz="2000">
                <a:effectLst/>
                <a:latin typeface="Calibri"/>
                <a:ea typeface="Calibri"/>
                <a:cs typeface="Calibri"/>
              </a:rPr>
              <a:t> IPOL® poliovirus vaccine to be administered to displaced Ukrainians. This provides a one-time opportunity for local health departments to request polio vaccines. The doses may only be administered to adults displaced from Ukraine.  </a:t>
            </a:r>
            <a:br>
              <a:rPr lang="en-US" sz="2000">
                <a:effectLst/>
                <a:latin typeface="Calibri" panose="020F0502020204030204" pitchFamily="34" charset="0"/>
              </a:rPr>
            </a:br>
            <a:br>
              <a:rPr lang="en-US" sz="2000">
                <a:effectLst/>
                <a:latin typeface="Calibri" panose="020F0502020204030204" pitchFamily="34" charset="0"/>
              </a:rPr>
            </a:br>
            <a:r>
              <a:rPr lang="en-US" sz="2000">
                <a:effectLst/>
                <a:latin typeface="Calibri"/>
                <a:ea typeface="Calibri"/>
                <a:cs typeface="Calibri"/>
              </a:rPr>
              <a:t>A survey was set up to let DHHS know how many polio doses are needed by LHDs to serve the displaced Ukrainian population in 2024. </a:t>
            </a:r>
            <a:r>
              <a:rPr lang="en-US" sz="2000" b="1">
                <a:effectLst/>
                <a:latin typeface="Calibri"/>
                <a:ea typeface="Calibri"/>
                <a:cs typeface="Calibri"/>
              </a:rPr>
              <a:t>The survey closed on Thursday, January 18, 2024 at 9am</a:t>
            </a:r>
            <a:r>
              <a:rPr lang="en-US" sz="2000">
                <a:effectLst/>
                <a:latin typeface="Calibri"/>
                <a:ea typeface="Calibri"/>
                <a:cs typeface="Calibri"/>
              </a:rPr>
              <a:t>. Do not order via NCIR.</a:t>
            </a:r>
            <a:br>
              <a:rPr lang="en-US" sz="2000">
                <a:effectLst/>
                <a:latin typeface="Calibri" panose="020F0502020204030204" pitchFamily="34" charset="0"/>
              </a:rPr>
            </a:br>
            <a:br>
              <a:rPr lang="en-US" sz="2000">
                <a:effectLst/>
                <a:latin typeface="Calibri" panose="020F0502020204030204" pitchFamily="34" charset="0"/>
              </a:rPr>
            </a:br>
            <a:r>
              <a:rPr lang="en-US" sz="2000">
                <a:effectLst/>
                <a:latin typeface="Calibri"/>
                <a:ea typeface="Calibri"/>
                <a:cs typeface="Calibri"/>
              </a:rPr>
              <a:t>Vaccines have not yet been shipped to the LHDs who requested doses. NCIP is working on the procurement logistics.</a:t>
            </a:r>
          </a:p>
        </p:txBody>
      </p:sp>
    </p:spTree>
    <p:extLst>
      <p:ext uri="{BB962C8B-B14F-4D97-AF65-F5344CB8AC3E}">
        <p14:creationId xmlns:p14="http://schemas.microsoft.com/office/powerpoint/2010/main" val="3654577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FDD77-C0BC-5575-A527-94CC576AF019}"/>
              </a:ext>
            </a:extLst>
          </p:cNvPr>
          <p:cNvSpPr>
            <a:spLocks noGrp="1"/>
          </p:cNvSpPr>
          <p:nvPr>
            <p:ph type="title"/>
          </p:nvPr>
        </p:nvSpPr>
        <p:spPr>
          <a:xfrm>
            <a:off x="238538" y="1186171"/>
            <a:ext cx="4204252" cy="1719072"/>
          </a:xfrm>
        </p:spPr>
        <p:txBody>
          <a:bodyPr anchor="b">
            <a:normAutofit/>
          </a:bodyPr>
          <a:lstStyle/>
          <a:p>
            <a:r>
              <a:rPr lang="en-US" sz="3400" dirty="0">
                <a:latin typeface="+mj-lt"/>
              </a:rPr>
              <a:t>Where to Find DHHS Memos &amp; Communications </a:t>
            </a:r>
          </a:p>
        </p:txBody>
      </p:sp>
      <p:sp>
        <p:nvSpPr>
          <p:cNvPr id="3" name="Content Placeholder 2">
            <a:extLst>
              <a:ext uri="{FF2B5EF4-FFF2-40B4-BE49-F238E27FC236}">
                <a16:creationId xmlns:a16="http://schemas.microsoft.com/office/drawing/2014/main" id="{F0631B7D-E41F-C384-B675-23AF813E313A}"/>
              </a:ext>
            </a:extLst>
          </p:cNvPr>
          <p:cNvSpPr>
            <a:spLocks noGrp="1"/>
          </p:cNvSpPr>
          <p:nvPr>
            <p:ph idx="1"/>
          </p:nvPr>
        </p:nvSpPr>
        <p:spPr>
          <a:xfrm>
            <a:off x="630936" y="3193014"/>
            <a:ext cx="3429000" cy="1719072"/>
          </a:xfrm>
        </p:spPr>
        <p:txBody>
          <a:bodyPr anchor="t">
            <a:normAutofit/>
          </a:bodyPr>
          <a:lstStyle/>
          <a:p>
            <a:pPr marL="0" indent="0">
              <a:buNone/>
            </a:pPr>
            <a:r>
              <a:rPr lang="en-US" sz="2200" dirty="0">
                <a:latin typeface="+mn-lt"/>
              </a:rPr>
              <a:t>Reminder: You can now find DHHS Immunization Branch memos and communications </a:t>
            </a:r>
            <a:r>
              <a:rPr lang="en-US" sz="2200" dirty="0">
                <a:latin typeface="+mn-lt"/>
                <a:hlinkClick r:id="rId2"/>
              </a:rPr>
              <a:t>here</a:t>
            </a:r>
            <a:r>
              <a:rPr lang="en-US" sz="2200" dirty="0">
                <a:latin typeface="+mn-lt"/>
              </a:rPr>
              <a:t>. </a:t>
            </a:r>
          </a:p>
          <a:p>
            <a:pPr marL="0" indent="0">
              <a:buNone/>
            </a:pPr>
            <a:endParaRPr lang="en-US" sz="2200" dirty="0">
              <a:latin typeface="+mn-lt"/>
            </a:endParaRPr>
          </a:p>
        </p:txBody>
      </p:sp>
      <p:pic>
        <p:nvPicPr>
          <p:cNvPr id="8" name="Picture 7" descr="A screenshot of a computer&#10;&#10;Description automatically generated">
            <a:hlinkClick r:id="rId3"/>
            <a:extLst>
              <a:ext uri="{FF2B5EF4-FFF2-40B4-BE49-F238E27FC236}">
                <a16:creationId xmlns:a16="http://schemas.microsoft.com/office/drawing/2014/main" id="{C178BFC7-C96C-5251-8406-654FA0E267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296" y="1504588"/>
            <a:ext cx="6903720" cy="3848823"/>
          </a:xfrm>
          <a:prstGeom prst="rect">
            <a:avLst/>
          </a:prstGeom>
        </p:spPr>
      </p:pic>
    </p:spTree>
    <p:extLst>
      <p:ext uri="{BB962C8B-B14F-4D97-AF65-F5344CB8AC3E}">
        <p14:creationId xmlns:p14="http://schemas.microsoft.com/office/powerpoint/2010/main" val="1284850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EF513-013D-3383-F2AB-5FEAD6150C0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A0FD93-C5F0-B5E6-1CE3-65B64A081D50}"/>
              </a:ext>
            </a:extLst>
          </p:cNvPr>
          <p:cNvSpPr>
            <a:spLocks noGrp="1"/>
          </p:cNvSpPr>
          <p:nvPr>
            <p:ph type="title"/>
          </p:nvPr>
        </p:nvSpPr>
        <p:spPr>
          <a:xfrm>
            <a:off x="838200" y="451381"/>
            <a:ext cx="10512552" cy="4066540"/>
          </a:xfrm>
        </p:spPr>
        <p:txBody>
          <a:bodyPr vert="horz" lIns="91440" tIns="45720" rIns="91440" bIns="45720" rtlCol="0" anchor="b">
            <a:normAutofit/>
          </a:bodyPr>
          <a:lstStyle/>
          <a:p>
            <a:pPr defTabSz="914400"/>
            <a:r>
              <a:rPr lang="en-US" sz="6600" kern="1200">
                <a:solidFill>
                  <a:schemeClr val="tx1"/>
                </a:solidFill>
                <a:latin typeface="+mj-lt"/>
                <a:ea typeface="+mj-ea"/>
                <a:cs typeface="+mj-cs"/>
              </a:rPr>
              <a:t>COVID-19 Vaccine Updates</a:t>
            </a:r>
          </a:p>
        </p:txBody>
      </p:sp>
    </p:spTree>
    <p:extLst>
      <p:ext uri="{BB962C8B-B14F-4D97-AF65-F5344CB8AC3E}">
        <p14:creationId xmlns:p14="http://schemas.microsoft.com/office/powerpoint/2010/main" val="4140835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A63AB-A5B2-C9D0-9763-4FAA97BF22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C88219-41A8-08DD-8A93-2607006EC6F1}"/>
              </a:ext>
            </a:extLst>
          </p:cNvPr>
          <p:cNvSpPr txBox="1">
            <a:spLocks/>
          </p:cNvSpPr>
          <p:nvPr/>
        </p:nvSpPr>
        <p:spPr>
          <a:xfrm>
            <a:off x="699713" y="248038"/>
            <a:ext cx="10941302" cy="1159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kern="1200" dirty="0">
                <a:cs typeface="Calibri Light" panose="020F0302020204030204" pitchFamily="34" charset="0"/>
              </a:rPr>
              <a:t>​</a:t>
            </a:r>
            <a:r>
              <a:rPr lang="en-US" sz="3200" b="1" dirty="0">
                <a:cs typeface="Calibri Light" panose="020F0302020204030204" pitchFamily="34" charset="0"/>
              </a:rPr>
              <a:t>COVID-19 Vaccination Coverage in North Carolina and US: Adults</a:t>
            </a:r>
            <a:endParaRPr lang="en-US" sz="3200" kern="1200" dirty="0">
              <a:cs typeface="Calibri Light" panose="020F0302020204030204" pitchFamily="34" charset="0"/>
            </a:endParaRPr>
          </a:p>
        </p:txBody>
      </p:sp>
      <p:pic>
        <p:nvPicPr>
          <p:cNvPr id="3" name="Picture 2" descr="A graph of the number of people with the number of people with the number of people with the number of people with the number of people with the number of people with the number of people with the&#10;&#10;Description automatically generated">
            <a:extLst>
              <a:ext uri="{FF2B5EF4-FFF2-40B4-BE49-F238E27FC236}">
                <a16:creationId xmlns:a16="http://schemas.microsoft.com/office/drawing/2014/main" id="{F2830E9C-FFF2-16EC-E685-CDA12F9A5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4261" y="1719004"/>
            <a:ext cx="8291145" cy="4890879"/>
          </a:xfrm>
          <a:prstGeom prst="rect">
            <a:avLst/>
          </a:prstGeom>
        </p:spPr>
      </p:pic>
      <p:sp>
        <p:nvSpPr>
          <p:cNvPr id="4" name="TextBox 3">
            <a:extLst>
              <a:ext uri="{FF2B5EF4-FFF2-40B4-BE49-F238E27FC236}">
                <a16:creationId xmlns:a16="http://schemas.microsoft.com/office/drawing/2014/main" id="{31F5D8BA-A1B3-DF8F-469D-8494AF1C3D8A}"/>
              </a:ext>
            </a:extLst>
          </p:cNvPr>
          <p:cNvSpPr txBox="1"/>
          <p:nvPr/>
        </p:nvSpPr>
        <p:spPr>
          <a:xfrm>
            <a:off x="7622930" y="4536830"/>
            <a:ext cx="1450731" cy="461665"/>
          </a:xfrm>
          <a:prstGeom prst="rect">
            <a:avLst/>
          </a:prstGeom>
          <a:noFill/>
        </p:spPr>
        <p:txBody>
          <a:bodyPr wrap="square" rtlCol="0">
            <a:spAutoFit/>
          </a:bodyPr>
          <a:lstStyle/>
          <a:p>
            <a:r>
              <a:rPr lang="en-US" sz="1200">
                <a:latin typeface="Calibri Light" panose="020F0302020204030204" pitchFamily="34" charset="0"/>
                <a:cs typeface="Calibri Light" panose="020F0302020204030204" pitchFamily="34" charset="0"/>
              </a:rPr>
              <a:t>National: 21.8%</a:t>
            </a:r>
            <a:br>
              <a:rPr lang="en-US" sz="1200">
                <a:latin typeface="Calibri Light" panose="020F0302020204030204" pitchFamily="34" charset="0"/>
                <a:cs typeface="Calibri Light" panose="020F0302020204030204" pitchFamily="34" charset="0"/>
              </a:rPr>
            </a:br>
            <a:r>
              <a:rPr lang="en-US" sz="1200">
                <a:latin typeface="Calibri Light" panose="020F0302020204030204" pitchFamily="34" charset="0"/>
                <a:cs typeface="Calibri Light" panose="020F0302020204030204" pitchFamily="34" charset="0"/>
              </a:rPr>
              <a:t>North Carolina: 19%</a:t>
            </a:r>
          </a:p>
        </p:txBody>
      </p:sp>
      <p:sp>
        <p:nvSpPr>
          <p:cNvPr id="6" name="TextBox 5">
            <a:extLst>
              <a:ext uri="{FF2B5EF4-FFF2-40B4-BE49-F238E27FC236}">
                <a16:creationId xmlns:a16="http://schemas.microsoft.com/office/drawing/2014/main" id="{67FDF7BF-2DFE-D524-95BF-19CFC255E573}"/>
              </a:ext>
            </a:extLst>
          </p:cNvPr>
          <p:cNvSpPr txBox="1"/>
          <p:nvPr/>
        </p:nvSpPr>
        <p:spPr>
          <a:xfrm>
            <a:off x="232741" y="6572205"/>
            <a:ext cx="11959259" cy="246221"/>
          </a:xfrm>
          <a:prstGeom prst="rect">
            <a:avLst/>
          </a:prstGeom>
          <a:noFill/>
        </p:spPr>
        <p:txBody>
          <a:bodyPr wrap="square" rtlCol="0">
            <a:spAutoFit/>
          </a:bodyPr>
          <a:lstStyle/>
          <a:p>
            <a:r>
              <a:rPr lang="en-US" sz="1000">
                <a:latin typeface="Calibri Light" panose="020F0302020204030204" pitchFamily="34" charset="0"/>
                <a:cs typeface="Calibri Light" panose="020F0302020204030204" pitchFamily="34" charset="0"/>
              </a:rPr>
              <a:t>Source: https://www.cdc.gov/vaccines/imz-managers/coverage/covidvaxview/interactive/adult-coverage-vaccination.html</a:t>
            </a:r>
          </a:p>
        </p:txBody>
      </p:sp>
    </p:spTree>
    <p:extLst>
      <p:ext uri="{BB962C8B-B14F-4D97-AF65-F5344CB8AC3E}">
        <p14:creationId xmlns:p14="http://schemas.microsoft.com/office/powerpoint/2010/main" val="4026915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8188E-0B8C-1805-45F4-A32C70592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B0BEC5-85AE-2B54-6261-4A40AAA61DF7}"/>
              </a:ext>
            </a:extLst>
          </p:cNvPr>
          <p:cNvSpPr txBox="1">
            <a:spLocks/>
          </p:cNvSpPr>
          <p:nvPr/>
        </p:nvSpPr>
        <p:spPr>
          <a:xfrm>
            <a:off x="699713" y="248038"/>
            <a:ext cx="10941302" cy="1159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dirty="0">
                <a:cs typeface="Calibri Light" panose="020F0302020204030204" pitchFamily="34" charset="0"/>
              </a:rPr>
              <a:t>​</a:t>
            </a:r>
            <a:r>
              <a:rPr lang="en-US" sz="3200" b="1" dirty="0">
                <a:cs typeface="Calibri Light" panose="020F0302020204030204" pitchFamily="34" charset="0"/>
              </a:rPr>
              <a:t>COVID-19 Vaccination Coverage in NC</a:t>
            </a:r>
            <a:br>
              <a:rPr lang="en-US" sz="3200" b="1" dirty="0">
                <a:cs typeface="Calibri Light" panose="020F0302020204030204" pitchFamily="34" charset="0"/>
              </a:rPr>
            </a:br>
            <a:r>
              <a:rPr lang="en-US" sz="3200" b="1" dirty="0">
                <a:cs typeface="Calibri Light" panose="020F0302020204030204" pitchFamily="34" charset="0"/>
              </a:rPr>
              <a:t>and US: Children 6 months – 17 years</a:t>
            </a:r>
            <a:endParaRPr lang="en-US" sz="3200" kern="1200" dirty="0">
              <a:cs typeface="Calibri Light" panose="020F0302020204030204" pitchFamily="34" charset="0"/>
            </a:endParaRPr>
          </a:p>
        </p:txBody>
      </p:sp>
      <p:pic>
        <p:nvPicPr>
          <p:cNvPr id="5" name="Picture 4" descr="A graph of a number of children&#10;&#10;Description automatically generated">
            <a:extLst>
              <a:ext uri="{FF2B5EF4-FFF2-40B4-BE49-F238E27FC236}">
                <a16:creationId xmlns:a16="http://schemas.microsoft.com/office/drawing/2014/main" id="{DAF6E868-7B5E-6EFA-4902-6D997F26A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224" y="1822348"/>
            <a:ext cx="7917262" cy="4616978"/>
          </a:xfrm>
          <a:prstGeom prst="rect">
            <a:avLst/>
          </a:prstGeom>
        </p:spPr>
      </p:pic>
      <p:sp>
        <p:nvSpPr>
          <p:cNvPr id="7" name="TextBox 6">
            <a:extLst>
              <a:ext uri="{FF2B5EF4-FFF2-40B4-BE49-F238E27FC236}">
                <a16:creationId xmlns:a16="http://schemas.microsoft.com/office/drawing/2014/main" id="{49CE9E07-CAC4-7AAD-6DE2-416DBE24D0EC}"/>
              </a:ext>
            </a:extLst>
          </p:cNvPr>
          <p:cNvSpPr txBox="1"/>
          <p:nvPr/>
        </p:nvSpPr>
        <p:spPr>
          <a:xfrm>
            <a:off x="8695592" y="4642338"/>
            <a:ext cx="1529862" cy="461665"/>
          </a:xfrm>
          <a:prstGeom prst="rect">
            <a:avLst/>
          </a:prstGeom>
          <a:noFill/>
        </p:spPr>
        <p:txBody>
          <a:bodyPr wrap="square" rtlCol="0">
            <a:spAutoFit/>
          </a:bodyPr>
          <a:lstStyle/>
          <a:p>
            <a:r>
              <a:rPr lang="en-US" sz="1200">
                <a:latin typeface="Calibri Light" panose="020F0302020204030204" pitchFamily="34" charset="0"/>
                <a:cs typeface="Calibri Light" panose="020F0302020204030204" pitchFamily="34" charset="0"/>
              </a:rPr>
              <a:t>National: 11.6%</a:t>
            </a:r>
            <a:br>
              <a:rPr lang="en-US" sz="1200">
                <a:latin typeface="Calibri Light" panose="020F0302020204030204" pitchFamily="34" charset="0"/>
                <a:cs typeface="Calibri Light" panose="020F0302020204030204" pitchFamily="34" charset="0"/>
              </a:rPr>
            </a:br>
            <a:r>
              <a:rPr lang="en-US" sz="1200">
                <a:latin typeface="Calibri Light" panose="020F0302020204030204" pitchFamily="34" charset="0"/>
                <a:cs typeface="Calibri Light" panose="020F0302020204030204" pitchFamily="34" charset="0"/>
              </a:rPr>
              <a:t>North Carolina: 8.2%</a:t>
            </a:r>
          </a:p>
        </p:txBody>
      </p:sp>
      <p:sp>
        <p:nvSpPr>
          <p:cNvPr id="9" name="TextBox 8">
            <a:extLst>
              <a:ext uri="{FF2B5EF4-FFF2-40B4-BE49-F238E27FC236}">
                <a16:creationId xmlns:a16="http://schemas.microsoft.com/office/drawing/2014/main" id="{99B77E35-32C0-A456-358E-6A6C451E76C8}"/>
              </a:ext>
            </a:extLst>
          </p:cNvPr>
          <p:cNvSpPr txBox="1"/>
          <p:nvPr/>
        </p:nvSpPr>
        <p:spPr>
          <a:xfrm>
            <a:off x="545123" y="6506308"/>
            <a:ext cx="10894208" cy="246221"/>
          </a:xfrm>
          <a:prstGeom prst="rect">
            <a:avLst/>
          </a:prstGeom>
          <a:noFill/>
        </p:spPr>
        <p:txBody>
          <a:bodyPr wrap="square" rtlCol="0">
            <a:spAutoFit/>
          </a:bodyPr>
          <a:lstStyle/>
          <a:p>
            <a:r>
              <a:rPr lang="en-US" sz="1000">
                <a:latin typeface="Calibri Light" panose="020F0302020204030204" pitchFamily="34" charset="0"/>
                <a:cs typeface="Calibri Light" panose="020F0302020204030204" pitchFamily="34" charset="0"/>
              </a:rPr>
              <a:t>Source: https://www.cdc.gov/vaccines/imz-managers/coverage/covidvaxview/interactive/children-coverage-vaccination.html</a:t>
            </a:r>
          </a:p>
        </p:txBody>
      </p:sp>
    </p:spTree>
    <p:extLst>
      <p:ext uri="{BB962C8B-B14F-4D97-AF65-F5344CB8AC3E}">
        <p14:creationId xmlns:p14="http://schemas.microsoft.com/office/powerpoint/2010/main" val="3957611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90687-F7FF-7CD2-191E-A79856E72AF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7FA5C1-3318-8C8C-FD06-61542BE9248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11F27F3A-B3E9-41ED-AF8F-A365F10BB65F}" type="slidenum">
              <a:rPr lang="en-US" sz="1200" smtClean="0">
                <a:solidFill>
                  <a:schemeClr val="tx1">
                    <a:tint val="75000"/>
                  </a:schemeClr>
                </a:solidFill>
                <a:latin typeface="+mn-lt"/>
                <a:cs typeface="+mn-cs"/>
              </a:rPr>
              <a:pPr>
                <a:spcAft>
                  <a:spcPts val="600"/>
                </a:spcAft>
              </a:pPr>
              <a:t>4</a:t>
            </a:fld>
            <a:endParaRPr lang="en-US" sz="1200">
              <a:solidFill>
                <a:schemeClr val="tx1">
                  <a:tint val="75000"/>
                </a:schemeClr>
              </a:solidFill>
              <a:latin typeface="+mn-lt"/>
              <a:cs typeface="+mn-cs"/>
            </a:endParaRPr>
          </a:p>
        </p:txBody>
      </p:sp>
      <p:graphicFrame>
        <p:nvGraphicFramePr>
          <p:cNvPr id="3" name="Table 2">
            <a:extLst>
              <a:ext uri="{FF2B5EF4-FFF2-40B4-BE49-F238E27FC236}">
                <a16:creationId xmlns:a16="http://schemas.microsoft.com/office/drawing/2014/main" id="{27DD74B8-DCAF-47A7-47D8-D3234EDEEDFC}"/>
              </a:ext>
            </a:extLst>
          </p:cNvPr>
          <p:cNvGraphicFramePr>
            <a:graphicFrameLocks noGrp="1"/>
          </p:cNvGraphicFramePr>
          <p:nvPr>
            <p:extLst>
              <p:ext uri="{D42A27DB-BD31-4B8C-83A1-F6EECF244321}">
                <p14:modId xmlns:p14="http://schemas.microsoft.com/office/powerpoint/2010/main" val="2329533457"/>
              </p:ext>
            </p:extLst>
          </p:nvPr>
        </p:nvGraphicFramePr>
        <p:xfrm>
          <a:off x="1007016" y="643467"/>
          <a:ext cx="10177969" cy="5553230"/>
        </p:xfrm>
        <a:graphic>
          <a:graphicData uri="http://schemas.openxmlformats.org/drawingml/2006/table">
            <a:tbl>
              <a:tblPr firstRow="1" firstCol="1" bandRow="1">
                <a:noFill/>
                <a:tableStyleId>{5C22544A-7EE6-4342-B048-85BDC9FD1C3A}</a:tableStyleId>
              </a:tblPr>
              <a:tblGrid>
                <a:gridCol w="3370023">
                  <a:extLst>
                    <a:ext uri="{9D8B030D-6E8A-4147-A177-3AD203B41FA5}">
                      <a16:colId xmlns:a16="http://schemas.microsoft.com/office/drawing/2014/main" val="57136339"/>
                    </a:ext>
                  </a:extLst>
                </a:gridCol>
                <a:gridCol w="6807946">
                  <a:extLst>
                    <a:ext uri="{9D8B030D-6E8A-4147-A177-3AD203B41FA5}">
                      <a16:colId xmlns:a16="http://schemas.microsoft.com/office/drawing/2014/main" val="3013123438"/>
                    </a:ext>
                  </a:extLst>
                </a:gridCol>
              </a:tblGrid>
              <a:tr h="716952">
                <a:tc>
                  <a:txBody>
                    <a:bodyPr/>
                    <a:lstStyle/>
                    <a:p>
                      <a:pPr marL="0" marR="0">
                        <a:lnSpc>
                          <a:spcPct val="107000"/>
                        </a:lnSpc>
                        <a:spcBef>
                          <a:spcPts val="600"/>
                        </a:spcBef>
                        <a:spcAft>
                          <a:spcPts val="600"/>
                        </a:spcAft>
                        <a:tabLst>
                          <a:tab pos="1485900" algn="l"/>
                        </a:tabLst>
                      </a:pPr>
                      <a:r>
                        <a:rPr lang="en-US" sz="1300" b="0" cap="none" spc="0" dirty="0">
                          <a:solidFill>
                            <a:schemeClr val="tx1"/>
                          </a:solidFill>
                          <a:effectLst/>
                        </a:rPr>
                        <a:t>Opening Remarks</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noFill/>
                  </a:tcPr>
                </a:tc>
                <a:tc>
                  <a:txBody>
                    <a:bodyPr/>
                    <a:lstStyle/>
                    <a:p>
                      <a:pPr marL="0" marR="0">
                        <a:spcBef>
                          <a:spcPts val="600"/>
                        </a:spcBef>
                        <a:spcAft>
                          <a:spcPts val="600"/>
                        </a:spcAft>
                      </a:pPr>
                      <a:r>
                        <a:rPr lang="en-US" sz="1300" b="1" cap="none" spc="0" dirty="0">
                          <a:solidFill>
                            <a:schemeClr val="tx1"/>
                          </a:solidFill>
                          <a:effectLst/>
                        </a:rPr>
                        <a:t>Stacie Turpin Saunders, MPH</a:t>
                      </a:r>
                    </a:p>
                    <a:p>
                      <a:pPr marL="0" marR="0">
                        <a:spcBef>
                          <a:spcPts val="600"/>
                        </a:spcBef>
                        <a:spcAft>
                          <a:spcPts val="600"/>
                        </a:spcAft>
                      </a:pPr>
                      <a:r>
                        <a:rPr lang="en-US" sz="1300" b="0" cap="none" spc="0" dirty="0">
                          <a:solidFill>
                            <a:schemeClr val="tx1"/>
                          </a:solidFill>
                          <a:effectLst/>
                        </a:rPr>
                        <a:t>Deputy Director/Section Chief, Local and Community Support</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285649305"/>
                  </a:ext>
                </a:extLst>
              </a:tr>
              <a:tr h="716952">
                <a:tc>
                  <a:txBody>
                    <a:bodyPr/>
                    <a:lstStyle/>
                    <a:p>
                      <a:pPr marL="0" marR="0">
                        <a:lnSpc>
                          <a:spcPct val="107000"/>
                        </a:lnSpc>
                        <a:spcBef>
                          <a:spcPts val="600"/>
                        </a:spcBef>
                        <a:spcAft>
                          <a:spcPts val="600"/>
                        </a:spcAft>
                        <a:tabLst>
                          <a:tab pos="1485900" algn="l"/>
                        </a:tabLst>
                      </a:pPr>
                      <a:r>
                        <a:rPr lang="en-US" sz="1300" b="1" cap="none" spc="0">
                          <a:solidFill>
                            <a:schemeClr val="tx1"/>
                          </a:solidFill>
                          <a:effectLst/>
                        </a:rPr>
                        <a:t>Epi Section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0" marR="0">
                        <a:spcBef>
                          <a:spcPts val="600"/>
                        </a:spcBef>
                        <a:spcAft>
                          <a:spcPts val="600"/>
                        </a:spcAft>
                      </a:pPr>
                      <a:r>
                        <a:rPr lang="en-US" sz="1300" b="1" cap="none" spc="0" dirty="0">
                          <a:solidFill>
                            <a:schemeClr val="tx1"/>
                          </a:solidFill>
                          <a:effectLst/>
                        </a:rPr>
                        <a:t>Zack Moore, MD, MPH</a:t>
                      </a:r>
                    </a:p>
                    <a:p>
                      <a:pPr marL="0" marR="0">
                        <a:spcBef>
                          <a:spcPts val="600"/>
                        </a:spcBef>
                        <a:spcAft>
                          <a:spcPts val="600"/>
                        </a:spcAft>
                      </a:pPr>
                      <a:r>
                        <a:rPr lang="en-US" sz="1300" cap="none" spc="0" dirty="0">
                          <a:solidFill>
                            <a:schemeClr val="tx1"/>
                          </a:solidFill>
                          <a:effectLst/>
                        </a:rPr>
                        <a:t>State Epidemiologist and Epidemiology Section Chief </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3858948224"/>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MCU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accent3"/>
                    </a:solidFill>
                  </a:tcPr>
                </a:tc>
                <a:tc>
                  <a:txBody>
                    <a:bodyPr/>
                    <a:lstStyle/>
                    <a:p>
                      <a:pPr marL="0" marR="0">
                        <a:spcBef>
                          <a:spcPts val="600"/>
                        </a:spcBef>
                        <a:spcAft>
                          <a:spcPts val="600"/>
                        </a:spcAft>
                      </a:pPr>
                      <a:r>
                        <a:rPr lang="en-US" sz="1200" b="1" cap="none" spc="0" dirty="0">
                          <a:solidFill>
                            <a:schemeClr val="tx1"/>
                          </a:solidFill>
                          <a:effectLst/>
                        </a:rPr>
                        <a:t>Erica Wilson, MD, MPH</a:t>
                      </a:r>
                    </a:p>
                    <a:p>
                      <a:pPr marL="0" marR="0">
                        <a:spcBef>
                          <a:spcPts val="600"/>
                        </a:spcBef>
                        <a:spcAft>
                          <a:spcPts val="600"/>
                        </a:spcAft>
                      </a:pPr>
                      <a:r>
                        <a:rPr lang="en-US" sz="1200" cap="none" spc="0" dirty="0">
                          <a:solidFill>
                            <a:schemeClr val="tx1"/>
                          </a:solidFill>
                          <a:effectLst/>
                        </a:rPr>
                        <a:t>Medical Director, Medical Consultation Unit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accent3"/>
                    </a:solidFill>
                  </a:tcPr>
                </a:tc>
                <a:extLst>
                  <a:ext uri="{0D108BD9-81ED-4DB2-BD59-A6C34878D82A}">
                    <a16:rowId xmlns:a16="http://schemas.microsoft.com/office/drawing/2014/main" val="2233242866"/>
                  </a:ext>
                </a:extLst>
              </a:tr>
              <a:tr h="731338">
                <a:tc>
                  <a:txBody>
                    <a:bodyPr/>
                    <a:lstStyle/>
                    <a:p>
                      <a:pPr marL="0" marR="0">
                        <a:spcBef>
                          <a:spcPts val="600"/>
                        </a:spcBef>
                        <a:spcAft>
                          <a:spcPts val="600"/>
                        </a:spcAft>
                      </a:pPr>
                      <a:r>
                        <a:rPr lang="en-US" sz="1300" b="1" cap="none" spc="0">
                          <a:solidFill>
                            <a:schemeClr val="tx1"/>
                          </a:solidFill>
                          <a:effectLst/>
                        </a:rPr>
                        <a:t>Measles; HPAI; cipro resistant NMn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Emma Doran, MD, MPH</a:t>
                      </a:r>
                    </a:p>
                    <a:p>
                      <a:pPr marL="0" marR="0">
                        <a:spcBef>
                          <a:spcPts val="600"/>
                        </a:spcBef>
                        <a:spcAft>
                          <a:spcPts val="600"/>
                        </a:spcAft>
                      </a:pPr>
                      <a:r>
                        <a:rPr lang="en-US" sz="1300" cap="none" spc="0" dirty="0">
                          <a:solidFill>
                            <a:schemeClr val="tx1"/>
                          </a:solidFill>
                          <a:effectLst/>
                        </a:rPr>
                        <a:t>Medical Director, Vaccine Preventable and Respiratory Diseases</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467787456"/>
                  </a:ext>
                </a:extLst>
              </a:tr>
              <a:tr h="600405">
                <a:tc>
                  <a:txBody>
                    <a:bodyPr/>
                    <a:lstStyle/>
                    <a:p>
                      <a:pPr marL="0" marR="0">
                        <a:spcBef>
                          <a:spcPts val="600"/>
                        </a:spcBef>
                        <a:spcAft>
                          <a:spcPts val="600"/>
                        </a:spcAft>
                      </a:pPr>
                      <a:r>
                        <a:rPr lang="en-US" sz="1300" b="1" cap="none" spc="0">
                          <a:solidFill>
                            <a:schemeClr val="tx1"/>
                          </a:solidFill>
                          <a:effectLst/>
                        </a:rPr>
                        <a:t>Syphilis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nSpc>
                          <a:spcPct val="107000"/>
                        </a:lnSpc>
                        <a:spcBef>
                          <a:spcPts val="600"/>
                        </a:spcBef>
                        <a:spcAft>
                          <a:spcPts val="600"/>
                        </a:spcAft>
                        <a:tabLst>
                          <a:tab pos="1485900" algn="l"/>
                        </a:tabLst>
                      </a:pPr>
                      <a:r>
                        <a:rPr lang="en-US" sz="1200" b="1" cap="none" spc="0" dirty="0">
                          <a:solidFill>
                            <a:schemeClr val="tx1"/>
                          </a:solidFill>
                          <a:effectLst/>
                        </a:rPr>
                        <a:t>Vicki Mobley, MD, MPH</a:t>
                      </a:r>
                    </a:p>
                    <a:p>
                      <a:pPr marL="0" marR="0">
                        <a:spcBef>
                          <a:spcPts val="600"/>
                        </a:spcBef>
                        <a:spcAft>
                          <a:spcPts val="600"/>
                        </a:spcAft>
                      </a:pPr>
                      <a:r>
                        <a:rPr lang="en-US" sz="1200" cap="none" spc="0" dirty="0">
                          <a:solidFill>
                            <a:schemeClr val="tx1"/>
                          </a:solidFill>
                          <a:effectLst/>
                        </a:rPr>
                        <a:t>Medical Director, HIV/STI</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886566978"/>
                  </a:ext>
                </a:extLst>
              </a:tr>
              <a:tr h="731338">
                <a:tc>
                  <a:txBody>
                    <a:bodyPr/>
                    <a:lstStyle/>
                    <a:p>
                      <a:pPr marL="0" marR="0">
                        <a:spcBef>
                          <a:spcPts val="600"/>
                        </a:spcBef>
                        <a:spcAft>
                          <a:spcPts val="600"/>
                        </a:spcAft>
                      </a:pPr>
                      <a:r>
                        <a:rPr lang="en-US" sz="1300" b="1" cap="none" spc="0">
                          <a:solidFill>
                            <a:schemeClr val="tx1"/>
                          </a:solidFill>
                          <a:effectLst/>
                        </a:rPr>
                        <a:t>Wastewater Surveillance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Molly Deutsch-Feldman</a:t>
                      </a:r>
                    </a:p>
                    <a:p>
                      <a:pPr marL="0" marR="0">
                        <a:spcBef>
                          <a:spcPts val="600"/>
                        </a:spcBef>
                        <a:spcAft>
                          <a:spcPts val="600"/>
                        </a:spcAft>
                      </a:pPr>
                      <a:r>
                        <a:rPr lang="en-US" sz="1300" cap="none" spc="0" dirty="0">
                          <a:solidFill>
                            <a:schemeClr val="tx1"/>
                          </a:solidFill>
                          <a:effectLst/>
                        </a:rPr>
                        <a:t>Environmental Health</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340853296"/>
                  </a:ext>
                </a:extLst>
              </a:tr>
              <a:tr h="658185">
                <a:tc>
                  <a:txBody>
                    <a:bodyPr/>
                    <a:lstStyle/>
                    <a:p>
                      <a:pPr marL="0" marR="0">
                        <a:spcBef>
                          <a:spcPts val="600"/>
                        </a:spcBef>
                        <a:spcAft>
                          <a:spcPts val="600"/>
                        </a:spcAft>
                      </a:pPr>
                      <a:r>
                        <a:rPr lang="en-US" sz="1300" b="1" cap="none" spc="0" dirty="0">
                          <a:solidFill>
                            <a:schemeClr val="tx1"/>
                          </a:solidFill>
                          <a:effectLst/>
                        </a:rPr>
                        <a:t>Vaccine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600"/>
                        </a:spcBef>
                        <a:spcAft>
                          <a:spcPts val="600"/>
                        </a:spcAft>
                      </a:pPr>
                      <a:r>
                        <a:rPr lang="en-US" sz="1200" b="1" cap="none" spc="0" dirty="0">
                          <a:solidFill>
                            <a:schemeClr val="tx1"/>
                          </a:solidFill>
                          <a:effectLst/>
                        </a:rPr>
                        <a:t>Carrie Blanchard, PharmD, MPH</a:t>
                      </a:r>
                    </a:p>
                    <a:p>
                      <a:pPr marL="0" marR="0">
                        <a:spcBef>
                          <a:spcPts val="600"/>
                        </a:spcBef>
                        <a:spcAft>
                          <a:spcPts val="600"/>
                        </a:spcAft>
                      </a:pPr>
                      <a:r>
                        <a:rPr lang="en-US" sz="1200" cap="none" spc="0" dirty="0">
                          <a:solidFill>
                            <a:schemeClr val="tx1"/>
                          </a:solidFill>
                          <a:effectLst/>
                        </a:rPr>
                        <a:t>Immunization Branch Interim Director</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819141836"/>
                  </a:ext>
                </a:extLst>
              </a:tr>
              <a:tr h="0">
                <a:tc>
                  <a:txBody>
                    <a:bodyPr/>
                    <a:lstStyle/>
                    <a:p>
                      <a:pPr marL="0" marR="0">
                        <a:spcBef>
                          <a:spcPts val="600"/>
                        </a:spcBef>
                        <a:spcAft>
                          <a:spcPts val="600"/>
                        </a:spcAf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Therapeutics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marL="0" marR="0">
                        <a:spcBef>
                          <a:spcPts val="600"/>
                        </a:spcBef>
                        <a:spcAft>
                          <a:spcPts val="600"/>
                        </a:spcAft>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Tim Davis, PharmD</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PMP</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Medical Countermeasures Coordinator</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3586688657"/>
                  </a:ext>
                </a:extLst>
              </a:tr>
              <a:tr h="364353">
                <a:tc>
                  <a:txBody>
                    <a:bodyPr/>
                    <a:lstStyle/>
                    <a:p>
                      <a:pPr marL="0" marR="0">
                        <a:lnSpc>
                          <a:spcPct val="107000"/>
                        </a:lnSpc>
                        <a:spcBef>
                          <a:spcPts val="600"/>
                        </a:spcBef>
                        <a:spcAft>
                          <a:spcPts val="600"/>
                        </a:spcAft>
                      </a:pPr>
                      <a:r>
                        <a:rPr lang="en-US" sz="1300" b="1" cap="none" spc="0">
                          <a:solidFill>
                            <a:schemeClr val="tx1"/>
                          </a:solidFill>
                          <a:effectLst/>
                        </a:rPr>
                        <a:t>Question &amp; Answer Session</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600"/>
                        </a:spcBef>
                        <a:spcAft>
                          <a:spcPts val="600"/>
                        </a:spcAft>
                      </a:pPr>
                      <a:r>
                        <a:rPr lang="en-US" sz="1300" cap="none" spc="0" dirty="0">
                          <a:solidFill>
                            <a:schemeClr val="tx1"/>
                          </a:solidFill>
                          <a:effectLst/>
                        </a:rPr>
                        <a:t>Open for Questions — Please use the Zoom Q&amp;A function</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104886011"/>
                  </a:ext>
                </a:extLst>
              </a:tr>
            </a:tbl>
          </a:graphicData>
        </a:graphic>
      </p:graphicFrame>
      <p:sp>
        <p:nvSpPr>
          <p:cNvPr id="5" name="TextBox 4">
            <a:extLst>
              <a:ext uri="{FF2B5EF4-FFF2-40B4-BE49-F238E27FC236}">
                <a16:creationId xmlns:a16="http://schemas.microsoft.com/office/drawing/2014/main" id="{C54833D9-D294-4F78-B7EE-E2F87E2CDC7F}"/>
              </a:ext>
            </a:extLst>
          </p:cNvPr>
          <p:cNvSpPr txBox="1"/>
          <p:nvPr/>
        </p:nvSpPr>
        <p:spPr>
          <a:xfrm>
            <a:off x="5126624" y="22231"/>
            <a:ext cx="4424082" cy="584775"/>
          </a:xfrm>
          <a:prstGeom prst="rect">
            <a:avLst/>
          </a:prstGeom>
          <a:noFill/>
        </p:spPr>
        <p:txBody>
          <a:bodyPr wrap="square" rtlCol="0">
            <a:spAutoFit/>
          </a:bodyPr>
          <a:lstStyle/>
          <a:p>
            <a:r>
              <a:rPr lang="en-US" sz="3200" b="1" dirty="0">
                <a:latin typeface="Franklin Gothic Book" panose="020B0503020102020204" pitchFamily="34" charset="0"/>
              </a:rPr>
              <a:t>Agenda</a:t>
            </a:r>
          </a:p>
        </p:txBody>
      </p:sp>
    </p:spTree>
    <p:extLst>
      <p:ext uri="{BB962C8B-B14F-4D97-AF65-F5344CB8AC3E}">
        <p14:creationId xmlns:p14="http://schemas.microsoft.com/office/powerpoint/2010/main" val="114400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BAC474-28DB-53EE-0964-90FBB6993C61}"/>
              </a:ext>
            </a:extLst>
          </p:cNvPr>
          <p:cNvSpPr txBox="1">
            <a:spLocks/>
          </p:cNvSpPr>
          <p:nvPr/>
        </p:nvSpPr>
        <p:spPr>
          <a:xfrm>
            <a:off x="630936" y="639520"/>
            <a:ext cx="3429000" cy="1719072"/>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3000" b="0" i="0" u="none" strike="noStrike" kern="1200" cap="none" spc="0" normalizeH="0" baseline="0" noProof="0">
                <a:ln>
                  <a:noFill/>
                </a:ln>
                <a:solidFill>
                  <a:schemeClr val="tx1"/>
                </a:solidFill>
                <a:effectLst/>
                <a:uLnTx/>
                <a:uFillTx/>
                <a:ea typeface="+mj-ea"/>
                <a:cs typeface="+mj-cs"/>
              </a:rPr>
              <a:t>Purchasing COVID-19 vaccine for insured patients</a:t>
            </a:r>
          </a:p>
        </p:txBody>
      </p:sp>
      <p:sp>
        <p:nvSpPr>
          <p:cNvPr id="10" name="TextBox 9">
            <a:extLst>
              <a:ext uri="{FF2B5EF4-FFF2-40B4-BE49-F238E27FC236}">
                <a16:creationId xmlns:a16="http://schemas.microsoft.com/office/drawing/2014/main" id="{9FA142A6-8247-EBAC-AD18-C30EE5AD7D04}"/>
              </a:ext>
            </a:extLst>
          </p:cNvPr>
          <p:cNvSpPr txBox="1"/>
          <p:nvPr/>
        </p:nvSpPr>
        <p:spPr>
          <a:xfrm>
            <a:off x="630936" y="2807208"/>
            <a:ext cx="3429000" cy="341071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1900">
                <a:latin typeface="Calibri" panose="020F0502020204030204" pitchFamily="34" charset="0"/>
              </a:rPr>
              <a:t>Remember:</a:t>
            </a:r>
          </a:p>
          <a:p>
            <a:pPr indent="-228600">
              <a:lnSpc>
                <a:spcPct val="90000"/>
              </a:lnSpc>
              <a:spcAft>
                <a:spcPts val="600"/>
              </a:spcAft>
              <a:buFont typeface="Arial" panose="020B0604020202020204" pitchFamily="34" charset="0"/>
              <a:buChar char="•"/>
            </a:pPr>
            <a:r>
              <a:rPr lang="en-US" sz="1900">
                <a:latin typeface="Calibri" panose="020F0502020204030204" pitchFamily="34" charset="0"/>
              </a:rPr>
              <a:t>VFC providers are required to stock and offer VFC doses for VFC eligible children. </a:t>
            </a:r>
          </a:p>
          <a:p>
            <a:pPr indent="-228600">
              <a:lnSpc>
                <a:spcPct val="90000"/>
              </a:lnSpc>
              <a:spcAft>
                <a:spcPts val="600"/>
              </a:spcAft>
              <a:buFont typeface="Arial" panose="020B0604020202020204" pitchFamily="34" charset="0"/>
              <a:buChar char="•"/>
            </a:pPr>
            <a:r>
              <a:rPr lang="en-US" sz="1900">
                <a:latin typeface="Calibri" panose="020F0502020204030204" pitchFamily="34" charset="0"/>
              </a:rPr>
              <a:t>VFC providers are required to meet the private inventory requirement for COVID-19 vaccines no later than March 31, 2024 (based on patient population). Minimum ordering quantity can be used. </a:t>
            </a:r>
          </a:p>
        </p:txBody>
      </p:sp>
      <p:graphicFrame>
        <p:nvGraphicFramePr>
          <p:cNvPr id="12" name="Table 4">
            <a:extLst>
              <a:ext uri="{FF2B5EF4-FFF2-40B4-BE49-F238E27FC236}">
                <a16:creationId xmlns:a16="http://schemas.microsoft.com/office/drawing/2014/main" id="{03A963E2-96EC-EA23-2795-B7DD34DC5B7A}"/>
              </a:ext>
            </a:extLst>
          </p:cNvPr>
          <p:cNvGraphicFramePr>
            <a:graphicFrameLocks/>
          </p:cNvGraphicFramePr>
          <p:nvPr/>
        </p:nvGraphicFramePr>
        <p:xfrm>
          <a:off x="4670611" y="640080"/>
          <a:ext cx="6871090" cy="5577841"/>
        </p:xfrm>
        <a:graphic>
          <a:graphicData uri="http://schemas.openxmlformats.org/drawingml/2006/table">
            <a:tbl>
              <a:tblPr firstRow="1" bandRow="1"/>
              <a:tblGrid>
                <a:gridCol w="2169199">
                  <a:extLst>
                    <a:ext uri="{9D8B030D-6E8A-4147-A177-3AD203B41FA5}">
                      <a16:colId xmlns:a16="http://schemas.microsoft.com/office/drawing/2014/main" val="38206061"/>
                    </a:ext>
                  </a:extLst>
                </a:gridCol>
                <a:gridCol w="4701891">
                  <a:extLst>
                    <a:ext uri="{9D8B030D-6E8A-4147-A177-3AD203B41FA5}">
                      <a16:colId xmlns:a16="http://schemas.microsoft.com/office/drawing/2014/main" val="2023408767"/>
                    </a:ext>
                  </a:extLst>
                </a:gridCol>
              </a:tblGrid>
              <a:tr h="506631">
                <a:tc>
                  <a:txBody>
                    <a:bodyPr/>
                    <a:lstStyle>
                      <a:lvl1pPr marL="0" algn="l" defTabSz="685868" rtl="0" eaLnBrk="1" latinLnBrk="0" hangingPunct="1">
                        <a:defRPr sz="1350" b="1" kern="1200">
                          <a:solidFill>
                            <a:schemeClr val="lt1"/>
                          </a:solidFill>
                          <a:latin typeface="Calibri" panose="020F0502020204030204"/>
                        </a:defRPr>
                      </a:lvl1pPr>
                      <a:lvl2pPr marL="342934" algn="l" defTabSz="685868" rtl="0" eaLnBrk="1" latinLnBrk="0" hangingPunct="1">
                        <a:defRPr sz="1350" b="1" kern="1200">
                          <a:solidFill>
                            <a:schemeClr val="lt1"/>
                          </a:solidFill>
                          <a:latin typeface="Calibri" panose="020F0502020204030204"/>
                        </a:defRPr>
                      </a:lvl2pPr>
                      <a:lvl3pPr marL="685868" algn="l" defTabSz="685868" rtl="0" eaLnBrk="1" latinLnBrk="0" hangingPunct="1">
                        <a:defRPr sz="1350" b="1" kern="1200">
                          <a:solidFill>
                            <a:schemeClr val="lt1"/>
                          </a:solidFill>
                          <a:latin typeface="Calibri" panose="020F0502020204030204"/>
                        </a:defRPr>
                      </a:lvl3pPr>
                      <a:lvl4pPr marL="1028803" algn="l" defTabSz="685868" rtl="0" eaLnBrk="1" latinLnBrk="0" hangingPunct="1">
                        <a:defRPr sz="1350" b="1" kern="1200">
                          <a:solidFill>
                            <a:schemeClr val="lt1"/>
                          </a:solidFill>
                          <a:latin typeface="Calibri" panose="020F0502020204030204"/>
                        </a:defRPr>
                      </a:lvl4pPr>
                      <a:lvl5pPr marL="1371738" algn="l" defTabSz="685868" rtl="0" eaLnBrk="1" latinLnBrk="0" hangingPunct="1">
                        <a:defRPr sz="1350" b="1" kern="1200">
                          <a:solidFill>
                            <a:schemeClr val="lt1"/>
                          </a:solidFill>
                          <a:latin typeface="Calibri" panose="020F0502020204030204"/>
                        </a:defRPr>
                      </a:lvl5pPr>
                      <a:lvl6pPr marL="1714672" algn="l" defTabSz="685868" rtl="0" eaLnBrk="1" latinLnBrk="0" hangingPunct="1">
                        <a:defRPr sz="1350" b="1" kern="1200">
                          <a:solidFill>
                            <a:schemeClr val="lt1"/>
                          </a:solidFill>
                          <a:latin typeface="Calibri" panose="020F0502020204030204"/>
                        </a:defRPr>
                      </a:lvl6pPr>
                      <a:lvl7pPr marL="2057606" algn="l" defTabSz="685868" rtl="0" eaLnBrk="1" latinLnBrk="0" hangingPunct="1">
                        <a:defRPr sz="1350" b="1" kern="1200">
                          <a:solidFill>
                            <a:schemeClr val="lt1"/>
                          </a:solidFill>
                          <a:latin typeface="Calibri" panose="020F0502020204030204"/>
                        </a:defRPr>
                      </a:lvl7pPr>
                      <a:lvl8pPr marL="2400540" algn="l" defTabSz="685868" rtl="0" eaLnBrk="1" latinLnBrk="0" hangingPunct="1">
                        <a:defRPr sz="1350" b="1" kern="1200">
                          <a:solidFill>
                            <a:schemeClr val="lt1"/>
                          </a:solidFill>
                          <a:latin typeface="Calibri" panose="020F0502020204030204"/>
                        </a:defRPr>
                      </a:lvl8pPr>
                      <a:lvl9pPr marL="2743475" algn="l" defTabSz="685868" rtl="0" eaLnBrk="1" latinLnBrk="0" hangingPunct="1">
                        <a:defRPr sz="1350" b="1" kern="1200">
                          <a:solidFill>
                            <a:schemeClr val="lt1"/>
                          </a:solidFill>
                          <a:latin typeface="Calibri" panose="020F0502020204030204"/>
                        </a:defRPr>
                      </a:lvl9pPr>
                    </a:lstStyle>
                    <a:p>
                      <a:r>
                        <a:rPr lang="en-US" sz="2300"/>
                        <a:t>Manufacturer</a:t>
                      </a:r>
                    </a:p>
                  </a:txBody>
                  <a:tcPr marL="114440" marR="114440" marT="57221" marB="57221">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472C4"/>
                    </a:solidFill>
                  </a:tcPr>
                </a:tc>
                <a:tc>
                  <a:txBody>
                    <a:bodyPr/>
                    <a:lstStyle>
                      <a:lvl1pPr marL="0" algn="l" defTabSz="685868" rtl="0" eaLnBrk="1" latinLnBrk="0" hangingPunct="1">
                        <a:defRPr sz="1350" b="1" kern="1200">
                          <a:solidFill>
                            <a:schemeClr val="lt1"/>
                          </a:solidFill>
                          <a:latin typeface="Calibri" panose="020F0502020204030204"/>
                        </a:defRPr>
                      </a:lvl1pPr>
                      <a:lvl2pPr marL="342934" algn="l" defTabSz="685868" rtl="0" eaLnBrk="1" latinLnBrk="0" hangingPunct="1">
                        <a:defRPr sz="1350" b="1" kern="1200">
                          <a:solidFill>
                            <a:schemeClr val="lt1"/>
                          </a:solidFill>
                          <a:latin typeface="Calibri" panose="020F0502020204030204"/>
                        </a:defRPr>
                      </a:lvl2pPr>
                      <a:lvl3pPr marL="685868" algn="l" defTabSz="685868" rtl="0" eaLnBrk="1" latinLnBrk="0" hangingPunct="1">
                        <a:defRPr sz="1350" b="1" kern="1200">
                          <a:solidFill>
                            <a:schemeClr val="lt1"/>
                          </a:solidFill>
                          <a:latin typeface="Calibri" panose="020F0502020204030204"/>
                        </a:defRPr>
                      </a:lvl3pPr>
                      <a:lvl4pPr marL="1028803" algn="l" defTabSz="685868" rtl="0" eaLnBrk="1" latinLnBrk="0" hangingPunct="1">
                        <a:defRPr sz="1350" b="1" kern="1200">
                          <a:solidFill>
                            <a:schemeClr val="lt1"/>
                          </a:solidFill>
                          <a:latin typeface="Calibri" panose="020F0502020204030204"/>
                        </a:defRPr>
                      </a:lvl4pPr>
                      <a:lvl5pPr marL="1371738" algn="l" defTabSz="685868" rtl="0" eaLnBrk="1" latinLnBrk="0" hangingPunct="1">
                        <a:defRPr sz="1350" b="1" kern="1200">
                          <a:solidFill>
                            <a:schemeClr val="lt1"/>
                          </a:solidFill>
                          <a:latin typeface="Calibri" panose="020F0502020204030204"/>
                        </a:defRPr>
                      </a:lvl5pPr>
                      <a:lvl6pPr marL="1714672" algn="l" defTabSz="685868" rtl="0" eaLnBrk="1" latinLnBrk="0" hangingPunct="1">
                        <a:defRPr sz="1350" b="1" kern="1200">
                          <a:solidFill>
                            <a:schemeClr val="lt1"/>
                          </a:solidFill>
                          <a:latin typeface="Calibri" panose="020F0502020204030204"/>
                        </a:defRPr>
                      </a:lvl6pPr>
                      <a:lvl7pPr marL="2057606" algn="l" defTabSz="685868" rtl="0" eaLnBrk="1" latinLnBrk="0" hangingPunct="1">
                        <a:defRPr sz="1350" b="1" kern="1200">
                          <a:solidFill>
                            <a:schemeClr val="lt1"/>
                          </a:solidFill>
                          <a:latin typeface="Calibri" panose="020F0502020204030204"/>
                        </a:defRPr>
                      </a:lvl7pPr>
                      <a:lvl8pPr marL="2400540" algn="l" defTabSz="685868" rtl="0" eaLnBrk="1" latinLnBrk="0" hangingPunct="1">
                        <a:defRPr sz="1350" b="1" kern="1200">
                          <a:solidFill>
                            <a:schemeClr val="lt1"/>
                          </a:solidFill>
                          <a:latin typeface="Calibri" panose="020F0502020204030204"/>
                        </a:defRPr>
                      </a:lvl8pPr>
                      <a:lvl9pPr marL="2743475" algn="l" defTabSz="685868" rtl="0" eaLnBrk="1" latinLnBrk="0" hangingPunct="1">
                        <a:defRPr sz="1350" b="1" kern="1200">
                          <a:solidFill>
                            <a:schemeClr val="lt1"/>
                          </a:solidFill>
                          <a:latin typeface="Calibri" panose="020F0502020204030204"/>
                        </a:defRPr>
                      </a:lvl9pPr>
                    </a:lstStyle>
                    <a:p>
                      <a:r>
                        <a:rPr lang="en-US" sz="2300"/>
                        <a:t>Instructions</a:t>
                      </a:r>
                    </a:p>
                  </a:txBody>
                  <a:tcPr marL="114440" marR="114440" marT="57221" marB="57221">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43549523"/>
                  </a:ext>
                </a:extLst>
              </a:tr>
              <a:tr h="1927158">
                <a:tc>
                  <a:txBody>
                    <a:bodyPr/>
                    <a:lstStyle>
                      <a:lvl1pPr marL="0" algn="l" defTabSz="685868" rtl="0" eaLnBrk="1" latinLnBrk="0" hangingPunct="1">
                        <a:defRPr sz="1350" kern="1200">
                          <a:solidFill>
                            <a:schemeClr val="dk1"/>
                          </a:solidFill>
                          <a:latin typeface="Calibri" panose="020F0502020204030204"/>
                        </a:defRPr>
                      </a:lvl1pPr>
                      <a:lvl2pPr marL="342934" algn="l" defTabSz="685868" rtl="0" eaLnBrk="1" latinLnBrk="0" hangingPunct="1">
                        <a:defRPr sz="1350" kern="1200">
                          <a:solidFill>
                            <a:schemeClr val="dk1"/>
                          </a:solidFill>
                          <a:latin typeface="Calibri" panose="020F0502020204030204"/>
                        </a:defRPr>
                      </a:lvl2pPr>
                      <a:lvl3pPr marL="685868" algn="l" defTabSz="685868" rtl="0" eaLnBrk="1" latinLnBrk="0" hangingPunct="1">
                        <a:defRPr sz="1350" kern="1200">
                          <a:solidFill>
                            <a:schemeClr val="dk1"/>
                          </a:solidFill>
                          <a:latin typeface="Calibri" panose="020F0502020204030204"/>
                        </a:defRPr>
                      </a:lvl3pPr>
                      <a:lvl4pPr marL="1028803" algn="l" defTabSz="685868" rtl="0" eaLnBrk="1" latinLnBrk="0" hangingPunct="1">
                        <a:defRPr sz="1350" kern="1200">
                          <a:solidFill>
                            <a:schemeClr val="dk1"/>
                          </a:solidFill>
                          <a:latin typeface="Calibri" panose="020F0502020204030204"/>
                        </a:defRPr>
                      </a:lvl4pPr>
                      <a:lvl5pPr marL="1371738" algn="l" defTabSz="685868" rtl="0" eaLnBrk="1" latinLnBrk="0" hangingPunct="1">
                        <a:defRPr sz="1350" kern="1200">
                          <a:solidFill>
                            <a:schemeClr val="dk1"/>
                          </a:solidFill>
                          <a:latin typeface="Calibri" panose="020F0502020204030204"/>
                        </a:defRPr>
                      </a:lvl5pPr>
                      <a:lvl6pPr marL="1714672" algn="l" defTabSz="685868" rtl="0" eaLnBrk="1" latinLnBrk="0" hangingPunct="1">
                        <a:defRPr sz="1350" kern="1200">
                          <a:solidFill>
                            <a:schemeClr val="dk1"/>
                          </a:solidFill>
                          <a:latin typeface="Calibri" panose="020F0502020204030204"/>
                        </a:defRPr>
                      </a:lvl6pPr>
                      <a:lvl7pPr marL="2057606" algn="l" defTabSz="685868" rtl="0" eaLnBrk="1" latinLnBrk="0" hangingPunct="1">
                        <a:defRPr sz="1350" kern="1200">
                          <a:solidFill>
                            <a:schemeClr val="dk1"/>
                          </a:solidFill>
                          <a:latin typeface="Calibri" panose="020F0502020204030204"/>
                        </a:defRPr>
                      </a:lvl7pPr>
                      <a:lvl8pPr marL="2400540" algn="l" defTabSz="685868" rtl="0" eaLnBrk="1" latinLnBrk="0" hangingPunct="1">
                        <a:defRPr sz="1350" kern="1200">
                          <a:solidFill>
                            <a:schemeClr val="dk1"/>
                          </a:solidFill>
                          <a:latin typeface="Calibri" panose="020F0502020204030204"/>
                        </a:defRPr>
                      </a:lvl8pPr>
                      <a:lvl9pPr marL="2743475" algn="l" defTabSz="685868" rtl="0" eaLnBrk="1" latinLnBrk="0" hangingPunct="1">
                        <a:defRPr sz="1350" kern="1200">
                          <a:solidFill>
                            <a:schemeClr val="dk1"/>
                          </a:solidFill>
                          <a:latin typeface="Calibri" panose="020F0502020204030204"/>
                        </a:defRPr>
                      </a:lvl9pPr>
                    </a:lstStyle>
                    <a:p>
                      <a:r>
                        <a:rPr lang="en-US" sz="2300"/>
                        <a:t>Moderna</a:t>
                      </a:r>
                    </a:p>
                  </a:txBody>
                  <a:tcPr marL="114440" marR="114440" marT="57221" marB="5722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68" rtl="0" eaLnBrk="1" latinLnBrk="0" hangingPunct="1">
                        <a:defRPr sz="1350" kern="1200">
                          <a:solidFill>
                            <a:schemeClr val="dk1"/>
                          </a:solidFill>
                          <a:latin typeface="Calibri" panose="020F0502020204030204"/>
                        </a:defRPr>
                      </a:lvl1pPr>
                      <a:lvl2pPr marL="342934" algn="l" defTabSz="685868" rtl="0" eaLnBrk="1" latinLnBrk="0" hangingPunct="1">
                        <a:defRPr sz="1350" kern="1200">
                          <a:solidFill>
                            <a:schemeClr val="dk1"/>
                          </a:solidFill>
                          <a:latin typeface="Calibri" panose="020F0502020204030204"/>
                        </a:defRPr>
                      </a:lvl2pPr>
                      <a:lvl3pPr marL="685868" algn="l" defTabSz="685868" rtl="0" eaLnBrk="1" latinLnBrk="0" hangingPunct="1">
                        <a:defRPr sz="1350" kern="1200">
                          <a:solidFill>
                            <a:schemeClr val="dk1"/>
                          </a:solidFill>
                          <a:latin typeface="Calibri" panose="020F0502020204030204"/>
                        </a:defRPr>
                      </a:lvl3pPr>
                      <a:lvl4pPr marL="1028803" algn="l" defTabSz="685868" rtl="0" eaLnBrk="1" latinLnBrk="0" hangingPunct="1">
                        <a:defRPr sz="1350" kern="1200">
                          <a:solidFill>
                            <a:schemeClr val="dk1"/>
                          </a:solidFill>
                          <a:latin typeface="Calibri" panose="020F0502020204030204"/>
                        </a:defRPr>
                      </a:lvl4pPr>
                      <a:lvl5pPr marL="1371738" algn="l" defTabSz="685868" rtl="0" eaLnBrk="1" latinLnBrk="0" hangingPunct="1">
                        <a:defRPr sz="1350" kern="1200">
                          <a:solidFill>
                            <a:schemeClr val="dk1"/>
                          </a:solidFill>
                          <a:latin typeface="Calibri" panose="020F0502020204030204"/>
                        </a:defRPr>
                      </a:lvl5pPr>
                      <a:lvl6pPr marL="1714672" algn="l" defTabSz="685868" rtl="0" eaLnBrk="1" latinLnBrk="0" hangingPunct="1">
                        <a:defRPr sz="1350" kern="1200">
                          <a:solidFill>
                            <a:schemeClr val="dk1"/>
                          </a:solidFill>
                          <a:latin typeface="Calibri" panose="020F0502020204030204"/>
                        </a:defRPr>
                      </a:lvl6pPr>
                      <a:lvl7pPr marL="2057606" algn="l" defTabSz="685868" rtl="0" eaLnBrk="1" latinLnBrk="0" hangingPunct="1">
                        <a:defRPr sz="1350" kern="1200">
                          <a:solidFill>
                            <a:schemeClr val="dk1"/>
                          </a:solidFill>
                          <a:latin typeface="Calibri" panose="020F0502020204030204"/>
                        </a:defRPr>
                      </a:lvl7pPr>
                      <a:lvl8pPr marL="2400540" algn="l" defTabSz="685868" rtl="0" eaLnBrk="1" latinLnBrk="0" hangingPunct="1">
                        <a:defRPr sz="1350" kern="1200">
                          <a:solidFill>
                            <a:schemeClr val="dk1"/>
                          </a:solidFill>
                          <a:latin typeface="Calibri" panose="020F0502020204030204"/>
                        </a:defRPr>
                      </a:lvl8pPr>
                      <a:lvl9pPr marL="2743475" algn="l" defTabSz="685868" rtl="0" eaLnBrk="1" latinLnBrk="0" hangingPunct="1">
                        <a:defRPr sz="1350" kern="1200">
                          <a:solidFill>
                            <a:schemeClr val="dk1"/>
                          </a:solidFill>
                          <a:latin typeface="Calibri" panose="020F0502020204030204"/>
                        </a:defRPr>
                      </a:lvl9pPr>
                    </a:lstStyle>
                    <a:p>
                      <a:r>
                        <a:rPr lang="en-US" sz="2300"/>
                        <a:t>Order via McKesson, Cardinal or AmeriSource Bergen distributors or directly via Moderna at </a:t>
                      </a:r>
                      <a:r>
                        <a:rPr lang="en-US" sz="2300">
                          <a:hlinkClick r:id="rId3"/>
                        </a:rPr>
                        <a:t>modernadirect.com</a:t>
                      </a:r>
                      <a:r>
                        <a:rPr lang="en-US" sz="2300"/>
                        <a:t> or 1.866.663.3762. </a:t>
                      </a:r>
                    </a:p>
                  </a:txBody>
                  <a:tcPr marL="114440" marR="114440" marT="57221" marB="5722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158554807"/>
                  </a:ext>
                </a:extLst>
              </a:tr>
              <a:tr h="1572026">
                <a:tc>
                  <a:txBody>
                    <a:bodyPr/>
                    <a:lstStyle>
                      <a:lvl1pPr marL="0" algn="l" defTabSz="685868" rtl="0" eaLnBrk="1" latinLnBrk="0" hangingPunct="1">
                        <a:defRPr sz="1350" kern="1200">
                          <a:solidFill>
                            <a:schemeClr val="dk1"/>
                          </a:solidFill>
                          <a:latin typeface="Calibri" panose="020F0502020204030204"/>
                        </a:defRPr>
                      </a:lvl1pPr>
                      <a:lvl2pPr marL="342934" algn="l" defTabSz="685868" rtl="0" eaLnBrk="1" latinLnBrk="0" hangingPunct="1">
                        <a:defRPr sz="1350" kern="1200">
                          <a:solidFill>
                            <a:schemeClr val="dk1"/>
                          </a:solidFill>
                          <a:latin typeface="Calibri" panose="020F0502020204030204"/>
                        </a:defRPr>
                      </a:lvl2pPr>
                      <a:lvl3pPr marL="685868" algn="l" defTabSz="685868" rtl="0" eaLnBrk="1" latinLnBrk="0" hangingPunct="1">
                        <a:defRPr sz="1350" kern="1200">
                          <a:solidFill>
                            <a:schemeClr val="dk1"/>
                          </a:solidFill>
                          <a:latin typeface="Calibri" panose="020F0502020204030204"/>
                        </a:defRPr>
                      </a:lvl3pPr>
                      <a:lvl4pPr marL="1028803" algn="l" defTabSz="685868" rtl="0" eaLnBrk="1" latinLnBrk="0" hangingPunct="1">
                        <a:defRPr sz="1350" kern="1200">
                          <a:solidFill>
                            <a:schemeClr val="dk1"/>
                          </a:solidFill>
                          <a:latin typeface="Calibri" panose="020F0502020204030204"/>
                        </a:defRPr>
                      </a:lvl4pPr>
                      <a:lvl5pPr marL="1371738" algn="l" defTabSz="685868" rtl="0" eaLnBrk="1" latinLnBrk="0" hangingPunct="1">
                        <a:defRPr sz="1350" kern="1200">
                          <a:solidFill>
                            <a:schemeClr val="dk1"/>
                          </a:solidFill>
                          <a:latin typeface="Calibri" panose="020F0502020204030204"/>
                        </a:defRPr>
                      </a:lvl5pPr>
                      <a:lvl6pPr marL="1714672" algn="l" defTabSz="685868" rtl="0" eaLnBrk="1" latinLnBrk="0" hangingPunct="1">
                        <a:defRPr sz="1350" kern="1200">
                          <a:solidFill>
                            <a:schemeClr val="dk1"/>
                          </a:solidFill>
                          <a:latin typeface="Calibri" panose="020F0502020204030204"/>
                        </a:defRPr>
                      </a:lvl6pPr>
                      <a:lvl7pPr marL="2057606" algn="l" defTabSz="685868" rtl="0" eaLnBrk="1" latinLnBrk="0" hangingPunct="1">
                        <a:defRPr sz="1350" kern="1200">
                          <a:solidFill>
                            <a:schemeClr val="dk1"/>
                          </a:solidFill>
                          <a:latin typeface="Calibri" panose="020F0502020204030204"/>
                        </a:defRPr>
                      </a:lvl7pPr>
                      <a:lvl8pPr marL="2400540" algn="l" defTabSz="685868" rtl="0" eaLnBrk="1" latinLnBrk="0" hangingPunct="1">
                        <a:defRPr sz="1350" kern="1200">
                          <a:solidFill>
                            <a:schemeClr val="dk1"/>
                          </a:solidFill>
                          <a:latin typeface="Calibri" panose="020F0502020204030204"/>
                        </a:defRPr>
                      </a:lvl8pPr>
                      <a:lvl9pPr marL="2743475" algn="l" defTabSz="685868" rtl="0" eaLnBrk="1" latinLnBrk="0" hangingPunct="1">
                        <a:defRPr sz="1350" kern="1200">
                          <a:solidFill>
                            <a:schemeClr val="dk1"/>
                          </a:solidFill>
                          <a:latin typeface="Calibri" panose="020F0502020204030204"/>
                        </a:defRPr>
                      </a:lvl9pPr>
                    </a:lstStyle>
                    <a:p>
                      <a:r>
                        <a:rPr lang="en-US" sz="2300"/>
                        <a:t>Pfizer</a:t>
                      </a:r>
                    </a:p>
                  </a:txBody>
                  <a:tcPr marL="114440" marR="114440" marT="57221" marB="572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68" rtl="0" eaLnBrk="1" latinLnBrk="0" hangingPunct="1">
                        <a:defRPr sz="1350" kern="1200">
                          <a:solidFill>
                            <a:schemeClr val="dk1"/>
                          </a:solidFill>
                          <a:latin typeface="Calibri" panose="020F0502020204030204"/>
                        </a:defRPr>
                      </a:lvl1pPr>
                      <a:lvl2pPr marL="342934" algn="l" defTabSz="685868" rtl="0" eaLnBrk="1" latinLnBrk="0" hangingPunct="1">
                        <a:defRPr sz="1350" kern="1200">
                          <a:solidFill>
                            <a:schemeClr val="dk1"/>
                          </a:solidFill>
                          <a:latin typeface="Calibri" panose="020F0502020204030204"/>
                        </a:defRPr>
                      </a:lvl2pPr>
                      <a:lvl3pPr marL="685868" algn="l" defTabSz="685868" rtl="0" eaLnBrk="1" latinLnBrk="0" hangingPunct="1">
                        <a:defRPr sz="1350" kern="1200">
                          <a:solidFill>
                            <a:schemeClr val="dk1"/>
                          </a:solidFill>
                          <a:latin typeface="Calibri" panose="020F0502020204030204"/>
                        </a:defRPr>
                      </a:lvl3pPr>
                      <a:lvl4pPr marL="1028803" algn="l" defTabSz="685868" rtl="0" eaLnBrk="1" latinLnBrk="0" hangingPunct="1">
                        <a:defRPr sz="1350" kern="1200">
                          <a:solidFill>
                            <a:schemeClr val="dk1"/>
                          </a:solidFill>
                          <a:latin typeface="Calibri" panose="020F0502020204030204"/>
                        </a:defRPr>
                      </a:lvl4pPr>
                      <a:lvl5pPr marL="1371738" algn="l" defTabSz="685868" rtl="0" eaLnBrk="1" latinLnBrk="0" hangingPunct="1">
                        <a:defRPr sz="1350" kern="1200">
                          <a:solidFill>
                            <a:schemeClr val="dk1"/>
                          </a:solidFill>
                          <a:latin typeface="Calibri" panose="020F0502020204030204"/>
                        </a:defRPr>
                      </a:lvl5pPr>
                      <a:lvl6pPr marL="1714672" algn="l" defTabSz="685868" rtl="0" eaLnBrk="1" latinLnBrk="0" hangingPunct="1">
                        <a:defRPr sz="1350" kern="1200">
                          <a:solidFill>
                            <a:schemeClr val="dk1"/>
                          </a:solidFill>
                          <a:latin typeface="Calibri" panose="020F0502020204030204"/>
                        </a:defRPr>
                      </a:lvl6pPr>
                      <a:lvl7pPr marL="2057606" algn="l" defTabSz="685868" rtl="0" eaLnBrk="1" latinLnBrk="0" hangingPunct="1">
                        <a:defRPr sz="1350" kern="1200">
                          <a:solidFill>
                            <a:schemeClr val="dk1"/>
                          </a:solidFill>
                          <a:latin typeface="Calibri" panose="020F0502020204030204"/>
                        </a:defRPr>
                      </a:lvl7pPr>
                      <a:lvl8pPr marL="2400540" algn="l" defTabSz="685868" rtl="0" eaLnBrk="1" latinLnBrk="0" hangingPunct="1">
                        <a:defRPr sz="1350" kern="1200">
                          <a:solidFill>
                            <a:schemeClr val="dk1"/>
                          </a:solidFill>
                          <a:latin typeface="Calibri" panose="020F0502020204030204"/>
                        </a:defRPr>
                      </a:lvl8pPr>
                      <a:lvl9pPr marL="2743475" algn="l" defTabSz="685868" rtl="0" eaLnBrk="1" latinLnBrk="0" hangingPunct="1">
                        <a:defRPr sz="1350" kern="1200">
                          <a:solidFill>
                            <a:schemeClr val="dk1"/>
                          </a:solidFill>
                          <a:latin typeface="Calibri" panose="020F0502020204030204"/>
                        </a:defRPr>
                      </a:lvl9pPr>
                    </a:lstStyle>
                    <a:p>
                      <a:r>
                        <a:rPr lang="en-US" sz="2300"/>
                        <a:t>Order via wholesalers or directly via Pfizer at </a:t>
                      </a:r>
                      <a:r>
                        <a:rPr lang="en-US" sz="2300">
                          <a:hlinkClick r:id="rId4"/>
                        </a:rPr>
                        <a:t>primecontracts.Pfizer.com</a:t>
                      </a:r>
                      <a:r>
                        <a:rPr lang="en-US" sz="2300"/>
                        <a:t> at or 1.800.666.7248.</a:t>
                      </a:r>
                    </a:p>
                  </a:txBody>
                  <a:tcPr marL="114440" marR="114440" marT="57221" marB="572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201177652"/>
                  </a:ext>
                </a:extLst>
              </a:tr>
              <a:tr h="1572026">
                <a:tc>
                  <a:txBody>
                    <a:bodyPr/>
                    <a:lstStyle>
                      <a:lvl1pPr marL="0" algn="l" defTabSz="685868" rtl="0" eaLnBrk="1" latinLnBrk="0" hangingPunct="1">
                        <a:defRPr sz="1350" kern="1200">
                          <a:solidFill>
                            <a:schemeClr val="dk1"/>
                          </a:solidFill>
                          <a:latin typeface="Calibri" panose="020F0502020204030204"/>
                        </a:defRPr>
                      </a:lvl1pPr>
                      <a:lvl2pPr marL="342934" algn="l" defTabSz="685868" rtl="0" eaLnBrk="1" latinLnBrk="0" hangingPunct="1">
                        <a:defRPr sz="1350" kern="1200">
                          <a:solidFill>
                            <a:schemeClr val="dk1"/>
                          </a:solidFill>
                          <a:latin typeface="Calibri" panose="020F0502020204030204"/>
                        </a:defRPr>
                      </a:lvl2pPr>
                      <a:lvl3pPr marL="685868" algn="l" defTabSz="685868" rtl="0" eaLnBrk="1" latinLnBrk="0" hangingPunct="1">
                        <a:defRPr sz="1350" kern="1200">
                          <a:solidFill>
                            <a:schemeClr val="dk1"/>
                          </a:solidFill>
                          <a:latin typeface="Calibri" panose="020F0502020204030204"/>
                        </a:defRPr>
                      </a:lvl3pPr>
                      <a:lvl4pPr marL="1028803" algn="l" defTabSz="685868" rtl="0" eaLnBrk="1" latinLnBrk="0" hangingPunct="1">
                        <a:defRPr sz="1350" kern="1200">
                          <a:solidFill>
                            <a:schemeClr val="dk1"/>
                          </a:solidFill>
                          <a:latin typeface="Calibri" panose="020F0502020204030204"/>
                        </a:defRPr>
                      </a:lvl4pPr>
                      <a:lvl5pPr marL="1371738" algn="l" defTabSz="685868" rtl="0" eaLnBrk="1" latinLnBrk="0" hangingPunct="1">
                        <a:defRPr sz="1350" kern="1200">
                          <a:solidFill>
                            <a:schemeClr val="dk1"/>
                          </a:solidFill>
                          <a:latin typeface="Calibri" panose="020F0502020204030204"/>
                        </a:defRPr>
                      </a:lvl5pPr>
                      <a:lvl6pPr marL="1714672" algn="l" defTabSz="685868" rtl="0" eaLnBrk="1" latinLnBrk="0" hangingPunct="1">
                        <a:defRPr sz="1350" kern="1200">
                          <a:solidFill>
                            <a:schemeClr val="dk1"/>
                          </a:solidFill>
                          <a:latin typeface="Calibri" panose="020F0502020204030204"/>
                        </a:defRPr>
                      </a:lvl6pPr>
                      <a:lvl7pPr marL="2057606" algn="l" defTabSz="685868" rtl="0" eaLnBrk="1" latinLnBrk="0" hangingPunct="1">
                        <a:defRPr sz="1350" kern="1200">
                          <a:solidFill>
                            <a:schemeClr val="dk1"/>
                          </a:solidFill>
                          <a:latin typeface="Calibri" panose="020F0502020204030204"/>
                        </a:defRPr>
                      </a:lvl7pPr>
                      <a:lvl8pPr marL="2400540" algn="l" defTabSz="685868" rtl="0" eaLnBrk="1" latinLnBrk="0" hangingPunct="1">
                        <a:defRPr sz="1350" kern="1200">
                          <a:solidFill>
                            <a:schemeClr val="dk1"/>
                          </a:solidFill>
                          <a:latin typeface="Calibri" panose="020F0502020204030204"/>
                        </a:defRPr>
                      </a:lvl8pPr>
                      <a:lvl9pPr marL="2743475" algn="l" defTabSz="685868" rtl="0" eaLnBrk="1" latinLnBrk="0" hangingPunct="1">
                        <a:defRPr sz="1350" kern="1200">
                          <a:solidFill>
                            <a:schemeClr val="dk1"/>
                          </a:solidFill>
                          <a:latin typeface="Calibri" panose="020F0502020204030204"/>
                        </a:defRPr>
                      </a:lvl9pPr>
                    </a:lstStyle>
                    <a:p>
                      <a:r>
                        <a:rPr lang="en-US" sz="2300"/>
                        <a:t>Novavax</a:t>
                      </a:r>
                    </a:p>
                  </a:txBody>
                  <a:tcPr marL="114440" marR="114440" marT="57221" marB="572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68" rtl="0" eaLnBrk="1" latinLnBrk="0" hangingPunct="1">
                        <a:defRPr sz="1350" kern="1200">
                          <a:solidFill>
                            <a:schemeClr val="dk1"/>
                          </a:solidFill>
                          <a:latin typeface="Calibri" panose="020F0502020204030204"/>
                        </a:defRPr>
                      </a:lvl1pPr>
                      <a:lvl2pPr marL="342934" algn="l" defTabSz="685868" rtl="0" eaLnBrk="1" latinLnBrk="0" hangingPunct="1">
                        <a:defRPr sz="1350" kern="1200">
                          <a:solidFill>
                            <a:schemeClr val="dk1"/>
                          </a:solidFill>
                          <a:latin typeface="Calibri" panose="020F0502020204030204"/>
                        </a:defRPr>
                      </a:lvl2pPr>
                      <a:lvl3pPr marL="685868" algn="l" defTabSz="685868" rtl="0" eaLnBrk="1" latinLnBrk="0" hangingPunct="1">
                        <a:defRPr sz="1350" kern="1200">
                          <a:solidFill>
                            <a:schemeClr val="dk1"/>
                          </a:solidFill>
                          <a:latin typeface="Calibri" panose="020F0502020204030204"/>
                        </a:defRPr>
                      </a:lvl3pPr>
                      <a:lvl4pPr marL="1028803" algn="l" defTabSz="685868" rtl="0" eaLnBrk="1" latinLnBrk="0" hangingPunct="1">
                        <a:defRPr sz="1350" kern="1200">
                          <a:solidFill>
                            <a:schemeClr val="dk1"/>
                          </a:solidFill>
                          <a:latin typeface="Calibri" panose="020F0502020204030204"/>
                        </a:defRPr>
                      </a:lvl4pPr>
                      <a:lvl5pPr marL="1371738" algn="l" defTabSz="685868" rtl="0" eaLnBrk="1" latinLnBrk="0" hangingPunct="1">
                        <a:defRPr sz="1350" kern="1200">
                          <a:solidFill>
                            <a:schemeClr val="dk1"/>
                          </a:solidFill>
                          <a:latin typeface="Calibri" panose="020F0502020204030204"/>
                        </a:defRPr>
                      </a:lvl5pPr>
                      <a:lvl6pPr marL="1714672" algn="l" defTabSz="685868" rtl="0" eaLnBrk="1" latinLnBrk="0" hangingPunct="1">
                        <a:defRPr sz="1350" kern="1200">
                          <a:solidFill>
                            <a:schemeClr val="dk1"/>
                          </a:solidFill>
                          <a:latin typeface="Calibri" panose="020F0502020204030204"/>
                        </a:defRPr>
                      </a:lvl6pPr>
                      <a:lvl7pPr marL="2057606" algn="l" defTabSz="685868" rtl="0" eaLnBrk="1" latinLnBrk="0" hangingPunct="1">
                        <a:defRPr sz="1350" kern="1200">
                          <a:solidFill>
                            <a:schemeClr val="dk1"/>
                          </a:solidFill>
                          <a:latin typeface="Calibri" panose="020F0502020204030204"/>
                        </a:defRPr>
                      </a:lvl7pPr>
                      <a:lvl8pPr marL="2400540" algn="l" defTabSz="685868" rtl="0" eaLnBrk="1" latinLnBrk="0" hangingPunct="1">
                        <a:defRPr sz="1350" kern="1200">
                          <a:solidFill>
                            <a:schemeClr val="dk1"/>
                          </a:solidFill>
                          <a:latin typeface="Calibri" panose="020F0502020204030204"/>
                        </a:defRPr>
                      </a:lvl8pPr>
                      <a:lvl9pPr marL="2743475" algn="l" defTabSz="685868" rtl="0" eaLnBrk="1" latinLnBrk="0" hangingPunct="1">
                        <a:defRPr sz="1350" kern="1200">
                          <a:solidFill>
                            <a:schemeClr val="dk1"/>
                          </a:solidFill>
                          <a:latin typeface="Calibri" panose="020F0502020204030204"/>
                        </a:defRPr>
                      </a:lvl9pPr>
                    </a:lstStyle>
                    <a:p>
                      <a:pPr marL="0" marR="0"/>
                      <a:r>
                        <a:rPr lang="en-US" sz="2300"/>
                        <a:t>Order via dedicated distributor. Contact Courtney Goober: </a:t>
                      </a:r>
                      <a:r>
                        <a:rPr lang="en-US" sz="2300">
                          <a:effectLst/>
                          <a:latin typeface="Calibri" panose="020F0502020204030204" pitchFamily="34" charset="0"/>
                          <a:ea typeface="Times New Roman" panose="02020603050405020304" pitchFamily="18" charset="0"/>
                        </a:rPr>
                        <a:t>Cgoober@Novavax.com</a:t>
                      </a:r>
                    </a:p>
                    <a:p>
                      <a:endParaRPr lang="en-US" sz="2300"/>
                    </a:p>
                  </a:txBody>
                  <a:tcPr marL="114440" marR="114440" marT="57221" marB="572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635388893"/>
                  </a:ext>
                </a:extLst>
              </a:tr>
            </a:tbl>
          </a:graphicData>
        </a:graphic>
      </p:graphicFrame>
    </p:spTree>
    <p:extLst>
      <p:ext uri="{BB962C8B-B14F-4D97-AF65-F5344CB8AC3E}">
        <p14:creationId xmlns:p14="http://schemas.microsoft.com/office/powerpoint/2010/main" val="1174252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00A11D-60A5-8222-C633-14A8CB6F84AA}"/>
              </a:ext>
            </a:extLst>
          </p:cNvPr>
          <p:cNvPicPr>
            <a:picLocks noChangeAspect="1"/>
          </p:cNvPicPr>
          <p:nvPr/>
        </p:nvPicPr>
        <p:blipFill rotWithShape="1">
          <a:blip r:embed="rId3"/>
          <a:srcRect r="1" b="4776"/>
          <a:stretch/>
        </p:blipFill>
        <p:spPr>
          <a:xfrm>
            <a:off x="7082810" y="841663"/>
            <a:ext cx="4166151" cy="5185923"/>
          </a:xfrm>
          <a:prstGeom prst="rect">
            <a:avLst/>
          </a:prstGeom>
        </p:spPr>
      </p:pic>
      <p:sp>
        <p:nvSpPr>
          <p:cNvPr id="2" name="Title 1">
            <a:extLst>
              <a:ext uri="{FF2B5EF4-FFF2-40B4-BE49-F238E27FC236}">
                <a16:creationId xmlns:a16="http://schemas.microsoft.com/office/drawing/2014/main" id="{4B7A6A47-4F3E-C319-38D8-C70DAD823CFA}"/>
              </a:ext>
            </a:extLst>
          </p:cNvPr>
          <p:cNvSpPr>
            <a:spLocks noGrp="1"/>
          </p:cNvSpPr>
          <p:nvPr>
            <p:ph type="title"/>
          </p:nvPr>
        </p:nvSpPr>
        <p:spPr>
          <a:xfrm>
            <a:off x="1014984" y="439616"/>
            <a:ext cx="5821537" cy="1405094"/>
          </a:xfrm>
        </p:spPr>
        <p:txBody>
          <a:bodyPr vert="horz" lIns="91440" tIns="45720" rIns="91440" bIns="45720" rtlCol="0" anchor="b">
            <a:normAutofit/>
          </a:bodyPr>
          <a:lstStyle/>
          <a:p>
            <a:pPr defTabSz="914400"/>
            <a:r>
              <a:rPr lang="en-US" sz="4000" b="1" dirty="0">
                <a:cs typeface="+mj-cs"/>
              </a:rPr>
              <a:t>New Presentation for Pfizer 12+ Vaccines</a:t>
            </a:r>
          </a:p>
        </p:txBody>
      </p:sp>
      <p:sp>
        <p:nvSpPr>
          <p:cNvPr id="4" name="TextBox 3">
            <a:extLst>
              <a:ext uri="{FF2B5EF4-FFF2-40B4-BE49-F238E27FC236}">
                <a16:creationId xmlns:a16="http://schemas.microsoft.com/office/drawing/2014/main" id="{027AE478-78AB-6C16-8103-7C2B7617132C}"/>
              </a:ext>
            </a:extLst>
          </p:cNvPr>
          <p:cNvSpPr txBox="1"/>
          <p:nvPr/>
        </p:nvSpPr>
        <p:spPr>
          <a:xfrm>
            <a:off x="1014984" y="2519952"/>
            <a:ext cx="5821537" cy="4395772"/>
          </a:xfrm>
          <a:prstGeom prst="rect">
            <a:avLst/>
          </a:prstGeom>
        </p:spPr>
        <p:txBody>
          <a:bodyPr vert="horz" lIns="91440" tIns="45720" rIns="91440" bIns="45720" rtlCol="0" anchor="t">
            <a:noAutofit/>
          </a:bodyPr>
          <a:lstStyle/>
          <a:p>
            <a:pPr>
              <a:lnSpc>
                <a:spcPct val="90000"/>
              </a:lnSpc>
              <a:spcAft>
                <a:spcPts val="600"/>
              </a:spcAft>
            </a:pPr>
            <a:r>
              <a:rPr lang="en-US" sz="1450" dirty="0">
                <a:latin typeface="Calibri" panose="020F0502020204030204" pitchFamily="34" charset="0"/>
              </a:rPr>
              <a:t>CDC has begun replacing the current Pfizer 12y+ vaccine supply with Pfizer’s new refrigerated 12y+ vaccine (NDC 00069-2377-10), a new presentation in a carton of 10 manufacturer-filled syringes (MFS). </a:t>
            </a:r>
          </a:p>
          <a:p>
            <a:pPr marL="628650" lvl="1" indent="-228600">
              <a:lnSpc>
                <a:spcPct val="90000"/>
              </a:lnSpc>
              <a:spcAft>
                <a:spcPts val="600"/>
              </a:spcAft>
              <a:buFont typeface="Arial" panose="020B0604020202020204" pitchFamily="34" charset="0"/>
              <a:buChar char="•"/>
            </a:pPr>
            <a:r>
              <a:rPr lang="en-US" sz="1450" dirty="0">
                <a:latin typeface="Calibri" panose="020F0502020204030204" pitchFamily="34" charset="0"/>
              </a:rPr>
              <a:t>This new presentation </a:t>
            </a:r>
            <a:r>
              <a:rPr lang="en-US" sz="1450" b="1" dirty="0">
                <a:latin typeface="Calibri" panose="020F0502020204030204" pitchFamily="34" charset="0"/>
              </a:rPr>
              <a:t>MUST BE STORED BETWEEN 2°C and 8°C (36°F and 46°F). Do NOT store at ultra-cold or standard freezer temperatures</a:t>
            </a:r>
            <a:r>
              <a:rPr lang="en-US" sz="1450" dirty="0">
                <a:latin typeface="Calibri" panose="020F0502020204030204" pitchFamily="34" charset="0"/>
              </a:rPr>
              <a:t>. </a:t>
            </a:r>
          </a:p>
          <a:p>
            <a:pPr marL="628650" lvl="1" indent="-228600">
              <a:lnSpc>
                <a:spcPct val="90000"/>
              </a:lnSpc>
              <a:spcAft>
                <a:spcPts val="600"/>
              </a:spcAft>
              <a:buFont typeface="Arial" panose="020B0604020202020204" pitchFamily="34" charset="0"/>
              <a:buChar char="•"/>
            </a:pPr>
            <a:r>
              <a:rPr lang="en-US" sz="1450" dirty="0">
                <a:latin typeface="Calibri" panose="020F0502020204030204" pitchFamily="34" charset="0"/>
              </a:rPr>
              <a:t>These manufacturer-filled syringes can be used through the expiration date printed on the carton.  The 10-week beyond-use date (BUD) for refrigerator storage does not apply. </a:t>
            </a:r>
          </a:p>
          <a:p>
            <a:pPr marL="628650" lvl="1" indent="-228600">
              <a:lnSpc>
                <a:spcPct val="90000"/>
              </a:lnSpc>
              <a:spcAft>
                <a:spcPts val="600"/>
              </a:spcAft>
              <a:buFont typeface="Arial" panose="020B0604020202020204" pitchFamily="34" charset="0"/>
              <a:buChar char="•"/>
            </a:pPr>
            <a:r>
              <a:rPr lang="en-US" sz="1450" dirty="0">
                <a:latin typeface="Calibri" panose="020F0502020204030204" pitchFamily="34" charset="0"/>
              </a:rPr>
              <a:t>This guidance applies to this presentation ONLY. Pfizer-BioNTech COVID-19 vaccines for children aged 6m-4y and 5-11y, which are shipped to providers in CDC’s programs directly from Pfizer on dry ice and can be stored at either at ultracold temperatures until expiry or up to 10 weeks at 2-8C. </a:t>
            </a:r>
          </a:p>
          <a:p>
            <a:pPr marL="628650" lvl="1" indent="-228600">
              <a:lnSpc>
                <a:spcPct val="90000"/>
              </a:lnSpc>
              <a:spcAft>
                <a:spcPts val="600"/>
              </a:spcAft>
              <a:buFont typeface="Arial" panose="020B0604020202020204" pitchFamily="34" charset="0"/>
              <a:buChar char="•"/>
            </a:pPr>
            <a:r>
              <a:rPr lang="en-US" sz="1450" b="1" dirty="0">
                <a:latin typeface="Calibri" panose="020F0502020204030204" pitchFamily="34" charset="0"/>
              </a:rPr>
              <a:t>Providers who have the original Pfizer 12y+ vaccine on hand can and should continue to use this product until it is consumed, expired, or has been stored at 2-8C for longer than the allowable 10 weeks.  </a:t>
            </a:r>
            <a:endParaRPr lang="en-US" sz="1450" dirty="0">
              <a:latin typeface="Calibri" panose="020F0502020204030204" pitchFamily="34" charset="0"/>
            </a:endParaRPr>
          </a:p>
        </p:txBody>
      </p:sp>
    </p:spTree>
    <p:extLst>
      <p:ext uri="{BB962C8B-B14F-4D97-AF65-F5344CB8AC3E}">
        <p14:creationId xmlns:p14="http://schemas.microsoft.com/office/powerpoint/2010/main" val="2498312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1FD3-8F34-C1ED-CBC6-7BC95426A3AA}"/>
              </a:ext>
            </a:extLst>
          </p:cNvPr>
          <p:cNvSpPr txBox="1">
            <a:spLocks/>
          </p:cNvSpPr>
          <p:nvPr/>
        </p:nvSpPr>
        <p:spPr>
          <a:xfrm>
            <a:off x="372590" y="248037"/>
            <a:ext cx="11759775" cy="1849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kern="1200" dirty="0">
                <a:latin typeface="Calibri" panose="020F0502020204030204" pitchFamily="34" charset="0"/>
                <a:ea typeface="+mj-ea"/>
                <a:cs typeface="+mj-cs"/>
              </a:rPr>
              <a:t>Updated Statewide Standing Orders (January 22, 2024)</a:t>
            </a:r>
          </a:p>
          <a:p>
            <a:pPr>
              <a:spcAft>
                <a:spcPts val="600"/>
              </a:spcAft>
            </a:pPr>
            <a:endParaRPr lang="en-US" sz="3400" kern="1200" dirty="0">
              <a:latin typeface="Calibri" panose="020F0502020204030204" pitchFamily="34" charset="0"/>
              <a:ea typeface="+mj-ea"/>
              <a:cs typeface="+mj-cs"/>
            </a:endParaRPr>
          </a:p>
        </p:txBody>
      </p:sp>
      <p:graphicFrame>
        <p:nvGraphicFramePr>
          <p:cNvPr id="3" name="Content Placeholder 3">
            <a:extLst>
              <a:ext uri="{FF2B5EF4-FFF2-40B4-BE49-F238E27FC236}">
                <a16:creationId xmlns:a16="http://schemas.microsoft.com/office/drawing/2014/main" id="{C2F2DBC9-DE7A-37F3-3B17-EA07BDB0F8D8}"/>
              </a:ext>
            </a:extLst>
          </p:cNvPr>
          <p:cNvGraphicFramePr>
            <a:graphicFrameLocks/>
          </p:cNvGraphicFramePr>
          <p:nvPr/>
        </p:nvGraphicFramePr>
        <p:xfrm>
          <a:off x="432225" y="2246251"/>
          <a:ext cx="11327550" cy="3892245"/>
        </p:xfrm>
        <a:graphic>
          <a:graphicData uri="http://schemas.openxmlformats.org/drawingml/2006/table">
            <a:tbl>
              <a:tblPr firstRow="1" bandRow="1"/>
              <a:tblGrid>
                <a:gridCol w="5453742">
                  <a:extLst>
                    <a:ext uri="{9D8B030D-6E8A-4147-A177-3AD203B41FA5}">
                      <a16:colId xmlns:a16="http://schemas.microsoft.com/office/drawing/2014/main" val="1235512913"/>
                    </a:ext>
                  </a:extLst>
                </a:gridCol>
                <a:gridCol w="5873808">
                  <a:extLst>
                    <a:ext uri="{9D8B030D-6E8A-4147-A177-3AD203B41FA5}">
                      <a16:colId xmlns:a16="http://schemas.microsoft.com/office/drawing/2014/main" val="1156247477"/>
                    </a:ext>
                  </a:extLst>
                </a:gridCol>
              </a:tblGrid>
              <a:tr h="444892">
                <a:tc>
                  <a:txBody>
                    <a:bodyPr/>
                    <a:lstStyle>
                      <a:lvl1pPr marL="0" algn="l" defTabSz="685868" rtl="0" eaLnBrk="1" latinLnBrk="0" hangingPunct="1">
                        <a:defRPr sz="1350" b="1" kern="1200">
                          <a:solidFill>
                            <a:schemeClr val="lt1"/>
                          </a:solidFill>
                          <a:latin typeface="Calibri" panose="020F0502020204030204"/>
                        </a:defRPr>
                      </a:lvl1pPr>
                      <a:lvl2pPr marL="342934" algn="l" defTabSz="685868" rtl="0" eaLnBrk="1" latinLnBrk="0" hangingPunct="1">
                        <a:defRPr sz="1350" b="1" kern="1200">
                          <a:solidFill>
                            <a:schemeClr val="lt1"/>
                          </a:solidFill>
                          <a:latin typeface="Calibri" panose="020F0502020204030204"/>
                        </a:defRPr>
                      </a:lvl2pPr>
                      <a:lvl3pPr marL="685868" algn="l" defTabSz="685868" rtl="0" eaLnBrk="1" latinLnBrk="0" hangingPunct="1">
                        <a:defRPr sz="1350" b="1" kern="1200">
                          <a:solidFill>
                            <a:schemeClr val="lt1"/>
                          </a:solidFill>
                          <a:latin typeface="Calibri" panose="020F0502020204030204"/>
                        </a:defRPr>
                      </a:lvl3pPr>
                      <a:lvl4pPr marL="1028803" algn="l" defTabSz="685868" rtl="0" eaLnBrk="1" latinLnBrk="0" hangingPunct="1">
                        <a:defRPr sz="1350" b="1" kern="1200">
                          <a:solidFill>
                            <a:schemeClr val="lt1"/>
                          </a:solidFill>
                          <a:latin typeface="Calibri" panose="020F0502020204030204"/>
                        </a:defRPr>
                      </a:lvl4pPr>
                      <a:lvl5pPr marL="1371738" algn="l" defTabSz="685868" rtl="0" eaLnBrk="1" latinLnBrk="0" hangingPunct="1">
                        <a:defRPr sz="1350" b="1" kern="1200">
                          <a:solidFill>
                            <a:schemeClr val="lt1"/>
                          </a:solidFill>
                          <a:latin typeface="Calibri" panose="020F0502020204030204"/>
                        </a:defRPr>
                      </a:lvl5pPr>
                      <a:lvl6pPr marL="1714672" algn="l" defTabSz="685868" rtl="0" eaLnBrk="1" latinLnBrk="0" hangingPunct="1">
                        <a:defRPr sz="1350" b="1" kern="1200">
                          <a:solidFill>
                            <a:schemeClr val="lt1"/>
                          </a:solidFill>
                          <a:latin typeface="Calibri" panose="020F0502020204030204"/>
                        </a:defRPr>
                      </a:lvl6pPr>
                      <a:lvl7pPr marL="2057606" algn="l" defTabSz="685868" rtl="0" eaLnBrk="1" latinLnBrk="0" hangingPunct="1">
                        <a:defRPr sz="1350" b="1" kern="1200">
                          <a:solidFill>
                            <a:schemeClr val="lt1"/>
                          </a:solidFill>
                          <a:latin typeface="Calibri" panose="020F0502020204030204"/>
                        </a:defRPr>
                      </a:lvl7pPr>
                      <a:lvl8pPr marL="2400540" algn="l" defTabSz="685868" rtl="0" eaLnBrk="1" latinLnBrk="0" hangingPunct="1">
                        <a:defRPr sz="1350" b="1" kern="1200">
                          <a:solidFill>
                            <a:schemeClr val="lt1"/>
                          </a:solidFill>
                          <a:latin typeface="Calibri" panose="020F0502020204030204"/>
                        </a:defRPr>
                      </a:lvl8pPr>
                      <a:lvl9pPr marL="2743475" algn="l" defTabSz="685868" rtl="0" eaLnBrk="1" latinLnBrk="0" hangingPunct="1">
                        <a:defRPr sz="1350" b="1" kern="1200">
                          <a:solidFill>
                            <a:schemeClr val="lt1"/>
                          </a:solidFill>
                          <a:latin typeface="Calibri" panose="020F0502020204030204"/>
                        </a:defRPr>
                      </a:lvl9pPr>
                    </a:lstStyle>
                    <a:p>
                      <a:r>
                        <a:rPr lang="en-US" sz="2000" b="1">
                          <a:latin typeface="Calibri" panose="020F0502020204030204" pitchFamily="34" charset="0"/>
                        </a:rPr>
                        <a:t>Product </a:t>
                      </a:r>
                    </a:p>
                  </a:txBody>
                  <a:tcPr marL="106863" marR="106863" marT="53432" marB="53432">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472C4"/>
                    </a:solidFill>
                  </a:tcPr>
                </a:tc>
                <a:tc>
                  <a:txBody>
                    <a:bodyPr/>
                    <a:lstStyle>
                      <a:lvl1pPr marL="0" algn="l" defTabSz="685868" rtl="0" eaLnBrk="1" latinLnBrk="0" hangingPunct="1">
                        <a:defRPr sz="1350" b="1" kern="1200">
                          <a:solidFill>
                            <a:schemeClr val="lt1"/>
                          </a:solidFill>
                          <a:latin typeface="Calibri" panose="020F0502020204030204"/>
                        </a:defRPr>
                      </a:lvl1pPr>
                      <a:lvl2pPr marL="342934" algn="l" defTabSz="685868" rtl="0" eaLnBrk="1" latinLnBrk="0" hangingPunct="1">
                        <a:defRPr sz="1350" b="1" kern="1200">
                          <a:solidFill>
                            <a:schemeClr val="lt1"/>
                          </a:solidFill>
                          <a:latin typeface="Calibri" panose="020F0502020204030204"/>
                        </a:defRPr>
                      </a:lvl2pPr>
                      <a:lvl3pPr marL="685868" algn="l" defTabSz="685868" rtl="0" eaLnBrk="1" latinLnBrk="0" hangingPunct="1">
                        <a:defRPr sz="1350" b="1" kern="1200">
                          <a:solidFill>
                            <a:schemeClr val="lt1"/>
                          </a:solidFill>
                          <a:latin typeface="Calibri" panose="020F0502020204030204"/>
                        </a:defRPr>
                      </a:lvl3pPr>
                      <a:lvl4pPr marL="1028803" algn="l" defTabSz="685868" rtl="0" eaLnBrk="1" latinLnBrk="0" hangingPunct="1">
                        <a:defRPr sz="1350" b="1" kern="1200">
                          <a:solidFill>
                            <a:schemeClr val="lt1"/>
                          </a:solidFill>
                          <a:latin typeface="Calibri" panose="020F0502020204030204"/>
                        </a:defRPr>
                      </a:lvl4pPr>
                      <a:lvl5pPr marL="1371738" algn="l" defTabSz="685868" rtl="0" eaLnBrk="1" latinLnBrk="0" hangingPunct="1">
                        <a:defRPr sz="1350" b="1" kern="1200">
                          <a:solidFill>
                            <a:schemeClr val="lt1"/>
                          </a:solidFill>
                          <a:latin typeface="Calibri" panose="020F0502020204030204"/>
                        </a:defRPr>
                      </a:lvl5pPr>
                      <a:lvl6pPr marL="1714672" algn="l" defTabSz="685868" rtl="0" eaLnBrk="1" latinLnBrk="0" hangingPunct="1">
                        <a:defRPr sz="1350" b="1" kern="1200">
                          <a:solidFill>
                            <a:schemeClr val="lt1"/>
                          </a:solidFill>
                          <a:latin typeface="Calibri" panose="020F0502020204030204"/>
                        </a:defRPr>
                      </a:lvl6pPr>
                      <a:lvl7pPr marL="2057606" algn="l" defTabSz="685868" rtl="0" eaLnBrk="1" latinLnBrk="0" hangingPunct="1">
                        <a:defRPr sz="1350" b="1" kern="1200">
                          <a:solidFill>
                            <a:schemeClr val="lt1"/>
                          </a:solidFill>
                          <a:latin typeface="Calibri" panose="020F0502020204030204"/>
                        </a:defRPr>
                      </a:lvl7pPr>
                      <a:lvl8pPr marL="2400540" algn="l" defTabSz="685868" rtl="0" eaLnBrk="1" latinLnBrk="0" hangingPunct="1">
                        <a:defRPr sz="1350" b="1" kern="1200">
                          <a:solidFill>
                            <a:schemeClr val="lt1"/>
                          </a:solidFill>
                          <a:latin typeface="Calibri" panose="020F0502020204030204"/>
                        </a:defRPr>
                      </a:lvl8pPr>
                      <a:lvl9pPr marL="2743475" algn="l" defTabSz="685868" rtl="0" eaLnBrk="1" latinLnBrk="0" hangingPunct="1">
                        <a:defRPr sz="1350" b="1" kern="1200">
                          <a:solidFill>
                            <a:schemeClr val="lt1"/>
                          </a:solidFill>
                          <a:latin typeface="Calibri" panose="020F0502020204030204"/>
                        </a:defRPr>
                      </a:lvl9pPr>
                    </a:lstStyle>
                    <a:p>
                      <a:r>
                        <a:rPr lang="en-US" sz="2000">
                          <a:latin typeface="Calibri" panose="020F0502020204030204" pitchFamily="34" charset="0"/>
                        </a:rPr>
                        <a:t>Updates</a:t>
                      </a:r>
                    </a:p>
                  </a:txBody>
                  <a:tcPr marL="106863" marR="106863" marT="53432" marB="53432">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255668648"/>
                  </a:ext>
                </a:extLst>
              </a:tr>
              <a:tr h="1953947">
                <a:tc>
                  <a:txBody>
                    <a:bodyPr/>
                    <a:lstStyle>
                      <a:lvl1pPr marL="0" algn="l" defTabSz="685868" rtl="0" eaLnBrk="1" latinLnBrk="0" hangingPunct="1">
                        <a:defRPr sz="1350" kern="1200">
                          <a:solidFill>
                            <a:schemeClr val="dk1"/>
                          </a:solidFill>
                          <a:latin typeface="Calibri" panose="020F0502020204030204"/>
                        </a:defRPr>
                      </a:lvl1pPr>
                      <a:lvl2pPr marL="342934" algn="l" defTabSz="685868" rtl="0" eaLnBrk="1" latinLnBrk="0" hangingPunct="1">
                        <a:defRPr sz="1350" kern="1200">
                          <a:solidFill>
                            <a:schemeClr val="dk1"/>
                          </a:solidFill>
                          <a:latin typeface="Calibri" panose="020F0502020204030204"/>
                        </a:defRPr>
                      </a:lvl2pPr>
                      <a:lvl3pPr marL="685868" algn="l" defTabSz="685868" rtl="0" eaLnBrk="1" latinLnBrk="0" hangingPunct="1">
                        <a:defRPr sz="1350" kern="1200">
                          <a:solidFill>
                            <a:schemeClr val="dk1"/>
                          </a:solidFill>
                          <a:latin typeface="Calibri" panose="020F0502020204030204"/>
                        </a:defRPr>
                      </a:lvl3pPr>
                      <a:lvl4pPr marL="1028803" algn="l" defTabSz="685868" rtl="0" eaLnBrk="1" latinLnBrk="0" hangingPunct="1">
                        <a:defRPr sz="1350" kern="1200">
                          <a:solidFill>
                            <a:schemeClr val="dk1"/>
                          </a:solidFill>
                          <a:latin typeface="Calibri" panose="020F0502020204030204"/>
                        </a:defRPr>
                      </a:lvl4pPr>
                      <a:lvl5pPr marL="1371738" algn="l" defTabSz="685868" rtl="0" eaLnBrk="1" latinLnBrk="0" hangingPunct="1">
                        <a:defRPr sz="1350" kern="1200">
                          <a:solidFill>
                            <a:schemeClr val="dk1"/>
                          </a:solidFill>
                          <a:latin typeface="Calibri" panose="020F0502020204030204"/>
                        </a:defRPr>
                      </a:lvl5pPr>
                      <a:lvl6pPr marL="1714672" algn="l" defTabSz="685868" rtl="0" eaLnBrk="1" latinLnBrk="0" hangingPunct="1">
                        <a:defRPr sz="1350" kern="1200">
                          <a:solidFill>
                            <a:schemeClr val="dk1"/>
                          </a:solidFill>
                          <a:latin typeface="Calibri" panose="020F0502020204030204"/>
                        </a:defRPr>
                      </a:lvl6pPr>
                      <a:lvl7pPr marL="2057606" algn="l" defTabSz="685868" rtl="0" eaLnBrk="1" latinLnBrk="0" hangingPunct="1">
                        <a:defRPr sz="1350" kern="1200">
                          <a:solidFill>
                            <a:schemeClr val="dk1"/>
                          </a:solidFill>
                          <a:latin typeface="Calibri" panose="020F0502020204030204"/>
                        </a:defRPr>
                      </a:lvl7pPr>
                      <a:lvl8pPr marL="2400540" algn="l" defTabSz="685868" rtl="0" eaLnBrk="1" latinLnBrk="0" hangingPunct="1">
                        <a:defRPr sz="1350" kern="1200">
                          <a:solidFill>
                            <a:schemeClr val="dk1"/>
                          </a:solidFill>
                          <a:latin typeface="Calibri" panose="020F0502020204030204"/>
                        </a:defRPr>
                      </a:lvl8pPr>
                      <a:lvl9pPr marL="2743475" algn="l" defTabSz="685868" rtl="0" eaLnBrk="1" latinLnBrk="0" hangingPunct="1">
                        <a:defRPr sz="1350" kern="1200">
                          <a:solidFill>
                            <a:schemeClr val="dk1"/>
                          </a:solidFill>
                          <a:latin typeface="Calibri" panose="020F0502020204030204"/>
                        </a:defRPr>
                      </a:lvl9pPr>
                    </a:lstStyle>
                    <a:p>
                      <a:r>
                        <a:rPr lang="en-US" sz="2000" b="0">
                          <a:latin typeface="Calibri" panose="020F0502020204030204" pitchFamily="34" charset="0"/>
                          <a:hlinkClick r:id="rId2"/>
                        </a:rPr>
                        <a:t>Novavax</a:t>
                      </a:r>
                      <a:endParaRPr lang="en-US" sz="2000" b="0">
                        <a:latin typeface="Calibri" panose="020F0502020204030204" pitchFamily="34" charset="0"/>
                      </a:endParaRPr>
                    </a:p>
                    <a:p>
                      <a:r>
                        <a:rPr lang="en-US" sz="2000" b="0" i="0" u="none" strike="noStrike" noProof="0">
                          <a:solidFill>
                            <a:srgbClr val="000000"/>
                          </a:solidFill>
                          <a:latin typeface="Calibri" panose="020F0502020204030204" pitchFamily="34" charset="0"/>
                          <a:hlinkClick r:id="rId3"/>
                        </a:rPr>
                        <a:t>Pfizer-BioNTech (6m-11y)</a:t>
                      </a:r>
                      <a:endParaRPr lang="en-US" sz="2000" b="0" i="0" u="none" strike="noStrike" noProof="0">
                        <a:solidFill>
                          <a:srgbClr val="000000"/>
                        </a:solidFill>
                        <a:latin typeface="Calibri" panose="020F0502020204030204" pitchFamily="34" charset="0"/>
                      </a:endParaRPr>
                    </a:p>
                    <a:p>
                      <a:r>
                        <a:rPr lang="en-US" sz="2000" b="0" i="0" u="none" strike="noStrike" noProof="0">
                          <a:solidFill>
                            <a:srgbClr val="000000"/>
                          </a:solidFill>
                          <a:latin typeface="Calibri" panose="020F0502020204030204" pitchFamily="34" charset="0"/>
                          <a:hlinkClick r:id="rId4"/>
                        </a:rPr>
                        <a:t>COMIRNATY (Pfizer, 12+)</a:t>
                      </a:r>
                      <a:endParaRPr lang="en-US" sz="2000" b="0" i="0" u="none" strike="noStrike" noProof="0">
                        <a:solidFill>
                          <a:srgbClr val="000000"/>
                        </a:solidFill>
                        <a:latin typeface="Calibri" panose="020F0502020204030204" pitchFamily="34" charset="0"/>
                      </a:endParaRPr>
                    </a:p>
                    <a:p>
                      <a:r>
                        <a:rPr lang="en-US" sz="2000" b="0" i="0" u="none" strike="noStrike" noProof="0">
                          <a:solidFill>
                            <a:srgbClr val="000000"/>
                          </a:solidFill>
                          <a:latin typeface="Calibri" panose="020F0502020204030204" pitchFamily="34" charset="0"/>
                          <a:hlinkClick r:id="rId5"/>
                        </a:rPr>
                        <a:t>Moderna (6m-11y)</a:t>
                      </a:r>
                      <a:endParaRPr lang="en-US" sz="2000" b="0" i="0" u="none" strike="noStrike" noProof="0">
                        <a:solidFill>
                          <a:srgbClr val="000000"/>
                        </a:solidFill>
                        <a:latin typeface="Calibri" panose="020F0502020204030204" pitchFamily="34" charset="0"/>
                      </a:endParaRPr>
                    </a:p>
                    <a:p>
                      <a:r>
                        <a:rPr lang="en-US" sz="2000" b="0" i="0" u="none" strike="noStrike" noProof="0">
                          <a:solidFill>
                            <a:srgbClr val="000000"/>
                          </a:solidFill>
                          <a:latin typeface="Calibri" panose="020F0502020204030204" pitchFamily="34" charset="0"/>
                          <a:hlinkClick r:id="rId6"/>
                        </a:rPr>
                        <a:t>SPIKEVAX (Moderna, 12+)</a:t>
                      </a:r>
                      <a:endParaRPr lang="en-US" sz="2000" b="0">
                        <a:latin typeface="Calibri" panose="020F0502020204030204" pitchFamily="34" charset="0"/>
                      </a:endParaRPr>
                    </a:p>
                  </a:txBody>
                  <a:tcPr marL="106863" marR="106863" marT="53432" marB="5343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68" rtl="0" eaLnBrk="1" latinLnBrk="0" hangingPunct="1">
                        <a:defRPr sz="1350" kern="1200">
                          <a:solidFill>
                            <a:schemeClr val="dk1"/>
                          </a:solidFill>
                          <a:latin typeface="Calibri" panose="020F0502020204030204"/>
                        </a:defRPr>
                      </a:lvl1pPr>
                      <a:lvl2pPr marL="342934" algn="l" defTabSz="685868" rtl="0" eaLnBrk="1" latinLnBrk="0" hangingPunct="1">
                        <a:defRPr sz="1350" kern="1200">
                          <a:solidFill>
                            <a:schemeClr val="dk1"/>
                          </a:solidFill>
                          <a:latin typeface="Calibri" panose="020F0502020204030204"/>
                        </a:defRPr>
                      </a:lvl2pPr>
                      <a:lvl3pPr marL="685868" algn="l" defTabSz="685868" rtl="0" eaLnBrk="1" latinLnBrk="0" hangingPunct="1">
                        <a:defRPr sz="1350" kern="1200">
                          <a:solidFill>
                            <a:schemeClr val="dk1"/>
                          </a:solidFill>
                          <a:latin typeface="Calibri" panose="020F0502020204030204"/>
                        </a:defRPr>
                      </a:lvl3pPr>
                      <a:lvl4pPr marL="1028803" algn="l" defTabSz="685868" rtl="0" eaLnBrk="1" latinLnBrk="0" hangingPunct="1">
                        <a:defRPr sz="1350" kern="1200">
                          <a:solidFill>
                            <a:schemeClr val="dk1"/>
                          </a:solidFill>
                          <a:latin typeface="Calibri" panose="020F0502020204030204"/>
                        </a:defRPr>
                      </a:lvl4pPr>
                      <a:lvl5pPr marL="1371738" algn="l" defTabSz="685868" rtl="0" eaLnBrk="1" latinLnBrk="0" hangingPunct="1">
                        <a:defRPr sz="1350" kern="1200">
                          <a:solidFill>
                            <a:schemeClr val="dk1"/>
                          </a:solidFill>
                          <a:latin typeface="Calibri" panose="020F0502020204030204"/>
                        </a:defRPr>
                      </a:lvl5pPr>
                      <a:lvl6pPr marL="1714672" algn="l" defTabSz="685868" rtl="0" eaLnBrk="1" latinLnBrk="0" hangingPunct="1">
                        <a:defRPr sz="1350" kern="1200">
                          <a:solidFill>
                            <a:schemeClr val="dk1"/>
                          </a:solidFill>
                          <a:latin typeface="Calibri" panose="020F0502020204030204"/>
                        </a:defRPr>
                      </a:lvl6pPr>
                      <a:lvl7pPr marL="2057606" algn="l" defTabSz="685868" rtl="0" eaLnBrk="1" latinLnBrk="0" hangingPunct="1">
                        <a:defRPr sz="1350" kern="1200">
                          <a:solidFill>
                            <a:schemeClr val="dk1"/>
                          </a:solidFill>
                          <a:latin typeface="Calibri" panose="020F0502020204030204"/>
                        </a:defRPr>
                      </a:lvl7pPr>
                      <a:lvl8pPr marL="2400540" algn="l" defTabSz="685868" rtl="0" eaLnBrk="1" latinLnBrk="0" hangingPunct="1">
                        <a:defRPr sz="1350" kern="1200">
                          <a:solidFill>
                            <a:schemeClr val="dk1"/>
                          </a:solidFill>
                          <a:latin typeface="Calibri" panose="020F0502020204030204"/>
                        </a:defRPr>
                      </a:lvl8pPr>
                      <a:lvl9pPr marL="2743475" algn="l" defTabSz="685868" rtl="0" eaLnBrk="1" latinLnBrk="0" hangingPunct="1">
                        <a:defRPr sz="1350" kern="1200">
                          <a:solidFill>
                            <a:schemeClr val="dk1"/>
                          </a:solidFill>
                          <a:latin typeface="Calibri" panose="020F0502020204030204"/>
                        </a:defRPr>
                      </a:lvl9pPr>
                    </a:lstStyle>
                    <a:p>
                      <a:pPr lvl="0">
                        <a:buNone/>
                      </a:pPr>
                      <a:r>
                        <a:rPr lang="en-US" sz="2000" b="0" i="0" u="sng" strike="noStrike" noProof="0">
                          <a:latin typeface="Calibri" panose="020F0502020204030204" pitchFamily="34" charset="0"/>
                          <a:hlinkClick r:id="rId7"/>
                        </a:rPr>
                        <a:t>Session Law 2023-65, Sec. 9G.7</a:t>
                      </a:r>
                      <a:r>
                        <a:rPr lang="en-US" sz="2000" b="0" i="0" u="none" strike="noStrike" noProof="0">
                          <a:solidFill>
                            <a:srgbClr val="000000"/>
                          </a:solidFill>
                          <a:latin typeface="Calibri" panose="020F0502020204030204" pitchFamily="34" charset="0"/>
                        </a:rPr>
                        <a:t> (to extend authorization through December 31, 2024) added. Links to CDC's Screening Checklist for Contraindications and COVID-19 vaccines listed for emergency use by the World Health Organization (WHO) were updated. </a:t>
                      </a:r>
                    </a:p>
                  </a:txBody>
                  <a:tcPr marL="106863" marR="106863" marT="53432" marB="5343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55867177"/>
                  </a:ext>
                </a:extLst>
              </a:tr>
              <a:tr h="1048514">
                <a:tc>
                  <a:txBody>
                    <a:bodyPr/>
                    <a:lstStyle>
                      <a:lvl1pPr marL="0" algn="l" defTabSz="685868" rtl="0" eaLnBrk="1" latinLnBrk="0" hangingPunct="1">
                        <a:defRPr sz="1350" kern="1200">
                          <a:solidFill>
                            <a:schemeClr val="dk1"/>
                          </a:solidFill>
                          <a:latin typeface="Calibri" panose="020F0502020204030204"/>
                        </a:defRPr>
                      </a:lvl1pPr>
                      <a:lvl2pPr marL="342934" algn="l" defTabSz="685868" rtl="0" eaLnBrk="1" latinLnBrk="0" hangingPunct="1">
                        <a:defRPr sz="1350" kern="1200">
                          <a:solidFill>
                            <a:schemeClr val="dk1"/>
                          </a:solidFill>
                          <a:latin typeface="Calibri" panose="020F0502020204030204"/>
                        </a:defRPr>
                      </a:lvl2pPr>
                      <a:lvl3pPr marL="685868" algn="l" defTabSz="685868" rtl="0" eaLnBrk="1" latinLnBrk="0" hangingPunct="1">
                        <a:defRPr sz="1350" kern="1200">
                          <a:solidFill>
                            <a:schemeClr val="dk1"/>
                          </a:solidFill>
                          <a:latin typeface="Calibri" panose="020F0502020204030204"/>
                        </a:defRPr>
                      </a:lvl3pPr>
                      <a:lvl4pPr marL="1028803" algn="l" defTabSz="685868" rtl="0" eaLnBrk="1" latinLnBrk="0" hangingPunct="1">
                        <a:defRPr sz="1350" kern="1200">
                          <a:solidFill>
                            <a:schemeClr val="dk1"/>
                          </a:solidFill>
                          <a:latin typeface="Calibri" panose="020F0502020204030204"/>
                        </a:defRPr>
                      </a:lvl4pPr>
                      <a:lvl5pPr marL="1371738" algn="l" defTabSz="685868" rtl="0" eaLnBrk="1" latinLnBrk="0" hangingPunct="1">
                        <a:defRPr sz="1350" kern="1200">
                          <a:solidFill>
                            <a:schemeClr val="dk1"/>
                          </a:solidFill>
                          <a:latin typeface="Calibri" panose="020F0502020204030204"/>
                        </a:defRPr>
                      </a:lvl5pPr>
                      <a:lvl6pPr marL="1714672" algn="l" defTabSz="685868" rtl="0" eaLnBrk="1" latinLnBrk="0" hangingPunct="1">
                        <a:defRPr sz="1350" kern="1200">
                          <a:solidFill>
                            <a:schemeClr val="dk1"/>
                          </a:solidFill>
                          <a:latin typeface="Calibri" panose="020F0502020204030204"/>
                        </a:defRPr>
                      </a:lvl6pPr>
                      <a:lvl7pPr marL="2057606" algn="l" defTabSz="685868" rtl="0" eaLnBrk="1" latinLnBrk="0" hangingPunct="1">
                        <a:defRPr sz="1350" kern="1200">
                          <a:solidFill>
                            <a:schemeClr val="dk1"/>
                          </a:solidFill>
                          <a:latin typeface="Calibri" panose="020F0502020204030204"/>
                        </a:defRPr>
                      </a:lvl7pPr>
                      <a:lvl8pPr marL="2400540" algn="l" defTabSz="685868" rtl="0" eaLnBrk="1" latinLnBrk="0" hangingPunct="1">
                        <a:defRPr sz="1350" kern="1200">
                          <a:solidFill>
                            <a:schemeClr val="dk1"/>
                          </a:solidFill>
                          <a:latin typeface="Calibri" panose="020F0502020204030204"/>
                        </a:defRPr>
                      </a:lvl8pPr>
                      <a:lvl9pPr marL="2743475" algn="l" defTabSz="685868" rtl="0" eaLnBrk="1" latinLnBrk="0" hangingPunct="1">
                        <a:defRPr sz="1350" kern="1200">
                          <a:solidFill>
                            <a:schemeClr val="dk1"/>
                          </a:solidFill>
                          <a:latin typeface="Calibri" panose="020F0502020204030204"/>
                        </a:defRPr>
                      </a:lvl9pPr>
                    </a:lstStyle>
                    <a:p>
                      <a:pPr lvl="0">
                        <a:buNone/>
                      </a:pPr>
                      <a:r>
                        <a:rPr lang="en-US" sz="2000" b="0" i="0" u="none" strike="noStrike" noProof="0">
                          <a:solidFill>
                            <a:srgbClr val="000000"/>
                          </a:solidFill>
                          <a:latin typeface="Calibri" panose="020F0502020204030204" pitchFamily="34" charset="0"/>
                        </a:rPr>
                        <a:t>COMIRNATY (Pfizer, 12+)</a:t>
                      </a:r>
                      <a:endParaRPr lang="en-US" sz="2000">
                        <a:latin typeface="Calibri" panose="020F0502020204030204" pitchFamily="34" charset="0"/>
                      </a:endParaRPr>
                    </a:p>
                  </a:txBody>
                  <a:tcPr marL="106863" marR="106863" marT="53432" marB="5343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68" rtl="0" eaLnBrk="1" latinLnBrk="0" hangingPunct="1">
                        <a:defRPr sz="1350" kern="1200">
                          <a:solidFill>
                            <a:schemeClr val="dk1"/>
                          </a:solidFill>
                          <a:latin typeface="Calibri" panose="020F0502020204030204"/>
                        </a:defRPr>
                      </a:lvl1pPr>
                      <a:lvl2pPr marL="342934" algn="l" defTabSz="685868" rtl="0" eaLnBrk="1" latinLnBrk="0" hangingPunct="1">
                        <a:defRPr sz="1350" kern="1200">
                          <a:solidFill>
                            <a:schemeClr val="dk1"/>
                          </a:solidFill>
                          <a:latin typeface="Calibri" panose="020F0502020204030204"/>
                        </a:defRPr>
                      </a:lvl2pPr>
                      <a:lvl3pPr marL="685868" algn="l" defTabSz="685868" rtl="0" eaLnBrk="1" latinLnBrk="0" hangingPunct="1">
                        <a:defRPr sz="1350" kern="1200">
                          <a:solidFill>
                            <a:schemeClr val="dk1"/>
                          </a:solidFill>
                          <a:latin typeface="Calibri" panose="020F0502020204030204"/>
                        </a:defRPr>
                      </a:lvl3pPr>
                      <a:lvl4pPr marL="1028803" algn="l" defTabSz="685868" rtl="0" eaLnBrk="1" latinLnBrk="0" hangingPunct="1">
                        <a:defRPr sz="1350" kern="1200">
                          <a:solidFill>
                            <a:schemeClr val="dk1"/>
                          </a:solidFill>
                          <a:latin typeface="Calibri" panose="020F0502020204030204"/>
                        </a:defRPr>
                      </a:lvl4pPr>
                      <a:lvl5pPr marL="1371738" algn="l" defTabSz="685868" rtl="0" eaLnBrk="1" latinLnBrk="0" hangingPunct="1">
                        <a:defRPr sz="1350" kern="1200">
                          <a:solidFill>
                            <a:schemeClr val="dk1"/>
                          </a:solidFill>
                          <a:latin typeface="Calibri" panose="020F0502020204030204"/>
                        </a:defRPr>
                      </a:lvl5pPr>
                      <a:lvl6pPr marL="1714672" algn="l" defTabSz="685868" rtl="0" eaLnBrk="1" latinLnBrk="0" hangingPunct="1">
                        <a:defRPr sz="1350" kern="1200">
                          <a:solidFill>
                            <a:schemeClr val="dk1"/>
                          </a:solidFill>
                          <a:latin typeface="Calibri" panose="020F0502020204030204"/>
                        </a:defRPr>
                      </a:lvl6pPr>
                      <a:lvl7pPr marL="2057606" algn="l" defTabSz="685868" rtl="0" eaLnBrk="1" latinLnBrk="0" hangingPunct="1">
                        <a:defRPr sz="1350" kern="1200">
                          <a:solidFill>
                            <a:schemeClr val="dk1"/>
                          </a:solidFill>
                          <a:latin typeface="Calibri" panose="020F0502020204030204"/>
                        </a:defRPr>
                      </a:lvl7pPr>
                      <a:lvl8pPr marL="2400540" algn="l" defTabSz="685868" rtl="0" eaLnBrk="1" latinLnBrk="0" hangingPunct="1">
                        <a:defRPr sz="1350" kern="1200">
                          <a:solidFill>
                            <a:schemeClr val="dk1"/>
                          </a:solidFill>
                          <a:latin typeface="Calibri" panose="020F0502020204030204"/>
                        </a:defRPr>
                      </a:lvl8pPr>
                      <a:lvl9pPr marL="2743475" algn="l" defTabSz="685868" rtl="0" eaLnBrk="1" latinLnBrk="0" hangingPunct="1">
                        <a:defRPr sz="1350" kern="1200">
                          <a:solidFill>
                            <a:schemeClr val="dk1"/>
                          </a:solidFill>
                          <a:latin typeface="Calibri" panose="020F0502020204030204"/>
                        </a:defRPr>
                      </a:lvl9pPr>
                    </a:lstStyle>
                    <a:p>
                      <a:r>
                        <a:rPr lang="en-US" sz="2000">
                          <a:latin typeface="Calibri" panose="020F0502020204030204" pitchFamily="34" charset="0"/>
                        </a:rPr>
                        <a:t>VIS added; New presentation added with storage information (glass pre-filled syringes, fridge storage only)</a:t>
                      </a:r>
                    </a:p>
                  </a:txBody>
                  <a:tcPr marL="106863" marR="106863" marT="53432" marB="5343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955400098"/>
                  </a:ext>
                </a:extLst>
              </a:tr>
              <a:tr h="444892">
                <a:tc>
                  <a:txBody>
                    <a:bodyPr/>
                    <a:lstStyle>
                      <a:lvl1pPr marL="0" algn="l" defTabSz="685868" rtl="0" eaLnBrk="1" latinLnBrk="0" hangingPunct="1">
                        <a:defRPr sz="1350" kern="1200">
                          <a:solidFill>
                            <a:schemeClr val="dk1"/>
                          </a:solidFill>
                          <a:latin typeface="Calibri" panose="020F0502020204030204"/>
                        </a:defRPr>
                      </a:lvl1pPr>
                      <a:lvl2pPr marL="342934" algn="l" defTabSz="685868" rtl="0" eaLnBrk="1" latinLnBrk="0" hangingPunct="1">
                        <a:defRPr sz="1350" kern="1200">
                          <a:solidFill>
                            <a:schemeClr val="dk1"/>
                          </a:solidFill>
                          <a:latin typeface="Calibri" panose="020F0502020204030204"/>
                        </a:defRPr>
                      </a:lvl2pPr>
                      <a:lvl3pPr marL="685868" algn="l" defTabSz="685868" rtl="0" eaLnBrk="1" latinLnBrk="0" hangingPunct="1">
                        <a:defRPr sz="1350" kern="1200">
                          <a:solidFill>
                            <a:schemeClr val="dk1"/>
                          </a:solidFill>
                          <a:latin typeface="Calibri" panose="020F0502020204030204"/>
                        </a:defRPr>
                      </a:lvl3pPr>
                      <a:lvl4pPr marL="1028803" algn="l" defTabSz="685868" rtl="0" eaLnBrk="1" latinLnBrk="0" hangingPunct="1">
                        <a:defRPr sz="1350" kern="1200">
                          <a:solidFill>
                            <a:schemeClr val="dk1"/>
                          </a:solidFill>
                          <a:latin typeface="Calibri" panose="020F0502020204030204"/>
                        </a:defRPr>
                      </a:lvl4pPr>
                      <a:lvl5pPr marL="1371738" algn="l" defTabSz="685868" rtl="0" eaLnBrk="1" latinLnBrk="0" hangingPunct="1">
                        <a:defRPr sz="1350" kern="1200">
                          <a:solidFill>
                            <a:schemeClr val="dk1"/>
                          </a:solidFill>
                          <a:latin typeface="Calibri" panose="020F0502020204030204"/>
                        </a:defRPr>
                      </a:lvl5pPr>
                      <a:lvl6pPr marL="1714672" algn="l" defTabSz="685868" rtl="0" eaLnBrk="1" latinLnBrk="0" hangingPunct="1">
                        <a:defRPr sz="1350" kern="1200">
                          <a:solidFill>
                            <a:schemeClr val="dk1"/>
                          </a:solidFill>
                          <a:latin typeface="Calibri" panose="020F0502020204030204"/>
                        </a:defRPr>
                      </a:lvl6pPr>
                      <a:lvl7pPr marL="2057606" algn="l" defTabSz="685868" rtl="0" eaLnBrk="1" latinLnBrk="0" hangingPunct="1">
                        <a:defRPr sz="1350" kern="1200">
                          <a:solidFill>
                            <a:schemeClr val="dk1"/>
                          </a:solidFill>
                          <a:latin typeface="Calibri" panose="020F0502020204030204"/>
                        </a:defRPr>
                      </a:lvl7pPr>
                      <a:lvl8pPr marL="2400540" algn="l" defTabSz="685868" rtl="0" eaLnBrk="1" latinLnBrk="0" hangingPunct="1">
                        <a:defRPr sz="1350" kern="1200">
                          <a:solidFill>
                            <a:schemeClr val="dk1"/>
                          </a:solidFill>
                          <a:latin typeface="Calibri" panose="020F0502020204030204"/>
                        </a:defRPr>
                      </a:lvl8pPr>
                      <a:lvl9pPr marL="2743475" algn="l" defTabSz="685868" rtl="0" eaLnBrk="1" latinLnBrk="0" hangingPunct="1">
                        <a:defRPr sz="1350" kern="1200">
                          <a:solidFill>
                            <a:schemeClr val="dk1"/>
                          </a:solidFill>
                          <a:latin typeface="Calibri" panose="020F0502020204030204"/>
                        </a:defRPr>
                      </a:lvl9pPr>
                    </a:lstStyle>
                    <a:p>
                      <a:pPr lvl="0">
                        <a:buNone/>
                      </a:pPr>
                      <a:r>
                        <a:rPr lang="en-US" sz="2000" b="0" i="0" u="none" strike="noStrike" noProof="0">
                          <a:solidFill>
                            <a:srgbClr val="000000"/>
                          </a:solidFill>
                          <a:latin typeface="Calibri" panose="020F0502020204030204" pitchFamily="34" charset="0"/>
                        </a:rPr>
                        <a:t>SPIKEVAX (Moderna, 12+)</a:t>
                      </a:r>
                      <a:endParaRPr lang="en-US" sz="2000">
                        <a:latin typeface="Calibri" panose="020F0502020204030204" pitchFamily="34" charset="0"/>
                      </a:endParaRPr>
                    </a:p>
                  </a:txBody>
                  <a:tcPr marL="106863" marR="106863" marT="53432" marB="5343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68" rtl="0" eaLnBrk="1" latinLnBrk="0" hangingPunct="1">
                        <a:defRPr sz="1350" kern="1200">
                          <a:solidFill>
                            <a:schemeClr val="dk1"/>
                          </a:solidFill>
                          <a:latin typeface="Calibri" panose="020F0502020204030204"/>
                        </a:defRPr>
                      </a:lvl1pPr>
                      <a:lvl2pPr marL="342934" algn="l" defTabSz="685868" rtl="0" eaLnBrk="1" latinLnBrk="0" hangingPunct="1">
                        <a:defRPr sz="1350" kern="1200">
                          <a:solidFill>
                            <a:schemeClr val="dk1"/>
                          </a:solidFill>
                          <a:latin typeface="Calibri" panose="020F0502020204030204"/>
                        </a:defRPr>
                      </a:lvl2pPr>
                      <a:lvl3pPr marL="685868" algn="l" defTabSz="685868" rtl="0" eaLnBrk="1" latinLnBrk="0" hangingPunct="1">
                        <a:defRPr sz="1350" kern="1200">
                          <a:solidFill>
                            <a:schemeClr val="dk1"/>
                          </a:solidFill>
                          <a:latin typeface="Calibri" panose="020F0502020204030204"/>
                        </a:defRPr>
                      </a:lvl3pPr>
                      <a:lvl4pPr marL="1028803" algn="l" defTabSz="685868" rtl="0" eaLnBrk="1" latinLnBrk="0" hangingPunct="1">
                        <a:defRPr sz="1350" kern="1200">
                          <a:solidFill>
                            <a:schemeClr val="dk1"/>
                          </a:solidFill>
                          <a:latin typeface="Calibri" panose="020F0502020204030204"/>
                        </a:defRPr>
                      </a:lvl4pPr>
                      <a:lvl5pPr marL="1371738" algn="l" defTabSz="685868" rtl="0" eaLnBrk="1" latinLnBrk="0" hangingPunct="1">
                        <a:defRPr sz="1350" kern="1200">
                          <a:solidFill>
                            <a:schemeClr val="dk1"/>
                          </a:solidFill>
                          <a:latin typeface="Calibri" panose="020F0502020204030204"/>
                        </a:defRPr>
                      </a:lvl5pPr>
                      <a:lvl6pPr marL="1714672" algn="l" defTabSz="685868" rtl="0" eaLnBrk="1" latinLnBrk="0" hangingPunct="1">
                        <a:defRPr sz="1350" kern="1200">
                          <a:solidFill>
                            <a:schemeClr val="dk1"/>
                          </a:solidFill>
                          <a:latin typeface="Calibri" panose="020F0502020204030204"/>
                        </a:defRPr>
                      </a:lvl6pPr>
                      <a:lvl7pPr marL="2057606" algn="l" defTabSz="685868" rtl="0" eaLnBrk="1" latinLnBrk="0" hangingPunct="1">
                        <a:defRPr sz="1350" kern="1200">
                          <a:solidFill>
                            <a:schemeClr val="dk1"/>
                          </a:solidFill>
                          <a:latin typeface="Calibri" panose="020F0502020204030204"/>
                        </a:defRPr>
                      </a:lvl7pPr>
                      <a:lvl8pPr marL="2400540" algn="l" defTabSz="685868" rtl="0" eaLnBrk="1" latinLnBrk="0" hangingPunct="1">
                        <a:defRPr sz="1350" kern="1200">
                          <a:solidFill>
                            <a:schemeClr val="dk1"/>
                          </a:solidFill>
                          <a:latin typeface="Calibri" panose="020F0502020204030204"/>
                        </a:defRPr>
                      </a:lvl8pPr>
                      <a:lvl9pPr marL="2743475" algn="l" defTabSz="685868" rtl="0" eaLnBrk="1" latinLnBrk="0" hangingPunct="1">
                        <a:defRPr sz="1350" kern="1200">
                          <a:solidFill>
                            <a:schemeClr val="dk1"/>
                          </a:solidFill>
                          <a:latin typeface="Calibri" panose="020F0502020204030204"/>
                        </a:defRPr>
                      </a:lvl9pPr>
                    </a:lstStyle>
                    <a:p>
                      <a:r>
                        <a:rPr lang="en-US" sz="2000">
                          <a:latin typeface="Calibri" panose="020F0502020204030204" pitchFamily="34" charset="0"/>
                        </a:rPr>
                        <a:t>VIS added</a:t>
                      </a:r>
                    </a:p>
                  </a:txBody>
                  <a:tcPr marL="106863" marR="106863" marT="53432" marB="5343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16414676"/>
                  </a:ext>
                </a:extLst>
              </a:tr>
            </a:tbl>
          </a:graphicData>
        </a:graphic>
      </p:graphicFrame>
    </p:spTree>
    <p:extLst>
      <p:ext uri="{BB962C8B-B14F-4D97-AF65-F5344CB8AC3E}">
        <p14:creationId xmlns:p14="http://schemas.microsoft.com/office/powerpoint/2010/main" val="3723782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0ACF-7B2D-D197-09AC-DE69A15CD7D4}"/>
              </a:ext>
            </a:extLst>
          </p:cNvPr>
          <p:cNvSpPr txBox="1">
            <a:spLocks/>
          </p:cNvSpPr>
          <p:nvPr/>
        </p:nvSpPr>
        <p:spPr>
          <a:xfrm>
            <a:off x="686834" y="1153572"/>
            <a:ext cx="3200400" cy="44611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b="0" i="0" u="none" strike="noStrike" kern="1200" cap="none" spc="0" normalizeH="0" baseline="0" noProof="0">
                <a:ln>
                  <a:noFill/>
                </a:ln>
                <a:solidFill>
                  <a:srgbClr val="FFFFFF"/>
                </a:solidFill>
                <a:effectLst/>
                <a:uLnTx/>
                <a:uFillTx/>
                <a:ea typeface="+mj-ea"/>
                <a:cs typeface="+mj-cs"/>
                <a:hlinkClick r:id="rId2"/>
              </a:rPr>
              <a:t>CDC’s V-safe</a:t>
            </a:r>
            <a:r>
              <a:rPr kumimoji="0" lang="en-US" b="0" i="0" u="none" strike="noStrike" kern="1200" cap="none" spc="0" normalizeH="0" baseline="0" noProof="0">
                <a:ln>
                  <a:noFill/>
                </a:ln>
                <a:solidFill>
                  <a:srgbClr val="FFFFFF"/>
                </a:solidFill>
                <a:effectLst/>
                <a:uLnTx/>
                <a:uFillTx/>
                <a:ea typeface="+mj-ea"/>
                <a:cs typeface="+mj-cs"/>
              </a:rPr>
              <a:t> now includes 2023-2024 updated COVID-19 vaccines</a:t>
            </a:r>
          </a:p>
        </p:txBody>
      </p:sp>
      <p:sp>
        <p:nvSpPr>
          <p:cNvPr id="3" name="Content Placeholder 2">
            <a:extLst>
              <a:ext uri="{FF2B5EF4-FFF2-40B4-BE49-F238E27FC236}">
                <a16:creationId xmlns:a16="http://schemas.microsoft.com/office/drawing/2014/main" id="{4159C188-197F-49EC-795E-385B5AFE3E82}"/>
              </a:ext>
            </a:extLst>
          </p:cNvPr>
          <p:cNvSpPr txBox="1">
            <a:spLocks/>
          </p:cNvSpPr>
          <p:nvPr/>
        </p:nvSpPr>
        <p:spPr>
          <a:xfrm>
            <a:off x="4447308" y="591344"/>
            <a:ext cx="6906491" cy="55856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Bef>
                <a:spcPts val="750"/>
              </a:spcBef>
              <a:spcAft>
                <a:spcPts val="750"/>
              </a:spcAft>
              <a:buClrTx/>
              <a:buSzTx/>
              <a:buNone/>
              <a:tabLst/>
              <a:defRPr/>
            </a:pPr>
            <a:r>
              <a:rPr kumimoji="0" lang="en-US" sz="1500" b="0" i="0" u="none" strike="noStrike" cap="none" spc="0" normalizeH="0" baseline="0" noProof="0">
                <a:ln>
                  <a:noFill/>
                </a:ln>
                <a:effectLst/>
                <a:uLnTx/>
                <a:uFillTx/>
                <a:latin typeface="Calibri" panose="020F0502020204030204" pitchFamily="34" charset="0"/>
              </a:rPr>
              <a:t>Last fall, V-safe added functionality to allow pregnant people 32–36 weeks pregnant and adults aged 60 and older who received an RSV vaccine to register for V-safe. Updated COVID-19 vaccines are now included. </a:t>
            </a:r>
          </a:p>
          <a:p>
            <a:pPr marL="0" marR="0" lvl="0" indent="0" fontAlgn="auto">
              <a:spcBef>
                <a:spcPts val="750"/>
              </a:spcBef>
              <a:spcAft>
                <a:spcPts val="750"/>
              </a:spcAft>
              <a:buClrTx/>
              <a:buSzTx/>
              <a:buNone/>
              <a:tabLst/>
              <a:defRPr/>
            </a:pPr>
            <a:r>
              <a:rPr kumimoji="0" lang="en-US" sz="1500" b="0" i="0" u="none" strike="noStrike" cap="none" spc="0" normalizeH="0" baseline="0" noProof="0">
                <a:ln>
                  <a:noFill/>
                </a:ln>
                <a:effectLst/>
                <a:uLnTx/>
                <a:uFillTx/>
                <a:latin typeface="Calibri" panose="020F0502020204030204" pitchFamily="34" charset="0"/>
              </a:rPr>
              <a:t>You can promote V-safe to your patients by including information about V-safe in the educational materials you provide to patients when they receive an RSV or updated COVID-19 vaccine. Below are a few ways you can help:  </a:t>
            </a:r>
          </a:p>
          <a:p>
            <a:pPr marL="228600" marR="0" lvl="0" fontAlgn="auto">
              <a:spcBef>
                <a:spcPts val="750"/>
              </a:spcBef>
              <a:spcAft>
                <a:spcPts val="0"/>
              </a:spcAft>
              <a:buClrTx/>
              <a:buSzTx/>
              <a:tabLst/>
              <a:defRPr/>
            </a:pPr>
            <a:r>
              <a:rPr kumimoji="0" lang="en-US" sz="1500" b="0" i="0" u="none" strike="noStrike" cap="none" spc="0" normalizeH="0" baseline="0" noProof="0">
                <a:ln>
                  <a:noFill/>
                </a:ln>
                <a:effectLst/>
                <a:uLnTx/>
                <a:uFillTx/>
                <a:latin typeface="Calibri" panose="020F0502020204030204" pitchFamily="34" charset="0"/>
              </a:rPr>
              <a:t>Include this </a:t>
            </a:r>
            <a:r>
              <a:rPr kumimoji="0" lang="en-US" sz="1500" b="0" i="0" u="none" strike="noStrike" cap="none" spc="0" normalizeH="0" baseline="0" noProof="0">
                <a:ln>
                  <a:noFill/>
                </a:ln>
                <a:effectLst/>
                <a:uLnTx/>
                <a:uFillTx/>
                <a:latin typeface="Calibri" panose="020F0502020204030204" pitchFamily="34" charset="0"/>
                <a:hlinkClick r:id="rId3"/>
              </a:rPr>
              <a:t>V-safe info sheet</a:t>
            </a:r>
            <a:r>
              <a:rPr kumimoji="0" lang="en-US" sz="1500" b="0" i="0" u="none" strike="noStrike" cap="none" spc="0" normalizeH="0" baseline="0" noProof="0">
                <a:ln>
                  <a:noFill/>
                </a:ln>
                <a:effectLst/>
                <a:uLnTx/>
                <a:uFillTx/>
                <a:latin typeface="Calibri" panose="020F0502020204030204" pitchFamily="34" charset="0"/>
              </a:rPr>
              <a:t> to vaccine recipients at the time of receipt of an RSV and/or COVID-19 vaccine. </a:t>
            </a:r>
          </a:p>
          <a:p>
            <a:pPr marL="228600" marR="0" lvl="0" fontAlgn="auto">
              <a:spcBef>
                <a:spcPts val="750"/>
              </a:spcBef>
              <a:spcAft>
                <a:spcPts val="0"/>
              </a:spcAft>
              <a:buClrTx/>
              <a:buSzTx/>
              <a:tabLst/>
              <a:defRPr/>
            </a:pPr>
            <a:r>
              <a:rPr kumimoji="0" lang="en-US" sz="1500" b="0" i="0" u="none" strike="noStrike" cap="none" spc="0" normalizeH="0" baseline="0" noProof="0">
                <a:ln>
                  <a:noFill/>
                </a:ln>
                <a:effectLst/>
                <a:uLnTx/>
                <a:uFillTx/>
                <a:latin typeface="Calibri" panose="020F0502020204030204" pitchFamily="34" charset="0"/>
              </a:rPr>
              <a:t>Hang </a:t>
            </a:r>
            <a:r>
              <a:rPr kumimoji="0" lang="en-US" sz="1500" b="0" i="0" u="none" strike="noStrike" cap="none" spc="0" normalizeH="0" baseline="0" noProof="0">
                <a:ln>
                  <a:noFill/>
                </a:ln>
                <a:effectLst/>
                <a:uLnTx/>
                <a:uFillTx/>
                <a:latin typeface="Calibri" panose="020F0502020204030204" pitchFamily="34" charset="0"/>
                <a:hlinkClick r:id="rId3"/>
              </a:rPr>
              <a:t>V-safe posters</a:t>
            </a:r>
            <a:r>
              <a:rPr kumimoji="0" lang="en-US" sz="1500" b="0" i="0" u="none" strike="noStrike" cap="none" spc="0" normalizeH="0" baseline="0" noProof="0">
                <a:ln>
                  <a:noFill/>
                </a:ln>
                <a:effectLst/>
                <a:uLnTx/>
                <a:uFillTx/>
                <a:latin typeface="Calibri" panose="020F0502020204030204" pitchFamily="34" charset="0"/>
              </a:rPr>
              <a:t> in waiting areas and other places that vaccine recipients can easily view.  </a:t>
            </a:r>
          </a:p>
          <a:p>
            <a:pPr marL="228600" marR="0" lvl="0" fontAlgn="auto">
              <a:spcBef>
                <a:spcPts val="750"/>
              </a:spcBef>
              <a:spcAft>
                <a:spcPts val="0"/>
              </a:spcAft>
              <a:buClrTx/>
              <a:buSzTx/>
              <a:tabLst/>
              <a:defRPr/>
            </a:pPr>
            <a:r>
              <a:rPr kumimoji="0" lang="en-US" sz="1500" b="0" i="0" u="none" strike="noStrike" cap="none" spc="0" normalizeH="0" baseline="0" noProof="0">
                <a:ln>
                  <a:noFill/>
                </a:ln>
                <a:effectLst/>
                <a:uLnTx/>
                <a:uFillTx/>
                <a:latin typeface="Calibri" panose="020F0502020204030204" pitchFamily="34" charset="0"/>
              </a:rPr>
              <a:t>Encourage RSV and COVID-19 vaccine recipients to sign up for V-safe at </a:t>
            </a:r>
            <a:r>
              <a:rPr kumimoji="0" lang="en-US" sz="1500" b="0" i="0" u="none" strike="noStrike" cap="none" spc="0" normalizeH="0" baseline="0" noProof="0">
                <a:ln>
                  <a:noFill/>
                </a:ln>
                <a:effectLst/>
                <a:uLnTx/>
                <a:uFillTx/>
                <a:latin typeface="Calibri" panose="020F0502020204030204" pitchFamily="34" charset="0"/>
                <a:hlinkClick r:id="rId4"/>
              </a:rPr>
              <a:t>Login (cdc.gov)</a:t>
            </a:r>
            <a:r>
              <a:rPr kumimoji="0" lang="en-US" sz="1500" b="0" i="0" u="none" strike="noStrike" cap="none" spc="0" normalizeH="0" baseline="0" noProof="0">
                <a:ln>
                  <a:noFill/>
                </a:ln>
                <a:effectLst/>
                <a:uLnTx/>
                <a:uFillTx/>
                <a:latin typeface="Calibri" panose="020F0502020204030204" pitchFamily="34" charset="0"/>
              </a:rPr>
              <a:t>.</a:t>
            </a:r>
          </a:p>
          <a:p>
            <a:pPr marL="228600" marR="0" lvl="0" fontAlgn="auto">
              <a:spcBef>
                <a:spcPts val="750"/>
              </a:spcBef>
              <a:spcAft>
                <a:spcPts val="750"/>
              </a:spcAft>
              <a:buClrTx/>
              <a:buSzTx/>
              <a:tabLst/>
              <a:defRPr/>
            </a:pPr>
            <a:r>
              <a:rPr kumimoji="0" lang="en-US" sz="1500" b="0" i="0" u="none" strike="noStrike" cap="none" spc="0" normalizeH="0" baseline="0" noProof="0">
                <a:ln>
                  <a:noFill/>
                </a:ln>
                <a:effectLst/>
                <a:uLnTx/>
                <a:uFillTx/>
                <a:latin typeface="Calibri" panose="020F0502020204030204" pitchFamily="34" charset="0"/>
              </a:rPr>
              <a:t>Visit and share the </a:t>
            </a:r>
            <a:r>
              <a:rPr kumimoji="0" lang="en-US" sz="1500" b="0" i="0" u="none" strike="noStrike" cap="none" spc="0" normalizeH="0" baseline="0" noProof="0">
                <a:ln>
                  <a:noFill/>
                </a:ln>
                <a:effectLst/>
                <a:uLnTx/>
                <a:uFillTx/>
                <a:latin typeface="Calibri" panose="020F0502020204030204" pitchFamily="34" charset="0"/>
                <a:hlinkClick r:id="rId2"/>
              </a:rPr>
              <a:t>V-safe webpage</a:t>
            </a:r>
            <a:r>
              <a:rPr kumimoji="0" lang="en-US" sz="1500" b="0" i="0" u="none" strike="noStrike" cap="none" spc="0" normalizeH="0" baseline="0" noProof="0">
                <a:ln>
                  <a:noFill/>
                </a:ln>
                <a:effectLst/>
                <a:uLnTx/>
                <a:uFillTx/>
                <a:latin typeface="Calibri" panose="020F0502020204030204" pitchFamily="34" charset="0"/>
              </a:rPr>
              <a:t> for information and resources. </a:t>
            </a:r>
          </a:p>
          <a:p>
            <a:pPr marL="0" marR="0" lvl="0" indent="0" fontAlgn="auto">
              <a:spcBef>
                <a:spcPts val="750"/>
              </a:spcBef>
              <a:spcAft>
                <a:spcPts val="750"/>
              </a:spcAft>
              <a:buClrTx/>
              <a:buSzTx/>
              <a:buNone/>
              <a:tabLst/>
              <a:defRPr/>
            </a:pPr>
            <a:r>
              <a:rPr kumimoji="0" lang="en-US" sz="1500" b="0" i="0" u="none" strike="noStrike" cap="none" spc="0" normalizeH="0" baseline="0" noProof="0">
                <a:ln>
                  <a:noFill/>
                </a:ln>
                <a:effectLst/>
                <a:uLnTx/>
                <a:uFillTx/>
                <a:latin typeface="Calibri" panose="020F0502020204030204" pitchFamily="34" charset="0"/>
                <a:hlinkClick r:id="rId5"/>
              </a:rPr>
              <a:t>Vaccine safety</a:t>
            </a:r>
            <a:r>
              <a:rPr kumimoji="0" lang="en-US" sz="1500" b="0" i="0" u="none" strike="noStrike" cap="none" spc="0" normalizeH="0" baseline="0" noProof="0">
                <a:ln>
                  <a:noFill/>
                </a:ln>
                <a:effectLst/>
                <a:uLnTx/>
                <a:uFillTx/>
                <a:latin typeface="Calibri" panose="020F0502020204030204" pitchFamily="34" charset="0"/>
              </a:rPr>
              <a:t> monitoring is a top priority at CDC. V-safe is one of </a:t>
            </a:r>
            <a:r>
              <a:rPr kumimoji="0" lang="en-US" sz="1500" b="0" i="0" u="none" strike="noStrike" cap="none" spc="0" normalizeH="0" baseline="0" noProof="0">
                <a:ln>
                  <a:noFill/>
                </a:ln>
                <a:effectLst/>
                <a:uLnTx/>
                <a:uFillTx/>
                <a:latin typeface="Calibri" panose="020F0502020204030204" pitchFamily="34" charset="0"/>
                <a:hlinkClick r:id="rId6"/>
              </a:rPr>
              <a:t>several systems the CDC uses to closely monitor the safety of vaccines</a:t>
            </a:r>
            <a:r>
              <a:rPr kumimoji="0" lang="en-US" sz="1500" b="0" i="0" u="none" strike="noStrike" cap="none" spc="0" normalizeH="0" baseline="0" noProof="0">
                <a:ln>
                  <a:noFill/>
                </a:ln>
                <a:effectLst/>
                <a:uLnTx/>
                <a:uFillTx/>
                <a:latin typeface="Calibri" panose="020F0502020204030204" pitchFamily="34" charset="0"/>
              </a:rPr>
              <a:t> in the US. The information gathered through V-safe helps CDC communicate timely and transparent information about the safety of vaccines to public health officials, healthcare providers and the public.</a:t>
            </a:r>
          </a:p>
          <a:p>
            <a:pPr marL="228600" marR="0" lvl="0" fontAlgn="auto">
              <a:spcBef>
                <a:spcPts val="750"/>
              </a:spcBef>
              <a:spcAft>
                <a:spcPts val="750"/>
              </a:spcAft>
              <a:buClrTx/>
              <a:buSzTx/>
              <a:tabLst/>
              <a:defRPr/>
            </a:pPr>
            <a:endParaRPr kumimoji="0" lang="en-US" sz="1500" b="0" i="0" u="none" strike="noStrike" cap="none" spc="0" normalizeH="0" baseline="0" noProof="0">
              <a:ln>
                <a:noFill/>
              </a:ln>
              <a:effectLst/>
              <a:uLnTx/>
              <a:uFillTx/>
              <a:latin typeface="Calibri" panose="020F0502020204030204" pitchFamily="34" charset="0"/>
            </a:endParaRPr>
          </a:p>
        </p:txBody>
      </p:sp>
    </p:spTree>
    <p:extLst>
      <p:ext uri="{BB962C8B-B14F-4D97-AF65-F5344CB8AC3E}">
        <p14:creationId xmlns:p14="http://schemas.microsoft.com/office/powerpoint/2010/main" val="452041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191A-5B43-BFCB-B99F-B3094AAC8165}"/>
              </a:ext>
            </a:extLst>
          </p:cNvPr>
          <p:cNvSpPr>
            <a:spLocks noGrp="1"/>
          </p:cNvSpPr>
          <p:nvPr>
            <p:ph type="title"/>
          </p:nvPr>
        </p:nvSpPr>
        <p:spPr>
          <a:xfrm>
            <a:off x="635000" y="640823"/>
            <a:ext cx="4378789" cy="5583148"/>
          </a:xfrm>
        </p:spPr>
        <p:txBody>
          <a:bodyPr anchor="ctr">
            <a:normAutofit/>
          </a:bodyPr>
          <a:lstStyle/>
          <a:p>
            <a:r>
              <a:rPr lang="en-US" sz="5400" dirty="0">
                <a:latin typeface="+mj-lt"/>
              </a:rPr>
              <a:t>Resources</a:t>
            </a:r>
          </a:p>
        </p:txBody>
      </p:sp>
      <p:graphicFrame>
        <p:nvGraphicFramePr>
          <p:cNvPr id="20" name="Content Placeholder 2">
            <a:extLst>
              <a:ext uri="{FF2B5EF4-FFF2-40B4-BE49-F238E27FC236}">
                <a16:creationId xmlns:a16="http://schemas.microsoft.com/office/drawing/2014/main" id="{5248A84D-2077-A36D-7A5E-D27B828F38A1}"/>
              </a:ext>
            </a:extLst>
          </p:cNvPr>
          <p:cNvGraphicFramePr>
            <a:graphicFrameLocks noGrp="1"/>
          </p:cNvGraphicFramePr>
          <p:nvPr>
            <p:ph idx="1"/>
            <p:extLst>
              <p:ext uri="{D42A27DB-BD31-4B8C-83A1-F6EECF244321}">
                <p14:modId xmlns:p14="http://schemas.microsoft.com/office/powerpoint/2010/main" val="3277117206"/>
              </p:ext>
            </p:extLst>
          </p:nvPr>
        </p:nvGraphicFramePr>
        <p:xfrm>
          <a:off x="5123082"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6884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CD6FB-5023-2973-586B-4CBCF569635A}"/>
              </a:ext>
            </a:extLst>
          </p:cNvPr>
          <p:cNvSpPr>
            <a:spLocks noGrp="1"/>
          </p:cNvSpPr>
          <p:nvPr>
            <p:ph type="title"/>
          </p:nvPr>
        </p:nvSpPr>
        <p:spPr>
          <a:xfrm>
            <a:off x="841248" y="548640"/>
            <a:ext cx="3600860" cy="5431536"/>
          </a:xfrm>
        </p:spPr>
        <p:txBody>
          <a:bodyPr vert="horz" lIns="91440" tIns="45720" rIns="91440" bIns="45720" rtlCol="0" anchor="ctr">
            <a:normAutofit/>
          </a:bodyPr>
          <a:lstStyle/>
          <a:p>
            <a:pPr defTabSz="914400"/>
            <a:r>
              <a:rPr lang="en-US" sz="5400" kern="1200">
                <a:solidFill>
                  <a:schemeClr val="tx1"/>
                </a:solidFill>
                <a:latin typeface="+mj-lt"/>
                <a:ea typeface="+mj-ea"/>
                <a:cs typeface="+mj-cs"/>
              </a:rPr>
              <a:t>Flu Updates</a:t>
            </a:r>
          </a:p>
        </p:txBody>
      </p:sp>
      <p:sp>
        <p:nvSpPr>
          <p:cNvPr id="4" name="TextBox 3">
            <a:extLst>
              <a:ext uri="{FF2B5EF4-FFF2-40B4-BE49-F238E27FC236}">
                <a16:creationId xmlns:a16="http://schemas.microsoft.com/office/drawing/2014/main" id="{CDF09CE4-BF9F-F5BA-FCFF-F340226DEC62}"/>
              </a:ext>
            </a:extLst>
          </p:cNvPr>
          <p:cNvSpPr txBox="1"/>
          <p:nvPr/>
        </p:nvSpPr>
        <p:spPr>
          <a:xfrm>
            <a:off x="5126418" y="552091"/>
            <a:ext cx="6459225" cy="5431536"/>
          </a:xfrm>
          <a:prstGeom prst="rect">
            <a:avLst/>
          </a:prstGeom>
        </p:spPr>
        <p:txBody>
          <a:bodyPr vert="horz" lIns="91440" tIns="45720" rIns="91440" bIns="45720" rtlCol="0" anchor="ctr">
            <a:normAutofit/>
          </a:bodyPr>
          <a:lstStyle/>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latin typeface="Calibri" panose="020F0502020204030204" pitchFamily="34" charset="0"/>
              </a:rPr>
              <a:t>Flu activity remains elevated nationally with increases in some parts of the country.</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latin typeface="Calibri" panose="020F0502020204030204" pitchFamily="34" charset="0"/>
              </a:rPr>
              <a:t>Nationally, percent positivity for influenza overall remained stable. However, percent positivity for influenza A decreased slightly and percent positivity for influenza B increased slightly.</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latin typeface="Calibri" panose="020F0502020204030204" pitchFamily="34" charset="0"/>
              </a:rPr>
              <a:t>Outpatient respiratory illness has been above baseline nationally since November and is above baseline across the US.</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latin typeface="Calibri" panose="020F0502020204030204" pitchFamily="34" charset="0"/>
              </a:rPr>
              <a:t>The number of weekly flu hospital admissions decreased slightly compared to last week.</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latin typeface="Calibri" panose="020F0502020204030204" pitchFamily="34" charset="0"/>
              </a:rPr>
              <a:t>On December 14, 2023, CDC published a </a:t>
            </a:r>
            <a:r>
              <a:rPr kumimoji="0" lang="en-US" sz="1700" b="0" i="0" u="none" strike="noStrike" cap="none" spc="0" normalizeH="0" baseline="0" noProof="0">
                <a:ln>
                  <a:noFill/>
                </a:ln>
                <a:effectLst/>
                <a:uLnTx/>
                <a:uFillTx/>
                <a:latin typeface="Calibri" panose="020F0502020204030204" pitchFamily="34" charset="0"/>
                <a:hlinkClick r:id="rId2">
                  <a:extLst>
                    <a:ext uri="{A12FA001-AC4F-418D-AE19-62706E023703}">
                      <ahyp:hlinkClr xmlns:ahyp="http://schemas.microsoft.com/office/drawing/2018/hyperlinkcolor" val="tx"/>
                    </a:ext>
                  </a:extLst>
                </a:hlinkClick>
              </a:rPr>
              <a:t>HAN</a:t>
            </a:r>
            <a:r>
              <a:rPr kumimoji="0" lang="en-US" sz="1700" b="0" i="0" u="none" strike="noStrike" cap="none" spc="0" normalizeH="0" baseline="0" noProof="0">
                <a:ln>
                  <a:noFill/>
                </a:ln>
                <a:effectLst/>
                <a:uLnTx/>
                <a:uFillTx/>
                <a:latin typeface="Calibri" panose="020F0502020204030204" pitchFamily="34" charset="0"/>
              </a:rPr>
              <a:t> (Health Alert Network) Health Advisory to alert healthcare providers to low vaccination rates against flu, COVID-19, and RSV (respiratory syncytial virus). </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latin typeface="Calibri" panose="020F0502020204030204" pitchFamily="34" charset="0"/>
              </a:rPr>
              <a:t>CDC recommends that everyone 6 months and older get an annual flu vaccine as long as influenza viruses are spreading. </a:t>
            </a:r>
            <a:r>
              <a:rPr kumimoji="0" lang="en-US" sz="1700" b="1" i="0" u="none" strike="noStrike" cap="none" spc="0" normalizeH="0" baseline="0" noProof="0">
                <a:ln>
                  <a:noFill/>
                </a:ln>
                <a:effectLst/>
                <a:uLnTx/>
                <a:uFillTx/>
                <a:latin typeface="Calibri" panose="020F0502020204030204" pitchFamily="34" charset="0"/>
              </a:rPr>
              <a:t>Vaccination now can still provide benefit this season.</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endParaRPr lang="en-US" sz="1700" b="1">
              <a:latin typeface="Calibri" panose="020F0502020204030204" pitchFamily="34" charset="0"/>
            </a:endParaRPr>
          </a:p>
          <a:p>
            <a:pPr marL="114300" marR="0" lvl="0" fontAlgn="auto">
              <a:lnSpc>
                <a:spcPct val="90000"/>
              </a:lnSpc>
              <a:spcBef>
                <a:spcPts val="0"/>
              </a:spcBef>
              <a:spcAft>
                <a:spcPts val="600"/>
              </a:spcAft>
              <a:buClrTx/>
              <a:buSzTx/>
              <a:tabLst/>
              <a:defRPr/>
            </a:pPr>
            <a:r>
              <a:rPr kumimoji="0" lang="en-US" sz="1700" i="0" u="none" strike="noStrike" cap="none" spc="0" normalizeH="0" baseline="0" noProof="0">
                <a:ln>
                  <a:noFill/>
                </a:ln>
                <a:effectLst/>
                <a:uLnTx/>
                <a:uFillTx/>
                <a:latin typeface="Calibri" panose="020F0502020204030204" pitchFamily="34" charset="0"/>
              </a:rPr>
              <a:t>Find current flu information </a:t>
            </a:r>
            <a:r>
              <a:rPr kumimoji="0" lang="en-US" sz="1700" i="0" u="none" strike="noStrike" cap="none" spc="0" normalizeH="0" baseline="0" noProof="0">
                <a:ln>
                  <a:noFill/>
                </a:ln>
                <a:effectLst/>
                <a:uLnTx/>
                <a:uFillTx/>
                <a:latin typeface="Calibri" panose="020F0502020204030204" pitchFamily="34" charset="0"/>
                <a:hlinkClick r:id="rId3"/>
              </a:rPr>
              <a:t>here</a:t>
            </a:r>
            <a:r>
              <a:rPr kumimoji="0" lang="en-US" sz="1700" i="0" u="none" strike="noStrike" cap="none" spc="0" normalizeH="0" baseline="0" noProof="0">
                <a:ln>
                  <a:noFill/>
                </a:ln>
                <a:effectLst/>
                <a:uLnTx/>
                <a:uFillTx/>
                <a:latin typeface="Calibri" panose="020F0502020204030204" pitchFamily="34" charset="0"/>
              </a:rPr>
              <a:t>. </a:t>
            </a:r>
          </a:p>
        </p:txBody>
      </p:sp>
      <p:sp>
        <p:nvSpPr>
          <p:cNvPr id="3" name="TextBox 2">
            <a:extLst>
              <a:ext uri="{FF2B5EF4-FFF2-40B4-BE49-F238E27FC236}">
                <a16:creationId xmlns:a16="http://schemas.microsoft.com/office/drawing/2014/main" id="{ADC7DC49-8E5A-4300-27EF-5D57626228CE}"/>
              </a:ext>
            </a:extLst>
          </p:cNvPr>
          <p:cNvSpPr txBox="1"/>
          <p:nvPr/>
        </p:nvSpPr>
        <p:spPr>
          <a:xfrm>
            <a:off x="5067428" y="1580321"/>
            <a:ext cx="5600807" cy="430608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800" b="0" i="0" u="none" strike="noStrike" baseline="0">
              <a:latin typeface="Calibri" panose="020F0502020204030204" pitchFamily="34" charset="0"/>
            </a:endParaRPr>
          </a:p>
          <a:p>
            <a:pPr marL="285750" indent="-228600">
              <a:lnSpc>
                <a:spcPct val="90000"/>
              </a:lnSpc>
              <a:spcAft>
                <a:spcPts val="600"/>
              </a:spcAft>
              <a:buFont typeface="Arial" panose="020B0604020202020204" pitchFamily="34" charset="0"/>
              <a:buChar char="•"/>
            </a:pPr>
            <a:endParaRPr lang="en-US" sz="800" b="0" i="0" u="none" strike="noStrike" baseline="0">
              <a:latin typeface="Calibri" panose="020F0502020204030204" pitchFamily="34" charset="0"/>
            </a:endParaRPr>
          </a:p>
          <a:p>
            <a:pPr marL="285750" indent="-228600">
              <a:lnSpc>
                <a:spcPct val="90000"/>
              </a:lnSpc>
              <a:spcAft>
                <a:spcPts val="600"/>
              </a:spcAft>
              <a:buFont typeface="Arial" panose="020B0604020202020204" pitchFamily="34" charset="0"/>
              <a:buChar char="•"/>
            </a:pPr>
            <a:endParaRPr lang="en-US" sz="800" b="0" i="0" u="none" strike="noStrike" baseline="0">
              <a:latin typeface="Calibri" panose="020F0502020204030204" pitchFamily="34" charset="0"/>
            </a:endParaRPr>
          </a:p>
          <a:p>
            <a:pPr marL="285750" indent="-228600">
              <a:lnSpc>
                <a:spcPct val="90000"/>
              </a:lnSpc>
              <a:spcAft>
                <a:spcPts val="600"/>
              </a:spcAft>
              <a:buFont typeface="Arial" panose="020B0604020202020204" pitchFamily="34" charset="0"/>
              <a:buChar char="•"/>
            </a:pPr>
            <a:endParaRPr lang="en-US" sz="800">
              <a:latin typeface="Calibri" panose="020F0502020204030204" pitchFamily="34" charset="0"/>
            </a:endParaRPr>
          </a:p>
          <a:p>
            <a:pPr marL="285750" indent="-228600">
              <a:lnSpc>
                <a:spcPct val="90000"/>
              </a:lnSpc>
              <a:spcAft>
                <a:spcPts val="600"/>
              </a:spcAft>
              <a:buFont typeface="Arial" panose="020B0604020202020204" pitchFamily="34" charset="0"/>
              <a:buChar char="•"/>
            </a:pPr>
            <a:endParaRPr lang="en-US" sz="800">
              <a:latin typeface="Calibri" panose="020F0502020204030204" pitchFamily="34" charset="0"/>
            </a:endParaRPr>
          </a:p>
        </p:txBody>
      </p:sp>
    </p:spTree>
    <p:extLst>
      <p:ext uri="{BB962C8B-B14F-4D97-AF65-F5344CB8AC3E}">
        <p14:creationId xmlns:p14="http://schemas.microsoft.com/office/powerpoint/2010/main" val="7724667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0CF2-DB4C-89B7-4FEF-6C6D9004F57E}"/>
              </a:ext>
            </a:extLst>
          </p:cNvPr>
          <p:cNvSpPr txBox="1">
            <a:spLocks/>
          </p:cNvSpPr>
          <p:nvPr/>
        </p:nvSpPr>
        <p:spPr>
          <a:xfrm>
            <a:off x="621792" y="1161288"/>
            <a:ext cx="3602736" cy="4526280"/>
          </a:xfrm>
          <a:prstGeom prst="rect">
            <a:avLst/>
          </a:prstGeom>
        </p:spPr>
        <p:txBody>
          <a:bodyPr vert="horz" lIns="91440" tIns="45720" rIns="91440" bIns="45720" rtlCol="0" anchor="ctr">
            <a:normAutofit/>
          </a:bodyPr>
          <a:lstStyle>
            <a:lvl1pPr algn="l" defTabSz="685868"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defTabSz="914400">
              <a:spcAft>
                <a:spcPts val="600"/>
              </a:spcAft>
            </a:pPr>
            <a:r>
              <a:rPr lang="en-US" sz="4000" kern="1200">
                <a:solidFill>
                  <a:schemeClr val="tx1"/>
                </a:solidFill>
                <a:latin typeface="+mn-lt"/>
                <a:ea typeface="+mj-ea"/>
                <a:cs typeface="Calibri" panose="020F0502020204030204" pitchFamily="34" charset="0"/>
              </a:rPr>
              <a:t>RSV Vaccine Ordering Dates</a:t>
            </a:r>
          </a:p>
        </p:txBody>
      </p:sp>
      <p:sp>
        <p:nvSpPr>
          <p:cNvPr id="3" name="TextBox 2">
            <a:extLst>
              <a:ext uri="{FF2B5EF4-FFF2-40B4-BE49-F238E27FC236}">
                <a16:creationId xmlns:a16="http://schemas.microsoft.com/office/drawing/2014/main" id="{2E41F756-B5B3-A24D-86CE-F56C6BBDE8A7}"/>
              </a:ext>
            </a:extLst>
          </p:cNvPr>
          <p:cNvSpPr txBox="1"/>
          <p:nvPr/>
        </p:nvSpPr>
        <p:spPr>
          <a:xfrm>
            <a:off x="5161085" y="202223"/>
            <a:ext cx="6479930" cy="5723089"/>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700">
                <a:latin typeface="Calibri" panose="020F0502020204030204" pitchFamily="34" charset="0"/>
              </a:rPr>
              <a:t>Please continue to order and administer </a:t>
            </a:r>
            <a:r>
              <a:rPr lang="en-US" sz="1700" err="1">
                <a:latin typeface="Calibri" panose="020F0502020204030204" pitchFamily="34" charset="0"/>
              </a:rPr>
              <a:t>nirsevimab</a:t>
            </a:r>
            <a:r>
              <a:rPr lang="en-US" sz="1700">
                <a:latin typeface="Calibri" panose="020F0502020204030204" pitchFamily="34" charset="0"/>
              </a:rPr>
              <a:t> (</a:t>
            </a:r>
            <a:r>
              <a:rPr lang="en-US" sz="1700" err="1">
                <a:latin typeface="Calibri" panose="020F0502020204030204" pitchFamily="34" charset="0"/>
              </a:rPr>
              <a:t>Beyfortus</a:t>
            </a:r>
            <a:r>
              <a:rPr lang="en-US" sz="1700">
                <a:latin typeface="Calibri" panose="020F0502020204030204" pitchFamily="34" charset="0"/>
              </a:rPr>
              <a:t>™) for infants and young children through March 31, 2024, in accordance with the Advisory Committee on Immunization Practices (ACIP) recommendations. </a:t>
            </a:r>
          </a:p>
          <a:p>
            <a:pPr marL="285750" indent="-228600">
              <a:lnSpc>
                <a:spcPct val="90000"/>
              </a:lnSpc>
              <a:spcAft>
                <a:spcPts val="600"/>
              </a:spcAft>
              <a:buFont typeface="Arial" panose="020B0604020202020204" pitchFamily="34" charset="0"/>
              <a:buChar char="•"/>
            </a:pPr>
            <a:r>
              <a:rPr lang="en-US" sz="1700">
                <a:latin typeface="Calibri" panose="020F0502020204030204" pitchFamily="34" charset="0"/>
              </a:rPr>
              <a:t>If you have extra VFC doses you will not be able to use by March 31, please complete </a:t>
            </a:r>
            <a:r>
              <a:rPr lang="en-US" sz="1700">
                <a:latin typeface="Calibri" panose="020F0502020204030204" pitchFamily="34" charset="0"/>
                <a:hlinkClick r:id="rId2"/>
              </a:rPr>
              <a:t>this survey</a:t>
            </a:r>
            <a:r>
              <a:rPr lang="en-US" sz="1700">
                <a:latin typeface="Calibri" panose="020F0502020204030204" pitchFamily="34" charset="0"/>
              </a:rPr>
              <a:t> to offer your doses to providers who may be able to utilize them. NC Immunization Program (NCIP) will help redistribute your vaccine. </a:t>
            </a:r>
          </a:p>
          <a:p>
            <a:pPr marL="285750" indent="-228600">
              <a:lnSpc>
                <a:spcPct val="90000"/>
              </a:lnSpc>
              <a:spcAft>
                <a:spcPts val="600"/>
              </a:spcAft>
              <a:buFont typeface="Arial" panose="020B0604020202020204" pitchFamily="34" charset="0"/>
              <a:buChar char="•"/>
            </a:pPr>
            <a:r>
              <a:rPr lang="en-US" sz="1700">
                <a:latin typeface="Calibri" panose="020F0502020204030204" pitchFamily="34" charset="0"/>
              </a:rPr>
              <a:t>After March 31, any unexpired remaining doses should be labeled "DO NOT USE" and stored under appropriate storage conditions until the start of next respiratory season, October 1, 2024. </a:t>
            </a:r>
          </a:p>
          <a:p>
            <a:pPr marL="285750" indent="-228600">
              <a:lnSpc>
                <a:spcPct val="90000"/>
              </a:lnSpc>
              <a:spcAft>
                <a:spcPts val="600"/>
              </a:spcAft>
              <a:buFont typeface="Arial" panose="020B0604020202020204" pitchFamily="34" charset="0"/>
              <a:buChar char="•"/>
            </a:pPr>
            <a:r>
              <a:rPr lang="en-US" sz="1700" b="1">
                <a:latin typeface="Calibri" panose="020F0502020204030204" pitchFamily="34" charset="0"/>
              </a:rPr>
              <a:t>ABRYSVO™ for pregnant people may no longer </a:t>
            </a:r>
            <a:br>
              <a:rPr lang="en-US" sz="1700" b="1">
                <a:latin typeface="Calibri" panose="020F0502020204030204" pitchFamily="34" charset="0"/>
              </a:rPr>
            </a:br>
            <a:r>
              <a:rPr lang="en-US" sz="1700" b="1">
                <a:latin typeface="Calibri" panose="020F0502020204030204" pitchFamily="34" charset="0"/>
              </a:rPr>
              <a:t>be ordered or administered for this season as of </a:t>
            </a:r>
            <a:br>
              <a:rPr lang="en-US" sz="1700" b="1">
                <a:latin typeface="Calibri" panose="020F0502020204030204" pitchFamily="34" charset="0"/>
              </a:rPr>
            </a:br>
            <a:r>
              <a:rPr lang="en-US" sz="1700" b="1">
                <a:latin typeface="Calibri" panose="020F0502020204030204" pitchFamily="34" charset="0"/>
              </a:rPr>
              <a:t>January 31, 2024.</a:t>
            </a:r>
          </a:p>
        </p:txBody>
      </p:sp>
    </p:spTree>
    <p:extLst>
      <p:ext uri="{BB962C8B-B14F-4D97-AF65-F5344CB8AC3E}">
        <p14:creationId xmlns:p14="http://schemas.microsoft.com/office/powerpoint/2010/main" val="3418243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D2769-2013-1BDA-3530-9E529463E924}"/>
              </a:ext>
            </a:extLst>
          </p:cNvPr>
          <p:cNvSpPr txBox="1">
            <a:spLocks/>
          </p:cNvSpPr>
          <p:nvPr/>
        </p:nvSpPr>
        <p:spPr>
          <a:xfrm>
            <a:off x="1066801" y="1014871"/>
            <a:ext cx="4078076" cy="4828256"/>
          </a:xfrm>
          <a:prstGeom prst="rect">
            <a:avLst/>
          </a:prstGeom>
        </p:spPr>
        <p:txBody>
          <a:bodyPr vert="horz" lIns="91440" tIns="45720" rIns="91440" bIns="45720" rtlCol="0" anchor="ctr">
            <a:normAutofit/>
          </a:bodyPr>
          <a:lstStyle>
            <a:lvl1pPr algn="l" defTabSz="685868"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defTabSz="786384">
              <a:spcAft>
                <a:spcPts val="516"/>
              </a:spcAft>
            </a:pPr>
            <a:r>
              <a:rPr lang="en-US" sz="3784" b="1" i="0" kern="1200" dirty="0">
                <a:latin typeface="+mj-lt"/>
                <a:ea typeface="+mj-ea"/>
                <a:cs typeface="+mj-cs"/>
              </a:rPr>
              <a:t>Seasonal Administration of RSV Vaccine*</a:t>
            </a:r>
            <a:endParaRPr lang="en-US" sz="4400" b="1" kern="1200" dirty="0">
              <a:latin typeface="+mj-lt"/>
              <a:ea typeface="+mj-ea"/>
              <a:cs typeface="+mj-cs"/>
            </a:endParaRPr>
          </a:p>
        </p:txBody>
      </p:sp>
      <p:graphicFrame>
        <p:nvGraphicFramePr>
          <p:cNvPr id="5" name="TextBox 2">
            <a:extLst>
              <a:ext uri="{FF2B5EF4-FFF2-40B4-BE49-F238E27FC236}">
                <a16:creationId xmlns:a16="http://schemas.microsoft.com/office/drawing/2014/main" id="{DC165836-2606-EE9D-116D-7929D9A0C143}"/>
              </a:ext>
            </a:extLst>
          </p:cNvPr>
          <p:cNvGraphicFramePr/>
          <p:nvPr/>
        </p:nvGraphicFramePr>
        <p:xfrm>
          <a:off x="5327407" y="1014870"/>
          <a:ext cx="5933627" cy="4828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156EFCC-ECF0-47BB-90E5-1C21AF611526}"/>
              </a:ext>
            </a:extLst>
          </p:cNvPr>
          <p:cNvSpPr txBox="1"/>
          <p:nvPr/>
        </p:nvSpPr>
        <p:spPr>
          <a:xfrm>
            <a:off x="3657600" y="5808173"/>
            <a:ext cx="5812971" cy="307777"/>
          </a:xfrm>
          <a:prstGeom prst="rect">
            <a:avLst/>
          </a:prstGeom>
          <a:noFill/>
        </p:spPr>
        <p:txBody>
          <a:bodyPr wrap="square" rtlCol="0">
            <a:spAutoFit/>
          </a:bodyPr>
          <a:lstStyle/>
          <a:p>
            <a:pPr algn="ctr"/>
            <a:r>
              <a:rPr lang="en-US" sz="1400"/>
              <a:t>*For more information, see the </a:t>
            </a:r>
            <a:r>
              <a:rPr lang="en-US" sz="1400">
                <a:hlinkClick r:id="rId8"/>
              </a:rPr>
              <a:t>COCA alert</a:t>
            </a:r>
            <a:r>
              <a:rPr lang="en-US" sz="1400"/>
              <a:t> dated January 26, 2024. </a:t>
            </a:r>
          </a:p>
        </p:txBody>
      </p:sp>
    </p:spTree>
    <p:extLst>
      <p:ext uri="{BB962C8B-B14F-4D97-AF65-F5344CB8AC3E}">
        <p14:creationId xmlns:p14="http://schemas.microsoft.com/office/powerpoint/2010/main" val="2757524046"/>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A6AAE-8AE6-686F-9314-AF129C6A287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7BB710A-D63B-00B7-F85B-4CF16FE59120}"/>
              </a:ext>
            </a:extLst>
          </p:cNvPr>
          <p:cNvPicPr>
            <a:picLocks noChangeAspect="1"/>
          </p:cNvPicPr>
          <p:nvPr/>
        </p:nvPicPr>
        <p:blipFill rotWithShape="1">
          <a:blip r:embed="rId2"/>
          <a:srcRect t="92249"/>
          <a:stretch/>
        </p:blipFill>
        <p:spPr>
          <a:xfrm>
            <a:off x="301250" y="6038850"/>
            <a:ext cx="11589500" cy="542924"/>
          </a:xfrm>
          <a:prstGeom prst="rect">
            <a:avLst/>
          </a:prstGeom>
        </p:spPr>
      </p:pic>
      <p:sp>
        <p:nvSpPr>
          <p:cNvPr id="5" name="Title 1">
            <a:extLst>
              <a:ext uri="{FF2B5EF4-FFF2-40B4-BE49-F238E27FC236}">
                <a16:creationId xmlns:a16="http://schemas.microsoft.com/office/drawing/2014/main" id="{99277F3E-C9D0-4AB0-BF2C-900A89B12A4D}"/>
              </a:ext>
            </a:extLst>
          </p:cNvPr>
          <p:cNvSpPr txBox="1">
            <a:spLocks/>
          </p:cNvSpPr>
          <p:nvPr/>
        </p:nvSpPr>
        <p:spPr>
          <a:xfrm>
            <a:off x="495300" y="355795"/>
            <a:ext cx="10895822" cy="132556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739AC"/>
                </a:solidFill>
                <a:cs typeface="Calibri Light" panose="020F0302020204030204" pitchFamily="34" charset="0"/>
              </a:rPr>
              <a:t>Q: If a dose of maternal RSV vaccine is inadvertently administered after January 31, is it considered valid?</a:t>
            </a:r>
          </a:p>
        </p:txBody>
      </p:sp>
      <p:graphicFrame>
        <p:nvGraphicFramePr>
          <p:cNvPr id="8" name="TextBox 5">
            <a:extLst>
              <a:ext uri="{FF2B5EF4-FFF2-40B4-BE49-F238E27FC236}">
                <a16:creationId xmlns:a16="http://schemas.microsoft.com/office/drawing/2014/main" id="{5719665C-CC0F-970E-1DC7-CA61A33D0DD9}"/>
              </a:ext>
            </a:extLst>
          </p:cNvPr>
          <p:cNvGraphicFramePr/>
          <p:nvPr/>
        </p:nvGraphicFramePr>
        <p:xfrm>
          <a:off x="407739" y="1828800"/>
          <a:ext cx="11184185" cy="3919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12880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EA9DFF-FC7F-14B2-0062-F7066B2CA6C2}"/>
              </a:ext>
            </a:extLst>
          </p:cNvPr>
          <p:cNvPicPr>
            <a:picLocks noChangeAspect="1"/>
          </p:cNvPicPr>
          <p:nvPr/>
        </p:nvPicPr>
        <p:blipFill rotWithShape="1">
          <a:blip r:embed="rId3"/>
          <a:srcRect l="19612" r="19659" b="2"/>
          <a:stretch/>
        </p:blipFill>
        <p:spPr>
          <a:xfrm>
            <a:off x="1524021" y="10"/>
            <a:ext cx="4653283" cy="5114534"/>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5" name="Title 4">
            <a:extLst>
              <a:ext uri="{FF2B5EF4-FFF2-40B4-BE49-F238E27FC236}">
                <a16:creationId xmlns:a16="http://schemas.microsoft.com/office/drawing/2014/main" id="{4EA00D50-63FC-0EE0-13A6-8A624768749C}"/>
              </a:ext>
            </a:extLst>
          </p:cNvPr>
          <p:cNvSpPr>
            <a:spLocks noGrp="1"/>
          </p:cNvSpPr>
          <p:nvPr>
            <p:ph type="title"/>
          </p:nvPr>
        </p:nvSpPr>
        <p:spPr>
          <a:xfrm>
            <a:off x="1884760" y="327027"/>
            <a:ext cx="3123008" cy="2611437"/>
          </a:xfrm>
        </p:spPr>
        <p:txBody>
          <a:bodyPr vert="horz" lIns="91440" tIns="45720" rIns="91440" bIns="45720" rtlCol="0" anchor="ctr">
            <a:normAutofit/>
          </a:bodyPr>
          <a:lstStyle/>
          <a:p>
            <a:r>
              <a:rPr lang="en-US" sz="3100">
                <a:solidFill>
                  <a:schemeClr val="tx1"/>
                </a:solidFill>
                <a:latin typeface="+mj-lt"/>
                <a:ea typeface="+mj-ea"/>
                <a:cs typeface="+mj-cs"/>
              </a:rPr>
              <a:t>How to Obtain ABRYSVO™ </a:t>
            </a:r>
          </a:p>
        </p:txBody>
      </p:sp>
      <p:sp>
        <p:nvSpPr>
          <p:cNvPr id="11" name="TextBox 10">
            <a:extLst>
              <a:ext uri="{FF2B5EF4-FFF2-40B4-BE49-F238E27FC236}">
                <a16:creationId xmlns:a16="http://schemas.microsoft.com/office/drawing/2014/main" id="{575ABD35-9EBE-2161-ACF5-1029BA26B296}"/>
              </a:ext>
            </a:extLst>
          </p:cNvPr>
          <p:cNvSpPr txBox="1"/>
          <p:nvPr/>
        </p:nvSpPr>
        <p:spPr>
          <a:xfrm>
            <a:off x="577516" y="5579030"/>
            <a:ext cx="11273589" cy="584775"/>
          </a:xfrm>
          <a:prstGeom prst="rect">
            <a:avLst/>
          </a:prstGeom>
          <a:noFill/>
        </p:spPr>
        <p:txBody>
          <a:bodyPr wrap="square" rtlCol="0">
            <a:spAutoFit/>
          </a:bodyPr>
          <a:lstStyle/>
          <a:p>
            <a:pPr>
              <a:spcAft>
                <a:spcPts val="600"/>
              </a:spcAft>
            </a:pPr>
            <a:r>
              <a:rPr lang="en-US" sz="1600">
                <a:latin typeface="Calibri" panose="020F0502020204030204" pitchFamily="34" charset="0"/>
              </a:rPr>
              <a:t>*A child is eligible for the VFC Program if he or she is younger than 19 years of age and is one of the following: Medicaid-eligible, uninsured, underinsured (at FQHCs, LHDs, and deputized provider locations), American Indian or Alaska Native.</a:t>
            </a:r>
          </a:p>
        </p:txBody>
      </p:sp>
      <p:graphicFrame>
        <p:nvGraphicFramePr>
          <p:cNvPr id="10" name="Text Placeholder 5">
            <a:extLst>
              <a:ext uri="{FF2B5EF4-FFF2-40B4-BE49-F238E27FC236}">
                <a16:creationId xmlns:a16="http://schemas.microsoft.com/office/drawing/2014/main" id="{710F2D92-ED00-C84B-F70C-7FD8844367FD}"/>
              </a:ext>
            </a:extLst>
          </p:cNvPr>
          <p:cNvGraphicFramePr/>
          <p:nvPr/>
        </p:nvGraphicFramePr>
        <p:xfrm>
          <a:off x="6310314" y="909638"/>
          <a:ext cx="3996927" cy="4057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0007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35FE4-B71C-9D89-A047-B5B95081AE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223690-FB7A-B98F-82C8-FDB2044886BE}"/>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11F27F3A-B3E9-41ED-AF8F-A365F10BB65F}" type="slidenum">
              <a:rPr lang="en-US" sz="1200" smtClean="0">
                <a:solidFill>
                  <a:schemeClr val="tx1">
                    <a:tint val="75000"/>
                  </a:schemeClr>
                </a:solidFill>
                <a:latin typeface="+mn-lt"/>
                <a:cs typeface="+mn-cs"/>
              </a:rPr>
              <a:pPr>
                <a:spcAft>
                  <a:spcPts val="600"/>
                </a:spcAft>
              </a:pPr>
              <a:t>5</a:t>
            </a:fld>
            <a:endParaRPr lang="en-US" sz="1200">
              <a:solidFill>
                <a:schemeClr val="tx1">
                  <a:tint val="75000"/>
                </a:schemeClr>
              </a:solidFill>
              <a:latin typeface="+mn-lt"/>
              <a:cs typeface="+mn-cs"/>
            </a:endParaRPr>
          </a:p>
        </p:txBody>
      </p:sp>
      <p:graphicFrame>
        <p:nvGraphicFramePr>
          <p:cNvPr id="3" name="Table 2">
            <a:extLst>
              <a:ext uri="{FF2B5EF4-FFF2-40B4-BE49-F238E27FC236}">
                <a16:creationId xmlns:a16="http://schemas.microsoft.com/office/drawing/2014/main" id="{8CA833CB-6646-06F2-6549-782C7EFB4FED}"/>
              </a:ext>
            </a:extLst>
          </p:cNvPr>
          <p:cNvGraphicFramePr>
            <a:graphicFrameLocks noGrp="1"/>
          </p:cNvGraphicFramePr>
          <p:nvPr>
            <p:extLst>
              <p:ext uri="{D42A27DB-BD31-4B8C-83A1-F6EECF244321}">
                <p14:modId xmlns:p14="http://schemas.microsoft.com/office/powerpoint/2010/main" val="1568509144"/>
              </p:ext>
            </p:extLst>
          </p:nvPr>
        </p:nvGraphicFramePr>
        <p:xfrm>
          <a:off x="1007016" y="643467"/>
          <a:ext cx="10177969" cy="5553230"/>
        </p:xfrm>
        <a:graphic>
          <a:graphicData uri="http://schemas.openxmlformats.org/drawingml/2006/table">
            <a:tbl>
              <a:tblPr firstRow="1" firstCol="1" bandRow="1">
                <a:noFill/>
                <a:tableStyleId>{5C22544A-7EE6-4342-B048-85BDC9FD1C3A}</a:tableStyleId>
              </a:tblPr>
              <a:tblGrid>
                <a:gridCol w="3370023">
                  <a:extLst>
                    <a:ext uri="{9D8B030D-6E8A-4147-A177-3AD203B41FA5}">
                      <a16:colId xmlns:a16="http://schemas.microsoft.com/office/drawing/2014/main" val="57136339"/>
                    </a:ext>
                  </a:extLst>
                </a:gridCol>
                <a:gridCol w="6807946">
                  <a:extLst>
                    <a:ext uri="{9D8B030D-6E8A-4147-A177-3AD203B41FA5}">
                      <a16:colId xmlns:a16="http://schemas.microsoft.com/office/drawing/2014/main" val="3013123438"/>
                    </a:ext>
                  </a:extLst>
                </a:gridCol>
              </a:tblGrid>
              <a:tr h="716952">
                <a:tc>
                  <a:txBody>
                    <a:bodyPr/>
                    <a:lstStyle/>
                    <a:p>
                      <a:pPr marL="0" marR="0">
                        <a:lnSpc>
                          <a:spcPct val="107000"/>
                        </a:lnSpc>
                        <a:spcBef>
                          <a:spcPts val="600"/>
                        </a:spcBef>
                        <a:spcAft>
                          <a:spcPts val="600"/>
                        </a:spcAft>
                        <a:tabLst>
                          <a:tab pos="1485900" algn="l"/>
                        </a:tabLst>
                      </a:pPr>
                      <a:r>
                        <a:rPr lang="en-US" sz="1300" b="0" cap="none" spc="0" dirty="0">
                          <a:solidFill>
                            <a:schemeClr val="tx1"/>
                          </a:solidFill>
                          <a:effectLst/>
                        </a:rPr>
                        <a:t>Opening Remarks</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noFill/>
                  </a:tcPr>
                </a:tc>
                <a:tc>
                  <a:txBody>
                    <a:bodyPr/>
                    <a:lstStyle/>
                    <a:p>
                      <a:pPr marL="0" marR="0">
                        <a:spcBef>
                          <a:spcPts val="600"/>
                        </a:spcBef>
                        <a:spcAft>
                          <a:spcPts val="600"/>
                        </a:spcAft>
                      </a:pPr>
                      <a:r>
                        <a:rPr lang="en-US" sz="1300" b="1" cap="none" spc="0" dirty="0">
                          <a:solidFill>
                            <a:schemeClr val="tx1"/>
                          </a:solidFill>
                          <a:effectLst/>
                        </a:rPr>
                        <a:t>Stacie Turpin Saunders, MPH</a:t>
                      </a:r>
                    </a:p>
                    <a:p>
                      <a:pPr marL="0" marR="0">
                        <a:spcBef>
                          <a:spcPts val="600"/>
                        </a:spcBef>
                        <a:spcAft>
                          <a:spcPts val="600"/>
                        </a:spcAft>
                      </a:pPr>
                      <a:r>
                        <a:rPr lang="en-US" sz="1300" b="0" cap="none" spc="0" dirty="0">
                          <a:solidFill>
                            <a:schemeClr val="tx1"/>
                          </a:solidFill>
                          <a:effectLst/>
                        </a:rPr>
                        <a:t>Deputy Director/Section Chief, Local and Community Support</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285649305"/>
                  </a:ext>
                </a:extLst>
              </a:tr>
              <a:tr h="716952">
                <a:tc>
                  <a:txBody>
                    <a:bodyPr/>
                    <a:lstStyle/>
                    <a:p>
                      <a:pPr marL="0" marR="0">
                        <a:lnSpc>
                          <a:spcPct val="107000"/>
                        </a:lnSpc>
                        <a:spcBef>
                          <a:spcPts val="600"/>
                        </a:spcBef>
                        <a:spcAft>
                          <a:spcPts val="600"/>
                        </a:spcAft>
                        <a:tabLst>
                          <a:tab pos="1485900" algn="l"/>
                        </a:tabLst>
                      </a:pPr>
                      <a:r>
                        <a:rPr lang="en-US" sz="1300" b="1" cap="none" spc="0">
                          <a:solidFill>
                            <a:schemeClr val="tx1"/>
                          </a:solidFill>
                          <a:effectLst/>
                        </a:rPr>
                        <a:t>Epi Section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0" marR="0">
                        <a:spcBef>
                          <a:spcPts val="600"/>
                        </a:spcBef>
                        <a:spcAft>
                          <a:spcPts val="600"/>
                        </a:spcAft>
                      </a:pPr>
                      <a:r>
                        <a:rPr lang="en-US" sz="1300" b="1" cap="none" spc="0" dirty="0">
                          <a:solidFill>
                            <a:schemeClr val="tx1"/>
                          </a:solidFill>
                          <a:effectLst/>
                        </a:rPr>
                        <a:t>Zack Moore, MD, MPH</a:t>
                      </a:r>
                    </a:p>
                    <a:p>
                      <a:pPr marL="0" marR="0">
                        <a:spcBef>
                          <a:spcPts val="600"/>
                        </a:spcBef>
                        <a:spcAft>
                          <a:spcPts val="600"/>
                        </a:spcAft>
                      </a:pPr>
                      <a:r>
                        <a:rPr lang="en-US" sz="1300" cap="none" spc="0" dirty="0">
                          <a:solidFill>
                            <a:schemeClr val="tx1"/>
                          </a:solidFill>
                          <a:effectLst/>
                        </a:rPr>
                        <a:t>State Epidemiologist and Epidemiology Section Chief </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3858948224"/>
                  </a:ext>
                </a:extLst>
              </a:tr>
              <a:tr h="658185">
                <a:tc>
                  <a:txBody>
                    <a:bodyPr/>
                    <a:lstStyle/>
                    <a:p>
                      <a:pPr marL="0" marR="0">
                        <a:lnSpc>
                          <a:spcPct val="107000"/>
                        </a:lnSpc>
                        <a:spcBef>
                          <a:spcPts val="600"/>
                        </a:spcBef>
                        <a:spcAft>
                          <a:spcPts val="600"/>
                        </a:spcAft>
                        <a:tabLst>
                          <a:tab pos="1485900" algn="l"/>
                        </a:tabLst>
                      </a:pPr>
                      <a:r>
                        <a:rPr lang="en-US" sz="1300" b="1" cap="none" spc="0">
                          <a:solidFill>
                            <a:schemeClr val="tx1"/>
                          </a:solidFill>
                          <a:effectLst/>
                        </a:rPr>
                        <a:t>MCU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600"/>
                        </a:spcBef>
                        <a:spcAft>
                          <a:spcPts val="600"/>
                        </a:spcAft>
                      </a:pPr>
                      <a:r>
                        <a:rPr lang="en-US" sz="1200" b="1" cap="none" spc="0" dirty="0">
                          <a:solidFill>
                            <a:schemeClr val="tx1"/>
                          </a:solidFill>
                          <a:effectLst/>
                        </a:rPr>
                        <a:t>Erica Wilson, MD, MPH</a:t>
                      </a:r>
                    </a:p>
                    <a:p>
                      <a:pPr marL="0" marR="0">
                        <a:spcBef>
                          <a:spcPts val="600"/>
                        </a:spcBef>
                        <a:spcAft>
                          <a:spcPts val="600"/>
                        </a:spcAft>
                      </a:pPr>
                      <a:r>
                        <a:rPr lang="en-US" sz="1200" cap="none" spc="0" dirty="0">
                          <a:solidFill>
                            <a:schemeClr val="tx1"/>
                          </a:solidFill>
                          <a:effectLst/>
                        </a:rPr>
                        <a:t>Medical Director, Medical Consultation Unit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233242866"/>
                  </a:ext>
                </a:extLst>
              </a:tr>
              <a:tr h="731338">
                <a:tc>
                  <a:txBody>
                    <a:bodyPr/>
                    <a:lstStyle/>
                    <a:p>
                      <a:pPr marL="0" marR="0">
                        <a:spcBef>
                          <a:spcPts val="600"/>
                        </a:spcBef>
                        <a:spcAft>
                          <a:spcPts val="600"/>
                        </a:spcAft>
                      </a:pPr>
                      <a:r>
                        <a:rPr lang="en-US" sz="1300" b="1" cap="none" spc="0" dirty="0">
                          <a:solidFill>
                            <a:schemeClr val="tx1"/>
                          </a:solidFill>
                          <a:effectLst/>
                        </a:rPr>
                        <a:t>Measles; HPAI; cipro resistant </a:t>
                      </a:r>
                      <a:r>
                        <a:rPr lang="en-US" sz="1300" b="1" cap="none" spc="0" dirty="0" err="1">
                          <a:solidFill>
                            <a:schemeClr val="tx1"/>
                          </a:solidFill>
                          <a:effectLst/>
                        </a:rPr>
                        <a:t>NMn</a:t>
                      </a:r>
                      <a:r>
                        <a:rPr lang="en-US" sz="1300" b="1" cap="none" spc="0" dirty="0">
                          <a:solidFill>
                            <a:schemeClr val="tx1"/>
                          </a:solidFill>
                          <a:effectLst/>
                        </a:rPr>
                        <a:t>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solidFill>
                      <a:schemeClr val="accent3"/>
                    </a:solid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Emma Doran, MD, MPH</a:t>
                      </a:r>
                    </a:p>
                    <a:p>
                      <a:pPr marL="0" marR="0">
                        <a:spcBef>
                          <a:spcPts val="600"/>
                        </a:spcBef>
                        <a:spcAft>
                          <a:spcPts val="600"/>
                        </a:spcAft>
                      </a:pPr>
                      <a:r>
                        <a:rPr lang="en-US" sz="1300" cap="none" spc="0" dirty="0">
                          <a:solidFill>
                            <a:schemeClr val="tx1"/>
                          </a:solidFill>
                          <a:effectLst/>
                        </a:rPr>
                        <a:t>Medical Director, Vaccine Preventable and Respiratory Diseases</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solidFill>
                      <a:schemeClr val="accent3"/>
                    </a:solidFill>
                  </a:tcPr>
                </a:tc>
                <a:extLst>
                  <a:ext uri="{0D108BD9-81ED-4DB2-BD59-A6C34878D82A}">
                    <a16:rowId xmlns:a16="http://schemas.microsoft.com/office/drawing/2014/main" val="3467787456"/>
                  </a:ext>
                </a:extLst>
              </a:tr>
              <a:tr h="600405">
                <a:tc>
                  <a:txBody>
                    <a:bodyPr/>
                    <a:lstStyle/>
                    <a:p>
                      <a:pPr marL="0" marR="0">
                        <a:spcBef>
                          <a:spcPts val="600"/>
                        </a:spcBef>
                        <a:spcAft>
                          <a:spcPts val="600"/>
                        </a:spcAft>
                      </a:pPr>
                      <a:r>
                        <a:rPr lang="en-US" sz="1300" b="1" cap="none" spc="0">
                          <a:solidFill>
                            <a:schemeClr val="tx1"/>
                          </a:solidFill>
                          <a:effectLst/>
                        </a:rPr>
                        <a:t>Syphilis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nSpc>
                          <a:spcPct val="107000"/>
                        </a:lnSpc>
                        <a:spcBef>
                          <a:spcPts val="600"/>
                        </a:spcBef>
                        <a:spcAft>
                          <a:spcPts val="600"/>
                        </a:spcAft>
                        <a:tabLst>
                          <a:tab pos="1485900" algn="l"/>
                        </a:tabLst>
                      </a:pPr>
                      <a:r>
                        <a:rPr lang="en-US" sz="1200" b="1" cap="none" spc="0" dirty="0">
                          <a:solidFill>
                            <a:schemeClr val="tx1"/>
                          </a:solidFill>
                          <a:effectLst/>
                        </a:rPr>
                        <a:t>Vicki Mobley, MD, MPH</a:t>
                      </a:r>
                    </a:p>
                    <a:p>
                      <a:pPr marL="0" marR="0">
                        <a:spcBef>
                          <a:spcPts val="600"/>
                        </a:spcBef>
                        <a:spcAft>
                          <a:spcPts val="600"/>
                        </a:spcAft>
                      </a:pPr>
                      <a:r>
                        <a:rPr lang="en-US" sz="1200" cap="none" spc="0" dirty="0">
                          <a:solidFill>
                            <a:schemeClr val="tx1"/>
                          </a:solidFill>
                          <a:effectLst/>
                        </a:rPr>
                        <a:t>Medical Director, HIV/STI</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886566978"/>
                  </a:ext>
                </a:extLst>
              </a:tr>
              <a:tr h="731338">
                <a:tc>
                  <a:txBody>
                    <a:bodyPr/>
                    <a:lstStyle/>
                    <a:p>
                      <a:pPr marL="0" marR="0">
                        <a:spcBef>
                          <a:spcPts val="600"/>
                        </a:spcBef>
                        <a:spcAft>
                          <a:spcPts val="600"/>
                        </a:spcAft>
                      </a:pPr>
                      <a:r>
                        <a:rPr lang="en-US" sz="1300" b="1" cap="none" spc="0">
                          <a:solidFill>
                            <a:schemeClr val="tx1"/>
                          </a:solidFill>
                          <a:effectLst/>
                        </a:rPr>
                        <a:t>Wastewater Surveillance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Molly Deutsch-Feldman</a:t>
                      </a:r>
                    </a:p>
                    <a:p>
                      <a:pPr marL="0" marR="0">
                        <a:spcBef>
                          <a:spcPts val="600"/>
                        </a:spcBef>
                        <a:spcAft>
                          <a:spcPts val="600"/>
                        </a:spcAft>
                      </a:pPr>
                      <a:r>
                        <a:rPr lang="en-US" sz="1300" cap="none" spc="0" dirty="0">
                          <a:solidFill>
                            <a:schemeClr val="tx1"/>
                          </a:solidFill>
                          <a:effectLst/>
                        </a:rPr>
                        <a:t>Environmental Health</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340853296"/>
                  </a:ext>
                </a:extLst>
              </a:tr>
              <a:tr h="658185">
                <a:tc>
                  <a:txBody>
                    <a:bodyPr/>
                    <a:lstStyle/>
                    <a:p>
                      <a:pPr marL="0" marR="0">
                        <a:spcBef>
                          <a:spcPts val="600"/>
                        </a:spcBef>
                        <a:spcAft>
                          <a:spcPts val="600"/>
                        </a:spcAft>
                      </a:pPr>
                      <a:r>
                        <a:rPr lang="en-US" sz="1300" b="1" cap="none" spc="0" dirty="0">
                          <a:solidFill>
                            <a:schemeClr val="tx1"/>
                          </a:solidFill>
                          <a:effectLst/>
                        </a:rPr>
                        <a:t>Vaccine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600"/>
                        </a:spcBef>
                        <a:spcAft>
                          <a:spcPts val="600"/>
                        </a:spcAft>
                      </a:pPr>
                      <a:r>
                        <a:rPr lang="en-US" sz="1200" b="1" cap="none" spc="0" dirty="0">
                          <a:solidFill>
                            <a:schemeClr val="tx1"/>
                          </a:solidFill>
                          <a:effectLst/>
                        </a:rPr>
                        <a:t>Carrie Blanchard, PharmD, MPH</a:t>
                      </a:r>
                    </a:p>
                    <a:p>
                      <a:pPr marL="0" marR="0">
                        <a:spcBef>
                          <a:spcPts val="600"/>
                        </a:spcBef>
                        <a:spcAft>
                          <a:spcPts val="600"/>
                        </a:spcAft>
                      </a:pPr>
                      <a:r>
                        <a:rPr lang="en-US" sz="1200" cap="none" spc="0" dirty="0">
                          <a:solidFill>
                            <a:schemeClr val="tx1"/>
                          </a:solidFill>
                          <a:effectLst/>
                        </a:rPr>
                        <a:t>Immunization Branch Interim Director</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819141836"/>
                  </a:ext>
                </a:extLst>
              </a:tr>
              <a:tr h="0">
                <a:tc>
                  <a:txBody>
                    <a:bodyPr/>
                    <a:lstStyle/>
                    <a:p>
                      <a:pPr marL="0" marR="0">
                        <a:spcBef>
                          <a:spcPts val="600"/>
                        </a:spcBef>
                        <a:spcAft>
                          <a:spcPts val="600"/>
                        </a:spcAf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Therapeutics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marL="0" marR="0">
                        <a:spcBef>
                          <a:spcPts val="600"/>
                        </a:spcBef>
                        <a:spcAft>
                          <a:spcPts val="600"/>
                        </a:spcAft>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Tim Davis, PharmD</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PMP</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Medical Countermeasures Coordinator</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3586688657"/>
                  </a:ext>
                </a:extLst>
              </a:tr>
              <a:tr h="364353">
                <a:tc>
                  <a:txBody>
                    <a:bodyPr/>
                    <a:lstStyle/>
                    <a:p>
                      <a:pPr marL="0" marR="0">
                        <a:lnSpc>
                          <a:spcPct val="107000"/>
                        </a:lnSpc>
                        <a:spcBef>
                          <a:spcPts val="600"/>
                        </a:spcBef>
                        <a:spcAft>
                          <a:spcPts val="600"/>
                        </a:spcAft>
                      </a:pPr>
                      <a:r>
                        <a:rPr lang="en-US" sz="1300" b="1" cap="none" spc="0">
                          <a:solidFill>
                            <a:schemeClr val="tx1"/>
                          </a:solidFill>
                          <a:effectLst/>
                        </a:rPr>
                        <a:t>Question &amp; Answer Session</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600"/>
                        </a:spcBef>
                        <a:spcAft>
                          <a:spcPts val="600"/>
                        </a:spcAft>
                      </a:pPr>
                      <a:r>
                        <a:rPr lang="en-US" sz="1300" cap="none" spc="0" dirty="0">
                          <a:solidFill>
                            <a:schemeClr val="tx1"/>
                          </a:solidFill>
                          <a:effectLst/>
                        </a:rPr>
                        <a:t>Open for Questions — Please use the Zoom Q&amp;A function</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104886011"/>
                  </a:ext>
                </a:extLst>
              </a:tr>
            </a:tbl>
          </a:graphicData>
        </a:graphic>
      </p:graphicFrame>
      <p:sp>
        <p:nvSpPr>
          <p:cNvPr id="6" name="TextBox 5">
            <a:extLst>
              <a:ext uri="{FF2B5EF4-FFF2-40B4-BE49-F238E27FC236}">
                <a16:creationId xmlns:a16="http://schemas.microsoft.com/office/drawing/2014/main" id="{DBC4AA70-1411-09E9-92C3-B266F89752FC}"/>
              </a:ext>
            </a:extLst>
          </p:cNvPr>
          <p:cNvSpPr txBox="1"/>
          <p:nvPr/>
        </p:nvSpPr>
        <p:spPr>
          <a:xfrm>
            <a:off x="5126624" y="22231"/>
            <a:ext cx="4424082" cy="584775"/>
          </a:xfrm>
          <a:prstGeom prst="rect">
            <a:avLst/>
          </a:prstGeom>
          <a:noFill/>
        </p:spPr>
        <p:txBody>
          <a:bodyPr wrap="square" rtlCol="0">
            <a:spAutoFit/>
          </a:bodyPr>
          <a:lstStyle/>
          <a:p>
            <a:r>
              <a:rPr lang="en-US" sz="3200" b="1" dirty="0">
                <a:latin typeface="Franklin Gothic Book" panose="020B0503020102020204" pitchFamily="34" charset="0"/>
              </a:rPr>
              <a:t>Agenda</a:t>
            </a:r>
          </a:p>
        </p:txBody>
      </p:sp>
    </p:spTree>
    <p:extLst>
      <p:ext uri="{BB962C8B-B14F-4D97-AF65-F5344CB8AC3E}">
        <p14:creationId xmlns:p14="http://schemas.microsoft.com/office/powerpoint/2010/main" val="2854061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C2DE7-CE20-515D-BB2B-6BE28F6BDCBF}"/>
              </a:ext>
            </a:extLst>
          </p:cNvPr>
          <p:cNvSpPr>
            <a:spLocks noGrp="1"/>
          </p:cNvSpPr>
          <p:nvPr>
            <p:ph type="title"/>
          </p:nvPr>
        </p:nvSpPr>
        <p:spPr>
          <a:xfrm>
            <a:off x="841248" y="643467"/>
            <a:ext cx="3840480" cy="5571066"/>
          </a:xfrm>
        </p:spPr>
        <p:txBody>
          <a:bodyPr vert="horz" lIns="91440" tIns="45720" rIns="91440" bIns="45720" rtlCol="0" anchor="ctr">
            <a:normAutofit/>
          </a:bodyPr>
          <a:lstStyle/>
          <a:p>
            <a:pPr defTabSz="914400"/>
            <a:r>
              <a:rPr lang="en-US" sz="5400" kern="1200">
                <a:solidFill>
                  <a:schemeClr val="tx1"/>
                </a:solidFill>
                <a:latin typeface="+mj-lt"/>
                <a:ea typeface="+mj-ea"/>
                <a:cs typeface="+mj-cs"/>
              </a:rPr>
              <a:t>Mpox </a:t>
            </a:r>
            <a:br>
              <a:rPr lang="en-US" sz="5400" kern="1200">
                <a:solidFill>
                  <a:schemeClr val="tx1"/>
                </a:solidFill>
                <a:latin typeface="+mj-lt"/>
                <a:ea typeface="+mj-ea"/>
                <a:cs typeface="+mj-cs"/>
              </a:rPr>
            </a:br>
            <a:r>
              <a:rPr lang="en-US" sz="5400" kern="1200">
                <a:solidFill>
                  <a:schemeClr val="tx1"/>
                </a:solidFill>
                <a:latin typeface="+mj-lt"/>
                <a:ea typeface="+mj-ea"/>
                <a:cs typeface="+mj-cs"/>
              </a:rPr>
              <a:t>Updates</a:t>
            </a:r>
          </a:p>
        </p:txBody>
      </p:sp>
      <p:sp>
        <p:nvSpPr>
          <p:cNvPr id="4" name="TextBox 3">
            <a:extLst>
              <a:ext uri="{FF2B5EF4-FFF2-40B4-BE49-F238E27FC236}">
                <a16:creationId xmlns:a16="http://schemas.microsoft.com/office/drawing/2014/main" id="{5C78EF20-B769-5C2D-EAFB-B412CA4C4DBC}"/>
              </a:ext>
            </a:extLst>
          </p:cNvPr>
          <p:cNvSpPr txBox="1"/>
          <p:nvPr/>
        </p:nvSpPr>
        <p:spPr>
          <a:xfrm>
            <a:off x="5568696" y="395926"/>
            <a:ext cx="6346784" cy="6127422"/>
          </a:xfrm>
          <a:prstGeom prst="rect">
            <a:avLst/>
          </a:prstGeom>
        </p:spPr>
        <p:txBody>
          <a:bodyPr vert="horz" lIns="91440" tIns="45720" rIns="91440" bIns="45720" rtlCol="0" anchor="ctr">
            <a:normAutofit/>
          </a:bodyPr>
          <a:lstStyle/>
          <a:p>
            <a:pPr marR="0" lvl="0" fontAlgn="auto">
              <a:lnSpc>
                <a:spcPct val="90000"/>
              </a:lnSpc>
              <a:spcBef>
                <a:spcPts val="750"/>
              </a:spcBef>
              <a:spcAft>
                <a:spcPts val="750"/>
              </a:spcAft>
              <a:buClrTx/>
              <a:buSzTx/>
              <a:tabLst/>
              <a:defRPr/>
            </a:pPr>
            <a:r>
              <a:rPr kumimoji="0" lang="en-US" b="0" i="0" u="none" strike="noStrike" cap="none" spc="0" normalizeH="0" baseline="0" noProof="0" dirty="0">
                <a:ln>
                  <a:noFill/>
                </a:ln>
                <a:effectLst/>
                <a:uLnTx/>
                <a:uFillTx/>
                <a:latin typeface="Calibri" panose="020F0502020204030204" pitchFamily="34" charset="0"/>
              </a:rPr>
              <a:t>Vaccines (e.g., JYNNEOS, ACAM2000) and other medical countermeasures are available and expected to be effective for both Clade I and Clade II MPXV infections. However, vaccination coverage in the US remains low, with only one in four people who are eligible to receive the vaccine having received both doses of JYNNEOS. CDC recommends that clinicians encourage vaccination for patients who are eligible, which includes:</a:t>
            </a:r>
          </a:p>
          <a:p>
            <a:pPr marL="285750" marR="0" lvl="0" indent="-228600" fontAlgn="auto">
              <a:lnSpc>
                <a:spcPct val="90000"/>
              </a:lnSpc>
              <a:spcBef>
                <a:spcPts val="750"/>
              </a:spcBef>
              <a:spcAft>
                <a:spcPts val="75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latin typeface="Calibri" panose="020F0502020204030204" pitchFamily="34" charset="0"/>
              </a:rPr>
              <a:t>Anyone who has or may have multiple or anonymous sex partners</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latin typeface="Calibri" panose="020F0502020204030204" pitchFamily="34" charset="0"/>
              </a:rPr>
              <a:t>Anyone whose sex partners are eligible per the criteria above</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latin typeface="Calibri" panose="020F0502020204030204" pitchFamily="34" charset="0"/>
              </a:rPr>
              <a:t>People who know or suspect they have been exposed to mpox in the last 14 days</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latin typeface="Calibri" panose="020F0502020204030204" pitchFamily="34" charset="0"/>
              </a:rPr>
              <a:t>Anyone who considers themselves at risk for mpox through sex or intimate contact</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effectLst/>
              <a:uLnTx/>
              <a:uFillTx/>
              <a:latin typeface="Calibri" panose="020F0502020204030204" pitchFamily="34" charset="0"/>
            </a:endParaRPr>
          </a:p>
          <a:p>
            <a:pPr marR="0" lvl="0" fontAlgn="auto">
              <a:lnSpc>
                <a:spcPct val="90000"/>
              </a:lnSpc>
              <a:spcBef>
                <a:spcPts val="0"/>
              </a:spcBef>
              <a:spcAft>
                <a:spcPts val="600"/>
              </a:spcAft>
              <a:buClrTx/>
              <a:buSzTx/>
              <a:tabLst/>
              <a:defRPr/>
            </a:pPr>
            <a:r>
              <a:rPr kumimoji="0" lang="en-US" b="0" i="0" u="none" strike="noStrike" cap="none" spc="0" normalizeH="0" baseline="0" noProof="0" dirty="0">
                <a:ln>
                  <a:noFill/>
                </a:ln>
                <a:effectLst/>
                <a:uLnTx/>
                <a:uFillTx/>
                <a:latin typeface="Calibri" panose="020F0502020204030204" pitchFamily="34" charset="0"/>
              </a:rPr>
              <a:t>Mpox metrics in North Carolina: </a:t>
            </a:r>
            <a:r>
              <a:rPr kumimoji="0" lang="en-US" b="0" i="0" u="none" strike="noStrike" cap="none" spc="0" normalizeH="0" baseline="0" noProof="0" dirty="0">
                <a:ln>
                  <a:noFill/>
                </a:ln>
                <a:effectLst/>
                <a:uLnTx/>
                <a:uFillTx/>
                <a:latin typeface="Calibri" panose="020F0502020204030204" pitchFamily="34" charset="0"/>
                <a:hlinkClick r:id="rId3">
                  <a:extLst>
                    <a:ext uri="{A12FA001-AC4F-418D-AE19-62706E023703}">
                      <ahyp:hlinkClr xmlns:ahyp="http://schemas.microsoft.com/office/drawing/2018/hyperlinkcolor" val="tx"/>
                    </a:ext>
                  </a:extLst>
                </a:hlinkClick>
              </a:rPr>
              <a:t>MPOX | NCDHHS</a:t>
            </a:r>
            <a:endParaRPr kumimoji="0" lang="en-US" b="0" i="0" u="none" strike="noStrike" cap="none" spc="0" normalizeH="0" baseline="0" noProof="0" dirty="0">
              <a:ln>
                <a:noFill/>
              </a:ln>
              <a:effectLst/>
              <a:uLnTx/>
              <a:uFillTx/>
              <a:latin typeface="Calibri" panose="020F0502020204030204" pitchFamily="34" charset="0"/>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effectLst/>
              <a:uLnTx/>
              <a:uFillTx/>
              <a:latin typeface="Calibri" panose="020F0502020204030204" pitchFamily="34" charset="0"/>
            </a:endParaRPr>
          </a:p>
          <a:p>
            <a:pPr marR="0" lvl="0" fontAlgn="auto">
              <a:lnSpc>
                <a:spcPct val="90000"/>
              </a:lnSpc>
              <a:spcBef>
                <a:spcPts val="0"/>
              </a:spcBef>
              <a:spcAft>
                <a:spcPts val="600"/>
              </a:spcAft>
              <a:buClrTx/>
              <a:buSzTx/>
              <a:tabLst/>
              <a:defRPr/>
            </a:pPr>
            <a:r>
              <a:rPr kumimoji="0" lang="en-US" b="0" i="0" u="none" strike="noStrike" cap="none" spc="0" normalizeH="0" baseline="0" noProof="0" dirty="0">
                <a:ln>
                  <a:noFill/>
                </a:ln>
                <a:effectLst/>
                <a:uLnTx/>
                <a:uFillTx/>
                <a:latin typeface="Calibri" panose="020F0502020204030204" pitchFamily="34" charset="0"/>
              </a:rPr>
              <a:t>Click </a:t>
            </a:r>
            <a:r>
              <a:rPr kumimoji="0" lang="en-US" b="0" i="0" u="none" strike="noStrike" cap="none" spc="0" normalizeH="0" baseline="0" noProof="0" dirty="0">
                <a:ln>
                  <a:noFill/>
                </a:ln>
                <a:effectLst/>
                <a:uLnTx/>
                <a:uFillTx/>
                <a:latin typeface="Calibri" panose="020F0502020204030204" pitchFamily="34" charset="0"/>
                <a:hlinkClick r:id="rId4">
                  <a:extLst>
                    <a:ext uri="{A12FA001-AC4F-418D-AE19-62706E023703}">
                      <ahyp:hlinkClr xmlns:ahyp="http://schemas.microsoft.com/office/drawing/2018/hyperlinkcolor" val="tx"/>
                    </a:ext>
                  </a:extLst>
                </a:hlinkClick>
              </a:rPr>
              <a:t>here</a:t>
            </a:r>
            <a:r>
              <a:rPr kumimoji="0" lang="en-US" b="0" i="0" u="none" strike="noStrike" cap="none" spc="0" normalizeH="0" baseline="0" noProof="0" dirty="0">
                <a:ln>
                  <a:noFill/>
                </a:ln>
                <a:effectLst/>
                <a:uLnTx/>
                <a:uFillTx/>
                <a:latin typeface="Calibri" panose="020F0502020204030204" pitchFamily="34" charset="0"/>
              </a:rPr>
              <a:t> to read the DHHS communication on mpox infections </a:t>
            </a:r>
            <a:br>
              <a:rPr kumimoji="0" lang="en-US" b="0" i="0" u="none" strike="noStrike" cap="none" spc="0" normalizeH="0" baseline="0" noProof="0" dirty="0">
                <a:ln>
                  <a:noFill/>
                </a:ln>
                <a:effectLst/>
                <a:uLnTx/>
                <a:uFillTx/>
                <a:latin typeface="Calibri" panose="020F0502020204030204" pitchFamily="34" charset="0"/>
              </a:rPr>
            </a:br>
            <a:r>
              <a:rPr kumimoji="0" lang="en-US" b="0" i="0" u="none" strike="noStrike" cap="none" spc="0" normalizeH="0" baseline="0" noProof="0" dirty="0">
                <a:ln>
                  <a:noFill/>
                </a:ln>
                <a:effectLst/>
                <a:uLnTx/>
                <a:uFillTx/>
                <a:latin typeface="Calibri" panose="020F0502020204030204" pitchFamily="34" charset="0"/>
              </a:rPr>
              <a:t>sent December 29, 2023.</a:t>
            </a:r>
          </a:p>
          <a:p>
            <a:pPr indent="-228600">
              <a:lnSpc>
                <a:spcPct val="90000"/>
              </a:lnSpc>
              <a:spcAft>
                <a:spcPts val="600"/>
              </a:spcAft>
              <a:buFont typeface="Arial" panose="020B0604020202020204" pitchFamily="34" charset="0"/>
              <a:buChar char="•"/>
            </a:pPr>
            <a:endParaRPr lang="en-US" dirty="0">
              <a:effectLst/>
              <a:latin typeface="Calibri" panose="020F0502020204030204" pitchFamily="34" charset="0"/>
            </a:endParaRPr>
          </a:p>
        </p:txBody>
      </p:sp>
    </p:spTree>
    <p:extLst>
      <p:ext uri="{BB962C8B-B14F-4D97-AF65-F5344CB8AC3E}">
        <p14:creationId xmlns:p14="http://schemas.microsoft.com/office/powerpoint/2010/main" val="35701228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E1476-A6AE-068E-D35A-2FBB569E54CC}"/>
              </a:ext>
            </a:extLst>
          </p:cNvPr>
          <p:cNvSpPr txBox="1">
            <a:spLocks/>
          </p:cNvSpPr>
          <p:nvPr/>
        </p:nvSpPr>
        <p:spPr>
          <a:xfrm>
            <a:off x="589560" y="856180"/>
            <a:ext cx="4560584" cy="1128068"/>
          </a:xfrm>
          <a:prstGeom prst="rect">
            <a:avLst/>
          </a:prstGeom>
        </p:spPr>
        <p:txBody>
          <a:bodyPr vert="horz" lIns="91440" tIns="45720" rIns="91440" bIns="45720" rtlCol="0" anchor="ctr">
            <a:normAutofit/>
          </a:bodyPr>
          <a:lstStyle>
            <a:lvl1pPr algn="l" defTabSz="685868"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defTabSz="914400">
              <a:spcAft>
                <a:spcPts val="600"/>
              </a:spcAft>
            </a:pPr>
            <a:r>
              <a:rPr lang="en-US" sz="2500" b="1">
                <a:latin typeface="+mj-lt"/>
                <a:cs typeface="Calibri" panose="020F0502020204030204" pitchFamily="34" charset="0"/>
              </a:rPr>
              <a:t>JYNNEOS: Ordering and New Provider Instructions</a:t>
            </a:r>
          </a:p>
        </p:txBody>
      </p:sp>
      <p:sp>
        <p:nvSpPr>
          <p:cNvPr id="3" name="Content Placeholder 2">
            <a:extLst>
              <a:ext uri="{FF2B5EF4-FFF2-40B4-BE49-F238E27FC236}">
                <a16:creationId xmlns:a16="http://schemas.microsoft.com/office/drawing/2014/main" id="{C46A6B4C-9B81-DB8A-54D9-BAAE6D3EAC26}"/>
              </a:ext>
            </a:extLst>
          </p:cNvPr>
          <p:cNvSpPr txBox="1">
            <a:spLocks/>
          </p:cNvSpPr>
          <p:nvPr/>
        </p:nvSpPr>
        <p:spPr>
          <a:xfrm>
            <a:off x="590720" y="2090569"/>
            <a:ext cx="4726716" cy="3968079"/>
          </a:xfrm>
          <a:prstGeom prst="rect">
            <a:avLst/>
          </a:prstGeom>
        </p:spPr>
        <p:txBody>
          <a:bodyPr vert="horz" lIns="91440" tIns="45720" rIns="91440" bIns="45720" rtlCol="0" anchor="ctr">
            <a:normAutofit/>
          </a:bodyPr>
          <a:lstStyle>
            <a:lvl1pPr marL="171468" indent="-171468" algn="l" defTabSz="685868"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321" indent="-233387" algn="l" defTabSz="685868"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336" indent="-171468" algn="l" defTabSz="685868"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270" indent="-171468" algn="l" defTabSz="685868"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204" indent="-171468" algn="l" defTabSz="685868"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6138" indent="-171468" algn="l" defTabSz="6858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73" indent="-171468" algn="l" defTabSz="6858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008" indent="-171468" algn="l" defTabSz="6858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942" indent="-171468" algn="l" defTabSz="6858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defTabSz="914400"/>
            <a:r>
              <a:rPr lang="en-US" sz="1800" dirty="0">
                <a:latin typeface="Calibri"/>
                <a:cs typeface="Calibri"/>
              </a:rPr>
              <a:t>Providers who are interested in offering the mpox vaccine should begin by completing </a:t>
            </a:r>
            <a:r>
              <a:rPr lang="en-US" sz="1800" dirty="0">
                <a:latin typeface="Calibri"/>
                <a:cs typeface="Calibri"/>
                <a:hlinkClick r:id="rId2"/>
              </a:rPr>
              <a:t>this survey</a:t>
            </a:r>
            <a:r>
              <a:rPr lang="en-US" sz="1800" dirty="0">
                <a:latin typeface="Calibri"/>
                <a:cs typeface="Calibri"/>
              </a:rPr>
              <a:t>.</a:t>
            </a:r>
            <a:endParaRPr lang="en-US" sz="3200" dirty="0">
              <a:latin typeface="Calibri"/>
              <a:cs typeface="Calibri"/>
            </a:endParaRPr>
          </a:p>
          <a:p>
            <a:pPr marL="171450" indent="-171450" defTabSz="914400"/>
            <a:r>
              <a:rPr lang="en-US" sz="1800" dirty="0">
                <a:latin typeface="Calibri"/>
                <a:cs typeface="Calibri"/>
              </a:rPr>
              <a:t>Newly enrolled JYNNEOS providers can </a:t>
            </a:r>
            <a:r>
              <a:rPr lang="en-US" sz="1800" dirty="0">
                <a:latin typeface="Calibri"/>
                <a:cs typeface="Calibri"/>
                <a:hlinkClick r:id="rId3"/>
              </a:rPr>
              <a:t>request vaccines here</a:t>
            </a:r>
            <a:r>
              <a:rPr lang="en-US" sz="1800" dirty="0">
                <a:latin typeface="Calibri"/>
                <a:cs typeface="Calibri"/>
              </a:rPr>
              <a:t>, or by contacting Kandice Oakley at </a:t>
            </a:r>
            <a:r>
              <a:rPr lang="en-US" sz="1800" dirty="0">
                <a:latin typeface="Calibri"/>
                <a:cs typeface="Calibri"/>
                <a:hlinkClick r:id="rId4"/>
              </a:rPr>
              <a:t>kandice.oakley@dhhs.nc.gov</a:t>
            </a:r>
            <a:r>
              <a:rPr lang="en-US" sz="1800" dirty="0">
                <a:latin typeface="Calibri"/>
                <a:cs typeface="Calibri"/>
              </a:rPr>
              <a:t> to place an order. </a:t>
            </a:r>
          </a:p>
          <a:p>
            <a:pPr marL="171450" indent="-171450" defTabSz="914400"/>
            <a:r>
              <a:rPr lang="en-US" sz="1800" dirty="0">
                <a:latin typeface="Calibri"/>
                <a:cs typeface="Calibri"/>
              </a:rPr>
              <a:t>The roadmap to becoming a JYNNEOS provider can be found </a:t>
            </a:r>
            <a:r>
              <a:rPr lang="en-US" sz="1800" dirty="0">
                <a:latin typeface="Calibri"/>
                <a:cs typeface="Calibri"/>
                <a:hlinkClick r:id="rId5"/>
              </a:rPr>
              <a:t>here</a:t>
            </a:r>
            <a:r>
              <a:rPr lang="en-US" sz="1800" dirty="0">
                <a:latin typeface="Calibri"/>
                <a:cs typeface="Calibri"/>
              </a:rPr>
              <a:t>.</a:t>
            </a:r>
          </a:p>
          <a:p>
            <a:pPr marL="171450" indent="-171450" defTabSz="914400"/>
            <a:r>
              <a:rPr lang="en-US" sz="1800" dirty="0">
                <a:latin typeface="Calibri"/>
                <a:cs typeface="Calibri"/>
              </a:rPr>
              <a:t>Our goal is to ensure there is a vial in every fridge and prevent missed opportunities.</a:t>
            </a:r>
          </a:p>
          <a:p>
            <a:pPr marL="171450" indent="-171450" defTabSz="914400"/>
            <a:r>
              <a:rPr lang="en-US" sz="1800" dirty="0">
                <a:latin typeface="Calibri"/>
                <a:cs typeface="Calibri"/>
              </a:rPr>
              <a:t>Please reduce barriers by offering the vaccine in all adult clinics, not requiring prerequisites, etc. </a:t>
            </a:r>
            <a:endParaRPr lang="en-US" sz="1800" dirty="0">
              <a:latin typeface="Calibri" panose="020F0502020204030204" pitchFamily="34" charset="0"/>
              <a:cs typeface="Calibri" panose="020F0502020204030204" pitchFamily="34" charset="0"/>
            </a:endParaRPr>
          </a:p>
        </p:txBody>
      </p:sp>
      <p:pic>
        <p:nvPicPr>
          <p:cNvPr id="5" name="Picture 4" descr="VEF Logo.png">
            <a:extLst>
              <a:ext uri="{FF2B5EF4-FFF2-40B4-BE49-F238E27FC236}">
                <a16:creationId xmlns:a16="http://schemas.microsoft.com/office/drawing/2014/main" id="{DA656BC4-9D52-2197-174E-4F726E415F30}"/>
              </a:ext>
            </a:extLst>
          </p:cNvPr>
          <p:cNvPicPr>
            <a:picLocks noChangeAspect="1"/>
          </p:cNvPicPr>
          <p:nvPr/>
        </p:nvPicPr>
        <p:blipFill rotWithShape="1">
          <a:blip r:embed="rId6"/>
          <a:srcRect t="3062" r="4" b="4"/>
          <a:stretch/>
        </p:blipFill>
        <p:spPr>
          <a:xfrm>
            <a:off x="5977788" y="799352"/>
            <a:ext cx="5425410" cy="5259296"/>
          </a:xfrm>
          <a:prstGeom prst="rect">
            <a:avLst/>
          </a:prstGeom>
        </p:spPr>
      </p:pic>
    </p:spTree>
    <p:extLst>
      <p:ext uri="{BB962C8B-B14F-4D97-AF65-F5344CB8AC3E}">
        <p14:creationId xmlns:p14="http://schemas.microsoft.com/office/powerpoint/2010/main" val="3931449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4BFB5F-601F-53E6-79C5-5DFF2C0D0053}"/>
              </a:ext>
            </a:extLst>
          </p:cNvPr>
          <p:cNvSpPr txBox="1">
            <a:spLocks/>
          </p:cNvSpPr>
          <p:nvPr/>
        </p:nvSpPr>
        <p:spPr>
          <a:xfrm>
            <a:off x="841248" y="643467"/>
            <a:ext cx="3840480" cy="5571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5400" b="0" i="0" u="none" strike="noStrike" kern="1200" cap="none" spc="0" normalizeH="0" baseline="0" noProof="0">
                <a:ln>
                  <a:noFill/>
                </a:ln>
                <a:solidFill>
                  <a:schemeClr val="tx1"/>
                </a:solidFill>
                <a:effectLst/>
                <a:uLnTx/>
                <a:uFillTx/>
                <a:ea typeface="+mj-ea"/>
                <a:cs typeface="+mj-cs"/>
              </a:rPr>
              <a:t>Measles: </a:t>
            </a:r>
            <a:r>
              <a:rPr kumimoji="0" lang="en-US" sz="5400" b="0" i="0" u="none" strike="noStrike" kern="1200" cap="none" spc="0" normalizeH="0" baseline="0" noProof="0">
                <a:ln>
                  <a:noFill/>
                </a:ln>
                <a:solidFill>
                  <a:schemeClr val="tx1"/>
                </a:solidFill>
                <a:effectLst/>
                <a:uLnTx/>
                <a:uFillTx/>
                <a:ea typeface="+mj-ea"/>
                <a:cs typeface="+mj-cs"/>
                <a:hlinkClick r:id="rId2"/>
              </a:rPr>
              <a:t>CDC COCA Update Jan 2024</a:t>
            </a:r>
            <a:endParaRPr kumimoji="0" lang="en-US" sz="5400" b="0" i="0" u="none" strike="noStrike" kern="1200" cap="none" spc="0" normalizeH="0" baseline="0" noProof="0">
              <a:ln>
                <a:noFill/>
              </a:ln>
              <a:solidFill>
                <a:schemeClr val="tx1"/>
              </a:solidFill>
              <a:effectLst/>
              <a:uLnTx/>
              <a:uFillTx/>
              <a:ea typeface="+mj-ea"/>
              <a:cs typeface="+mj-cs"/>
            </a:endParaRPr>
          </a:p>
        </p:txBody>
      </p:sp>
      <p:sp>
        <p:nvSpPr>
          <p:cNvPr id="4" name="Content Placeholder 2">
            <a:extLst>
              <a:ext uri="{FF2B5EF4-FFF2-40B4-BE49-F238E27FC236}">
                <a16:creationId xmlns:a16="http://schemas.microsoft.com/office/drawing/2014/main" id="{400507AC-3396-A7C2-95F0-A0EDAC9976F4}"/>
              </a:ext>
            </a:extLst>
          </p:cNvPr>
          <p:cNvSpPr txBox="1">
            <a:spLocks/>
          </p:cNvSpPr>
          <p:nvPr/>
        </p:nvSpPr>
        <p:spPr>
          <a:xfrm>
            <a:off x="5257801" y="237392"/>
            <a:ext cx="6770076" cy="637442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Bef>
                <a:spcPts val="750"/>
              </a:spcBef>
              <a:spcAft>
                <a:spcPts val="750"/>
              </a:spcAft>
              <a:buClrTx/>
              <a:buSzTx/>
              <a:buNone/>
              <a:tabLst/>
              <a:defRPr/>
            </a:pPr>
            <a:r>
              <a:rPr kumimoji="0" lang="en-US" sz="1600" b="0" i="0" u="none" strike="noStrike" cap="none" spc="0" normalizeH="0" baseline="0" noProof="0" dirty="0">
                <a:ln>
                  <a:noFill/>
                </a:ln>
                <a:effectLst/>
                <a:uLnTx/>
                <a:uFillTx/>
                <a:latin typeface="Calibri" panose="020F0502020204030204" pitchFamily="34" charset="0"/>
              </a:rPr>
              <a:t>Between December 1, 2023 and January 23, 2024, the CDC was notified of </a:t>
            </a:r>
            <a:r>
              <a:rPr kumimoji="0" lang="en-US" sz="1600" b="1" i="0" u="none" strike="noStrike" cap="none" spc="0" normalizeH="0" baseline="0" noProof="0" dirty="0">
                <a:ln>
                  <a:noFill/>
                </a:ln>
                <a:effectLst/>
                <a:uLnTx/>
                <a:uFillTx/>
                <a:latin typeface="Calibri" panose="020F0502020204030204" pitchFamily="34" charset="0"/>
              </a:rPr>
              <a:t>23 confirmed US cases of measles</a:t>
            </a:r>
            <a:r>
              <a:rPr kumimoji="0" lang="en-US" sz="1600" b="0" i="0" u="none" strike="noStrike" cap="none" spc="0" normalizeH="0" baseline="0" noProof="0" dirty="0">
                <a:ln>
                  <a:noFill/>
                </a:ln>
                <a:effectLst/>
                <a:uLnTx/>
                <a:uFillTx/>
                <a:latin typeface="Calibri" panose="020F0502020204030204" pitchFamily="34" charset="0"/>
              </a:rPr>
              <a:t>. Most of these cases were among children and adolescents who had not received a measles-containing vaccine (MMR or MMRV), even if age eligible.</a:t>
            </a:r>
          </a:p>
          <a:p>
            <a:pPr marL="0" marR="0" lvl="0" indent="0" fontAlgn="auto">
              <a:spcBef>
                <a:spcPts val="750"/>
              </a:spcBef>
              <a:spcAft>
                <a:spcPts val="750"/>
              </a:spcAft>
              <a:buClrTx/>
              <a:buSzTx/>
              <a:buNone/>
              <a:tabLst/>
              <a:defRPr/>
            </a:pPr>
            <a:r>
              <a:rPr kumimoji="0" lang="en-US" sz="1600" b="0" i="0" u="none" strike="noStrike" cap="none" spc="0" normalizeH="0" baseline="0" noProof="0" dirty="0">
                <a:ln>
                  <a:noFill/>
                </a:ln>
                <a:effectLst/>
                <a:uLnTx/>
                <a:uFillTx/>
                <a:latin typeface="Calibri" panose="020F0502020204030204" pitchFamily="34" charset="0"/>
              </a:rPr>
              <a:t>Providers should be on alert for patients who have:</a:t>
            </a:r>
          </a:p>
          <a:p>
            <a:pPr marL="914400" marR="0" lvl="1" indent="-342900" fontAlgn="auto">
              <a:spcBef>
                <a:spcPts val="750"/>
              </a:spcBef>
              <a:spcAft>
                <a:spcPts val="750"/>
              </a:spcAft>
              <a:buClrTx/>
              <a:buSzTx/>
              <a:buFont typeface="+mj-lt"/>
              <a:buAutoNum type="arabicPeriod"/>
              <a:tabLst/>
              <a:defRPr/>
            </a:pPr>
            <a:r>
              <a:rPr kumimoji="0" lang="en-US" sz="1600" b="0" i="0" u="none" strike="noStrike" cap="none" spc="0" normalizeH="0" baseline="0" noProof="0" dirty="0">
                <a:ln>
                  <a:noFill/>
                </a:ln>
                <a:effectLst/>
                <a:uLnTx/>
                <a:uFillTx/>
                <a:latin typeface="Calibri" panose="020F0502020204030204" pitchFamily="34" charset="0"/>
              </a:rPr>
              <a:t>febrile rash illness and symptoms consistent with measles (e.g., cough, coryza, or conjunctivitis), and </a:t>
            </a:r>
          </a:p>
          <a:p>
            <a:pPr marL="914400" marR="0" lvl="1" indent="-342900" fontAlgn="auto">
              <a:spcBef>
                <a:spcPts val="750"/>
              </a:spcBef>
              <a:spcAft>
                <a:spcPts val="750"/>
              </a:spcAft>
              <a:buClrTx/>
              <a:buSzTx/>
              <a:buFont typeface="+mj-lt"/>
              <a:buAutoNum type="arabicPeriod"/>
              <a:tabLst/>
              <a:defRPr/>
            </a:pPr>
            <a:r>
              <a:rPr kumimoji="0" lang="en-US" sz="1600" b="0" i="0" u="none" strike="noStrike" cap="none" spc="0" normalizeH="0" baseline="0" noProof="0" dirty="0">
                <a:ln>
                  <a:noFill/>
                </a:ln>
                <a:effectLst/>
                <a:uLnTx/>
                <a:uFillTx/>
                <a:latin typeface="Calibri" panose="020F0502020204030204" pitchFamily="34" charset="0"/>
              </a:rPr>
              <a:t>have recently traveled abroad, especially to countries with ongoing measles outbreaks. </a:t>
            </a:r>
          </a:p>
          <a:p>
            <a:pPr marL="0" marR="0" lvl="0" indent="0" fontAlgn="auto">
              <a:spcBef>
                <a:spcPts val="750"/>
              </a:spcBef>
              <a:spcAft>
                <a:spcPts val="750"/>
              </a:spcAft>
              <a:buClrTx/>
              <a:buSzTx/>
              <a:buNone/>
              <a:tabLst/>
              <a:defRPr/>
            </a:pPr>
            <a:r>
              <a:rPr kumimoji="0" lang="en-US" sz="1600" b="0" i="0" u="none" strike="noStrike" cap="none" spc="0" normalizeH="0" baseline="0" noProof="0" dirty="0">
                <a:ln>
                  <a:noFill/>
                </a:ln>
                <a:effectLst/>
                <a:uLnTx/>
                <a:uFillTx/>
                <a:latin typeface="Calibri" panose="020F0502020204030204" pitchFamily="34" charset="0"/>
              </a:rPr>
              <a:t>The increased number of measles importations seen in recent weeks is reflective of a rise in global measles cases and a growing global threat from the disease.</a:t>
            </a:r>
          </a:p>
          <a:p>
            <a:pPr marL="0" marR="0" lvl="0" indent="0" fontAlgn="auto">
              <a:spcBef>
                <a:spcPts val="750"/>
              </a:spcBef>
              <a:spcAft>
                <a:spcPts val="750"/>
              </a:spcAft>
              <a:buClrTx/>
              <a:buSzTx/>
              <a:buNone/>
              <a:tabLst/>
              <a:defRPr/>
            </a:pPr>
            <a:r>
              <a:rPr kumimoji="0" lang="en-US" sz="1600" b="0" i="0" u="none" strike="noStrike" cap="none" spc="0" normalizeH="0" baseline="0" noProof="0" dirty="0">
                <a:ln>
                  <a:noFill/>
                </a:ln>
                <a:effectLst/>
                <a:uLnTx/>
                <a:uFillTx/>
                <a:latin typeface="Calibri" panose="020F0502020204030204" pitchFamily="34" charset="0"/>
              </a:rPr>
              <a:t>People 6</a:t>
            </a:r>
            <a:r>
              <a:rPr lang="en-US" sz="1600" dirty="0">
                <a:latin typeface="Calibri" panose="020F0502020204030204" pitchFamily="34" charset="0"/>
              </a:rPr>
              <a:t> </a:t>
            </a:r>
            <a:r>
              <a:rPr kumimoji="0" lang="en-US" sz="1600" b="0" i="0" u="none" strike="noStrike" cap="none" spc="0" normalizeH="0" baseline="0" noProof="0" dirty="0">
                <a:ln>
                  <a:noFill/>
                </a:ln>
                <a:effectLst/>
                <a:uLnTx/>
                <a:uFillTx/>
                <a:latin typeface="Calibri" panose="020F0502020204030204" pitchFamily="34" charset="0"/>
              </a:rPr>
              <a:t>months of age and older who will be traveling internationally should be protected against measles. CDC guidance on MMR vaccines </a:t>
            </a:r>
            <a:br>
              <a:rPr kumimoji="0" lang="en-US" sz="1600" b="0" i="0" u="none" strike="noStrike" cap="none" spc="0" normalizeH="0" baseline="0" noProof="0" dirty="0">
                <a:ln>
                  <a:noFill/>
                </a:ln>
                <a:effectLst/>
                <a:uLnTx/>
                <a:uFillTx/>
                <a:latin typeface="Calibri" panose="020F0502020204030204" pitchFamily="34" charset="0"/>
              </a:rPr>
            </a:br>
            <a:r>
              <a:rPr kumimoji="0" lang="en-US" sz="1600" b="0" i="0" u="none" strike="noStrike" cap="none" spc="0" normalizeH="0" baseline="0" noProof="0" dirty="0">
                <a:ln>
                  <a:noFill/>
                </a:ln>
                <a:effectLst/>
                <a:uLnTx/>
                <a:uFillTx/>
                <a:latin typeface="Calibri" panose="020F0502020204030204" pitchFamily="34" charset="0"/>
              </a:rPr>
              <a:t>can be found </a:t>
            </a:r>
            <a:r>
              <a:rPr kumimoji="0" lang="en-US" sz="1600" b="0" i="0" u="none" strike="noStrike" cap="none" spc="0" normalizeH="0" baseline="0" noProof="0" dirty="0">
                <a:ln>
                  <a:noFill/>
                </a:ln>
                <a:effectLst/>
                <a:uLnTx/>
                <a:uFillTx/>
                <a:latin typeface="Calibri" panose="020F0502020204030204" pitchFamily="34" charset="0"/>
                <a:hlinkClick r:id="rId3">
                  <a:extLst>
                    <a:ext uri="{A12FA001-AC4F-418D-AE19-62706E023703}">
                      <ahyp:hlinkClr xmlns:ahyp="http://schemas.microsoft.com/office/drawing/2018/hyperlinkcolor" val="tx"/>
                    </a:ext>
                  </a:extLst>
                </a:hlinkClick>
              </a:rPr>
              <a:t>here</a:t>
            </a:r>
            <a:r>
              <a:rPr kumimoji="0" lang="en-US" sz="1600" b="0" i="0" u="none" strike="noStrike" cap="none" spc="0" normalizeH="0" baseline="0" noProof="0" dirty="0">
                <a:ln>
                  <a:noFill/>
                </a:ln>
                <a:effectLst/>
                <a:uLnTx/>
                <a:uFillTx/>
                <a:latin typeface="Calibri" panose="020F0502020204030204" pitchFamily="34" charset="0"/>
              </a:rPr>
              <a:t>. </a:t>
            </a:r>
          </a:p>
          <a:p>
            <a:pPr marL="0" marR="0" lvl="0" indent="0" fontAlgn="auto">
              <a:spcBef>
                <a:spcPts val="750"/>
              </a:spcBef>
              <a:spcAft>
                <a:spcPts val="750"/>
              </a:spcAft>
              <a:buClrTx/>
              <a:buSzTx/>
              <a:buNone/>
              <a:tabLst/>
              <a:defRPr/>
            </a:pPr>
            <a:r>
              <a:rPr kumimoji="0" lang="en-US" sz="1600" b="0" i="0" u="none" strike="noStrike" cap="none" spc="0" normalizeH="0" baseline="0" noProof="0" dirty="0">
                <a:ln>
                  <a:noFill/>
                </a:ln>
                <a:effectLst/>
                <a:uLnTx/>
                <a:uFillTx/>
                <a:latin typeface="Calibri" panose="020F0502020204030204" pitchFamily="34" charset="0"/>
              </a:rPr>
              <a:t>For more information and resources, see the </a:t>
            </a:r>
            <a:r>
              <a:rPr kumimoji="0" lang="en-US" sz="1600" b="0" i="0" u="none" strike="noStrike" cap="none" spc="0" normalizeH="0" baseline="0" noProof="0" dirty="0">
                <a:ln>
                  <a:noFill/>
                </a:ln>
                <a:effectLst/>
                <a:uLnTx/>
                <a:uFillTx/>
                <a:latin typeface="Calibri" panose="020F0502020204030204" pitchFamily="34" charset="0"/>
                <a:hlinkClick r:id="rId2">
                  <a:extLst>
                    <a:ext uri="{A12FA001-AC4F-418D-AE19-62706E023703}">
                      <ahyp:hlinkClr xmlns:ahyp="http://schemas.microsoft.com/office/drawing/2018/hyperlinkcolor" val="tx"/>
                    </a:ext>
                  </a:extLst>
                </a:hlinkClick>
              </a:rPr>
              <a:t>COCA alert</a:t>
            </a:r>
            <a:r>
              <a:rPr kumimoji="0" lang="en-US" sz="1600" b="0" i="0" u="none" strike="noStrike" cap="none" spc="0" normalizeH="0" baseline="0" noProof="0" dirty="0">
                <a:ln>
                  <a:noFill/>
                </a:ln>
                <a:effectLst/>
                <a:uLnTx/>
                <a:uFillTx/>
                <a:latin typeface="Calibri" panose="020F0502020204030204" pitchFamily="34" charset="0"/>
              </a:rPr>
              <a:t> sent </a:t>
            </a:r>
            <a:br>
              <a:rPr kumimoji="0" lang="en-US" sz="1600" b="0" i="0" u="none" strike="noStrike" cap="none" spc="0" normalizeH="0" baseline="0" noProof="0" dirty="0">
                <a:ln>
                  <a:noFill/>
                </a:ln>
                <a:effectLst/>
                <a:uLnTx/>
                <a:uFillTx/>
                <a:latin typeface="Calibri" panose="020F0502020204030204" pitchFamily="34" charset="0"/>
              </a:rPr>
            </a:br>
            <a:r>
              <a:rPr kumimoji="0" lang="en-US" sz="1600" b="0" i="0" u="none" strike="noStrike" cap="none" spc="0" normalizeH="0" baseline="0" noProof="0" dirty="0">
                <a:ln>
                  <a:noFill/>
                </a:ln>
                <a:effectLst/>
                <a:uLnTx/>
                <a:uFillTx/>
                <a:latin typeface="Calibri" panose="020F0502020204030204" pitchFamily="34" charset="0"/>
              </a:rPr>
              <a:t>25 January 2024. </a:t>
            </a:r>
          </a:p>
        </p:txBody>
      </p:sp>
    </p:spTree>
    <p:extLst>
      <p:ext uri="{BB962C8B-B14F-4D97-AF65-F5344CB8AC3E}">
        <p14:creationId xmlns:p14="http://schemas.microsoft.com/office/powerpoint/2010/main" val="23103390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20465-C806-CD89-2FE9-E964D3BF6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331E94-DF89-060D-CEF2-063114AEE22A}"/>
              </a:ext>
            </a:extLst>
          </p:cNvPr>
          <p:cNvSpPr>
            <a:spLocks noGrp="1"/>
          </p:cNvSpPr>
          <p:nvPr>
            <p:ph type="title"/>
          </p:nvPr>
        </p:nvSpPr>
        <p:spPr>
          <a:xfrm>
            <a:off x="838200" y="643467"/>
            <a:ext cx="2951205" cy="5571066"/>
          </a:xfrm>
        </p:spPr>
        <p:txBody>
          <a:bodyPr vert="horz" lIns="91440" tIns="45720" rIns="91440" bIns="45720" rtlCol="0" anchor="ctr">
            <a:normAutofit/>
          </a:bodyPr>
          <a:lstStyle/>
          <a:p>
            <a:pPr defTabSz="914400"/>
            <a:r>
              <a:rPr lang="en-US" sz="4400" kern="1200" dirty="0">
                <a:latin typeface="+mj-lt"/>
                <a:ea typeface="+mj-ea"/>
                <a:cs typeface="+mj-cs"/>
              </a:rPr>
              <a:t>NCIR </a:t>
            </a:r>
            <a:br>
              <a:rPr lang="en-US" sz="4400" kern="1200" dirty="0">
                <a:latin typeface="+mj-lt"/>
                <a:ea typeface="+mj-ea"/>
                <a:cs typeface="+mj-cs"/>
              </a:rPr>
            </a:br>
            <a:r>
              <a:rPr lang="en-US" sz="4400" kern="1200" dirty="0">
                <a:latin typeface="+mj-lt"/>
                <a:ea typeface="+mj-ea"/>
                <a:cs typeface="+mj-cs"/>
              </a:rPr>
              <a:t>Update</a:t>
            </a:r>
          </a:p>
        </p:txBody>
      </p:sp>
      <p:sp>
        <p:nvSpPr>
          <p:cNvPr id="4" name="TextBox 3">
            <a:extLst>
              <a:ext uri="{FF2B5EF4-FFF2-40B4-BE49-F238E27FC236}">
                <a16:creationId xmlns:a16="http://schemas.microsoft.com/office/drawing/2014/main" id="{BA7B5184-FD5A-3506-7883-DBEBABBD2B7E}"/>
              </a:ext>
            </a:extLst>
          </p:cNvPr>
          <p:cNvSpPr txBox="1"/>
          <p:nvPr/>
        </p:nvSpPr>
        <p:spPr>
          <a:xfrm>
            <a:off x="5269640" y="1231545"/>
            <a:ext cx="5986962" cy="4354577"/>
          </a:xfrm>
          <a:prstGeom prst="rect">
            <a:avLst/>
          </a:prstGeom>
        </p:spPr>
        <p:txBody>
          <a:bodyPr vert="horz" lIns="91440" tIns="45720" rIns="91440" bIns="45720" rtlCol="0" anchor="ctr">
            <a:normAutofit/>
          </a:bodyPr>
          <a:lstStyle/>
          <a:p>
            <a:pPr marL="245745" indent="-245745" defTabSz="786384">
              <a:lnSpc>
                <a:spcPct val="90000"/>
              </a:lnSpc>
              <a:spcAft>
                <a:spcPts val="516"/>
              </a:spcAft>
              <a:buFont typeface="Arial"/>
              <a:buChar char="•"/>
              <a:defRPr/>
            </a:pPr>
            <a:r>
              <a:rPr lang="en-US" sz="1548" kern="1200" dirty="0">
                <a:solidFill>
                  <a:srgbClr val="000000"/>
                </a:solidFill>
                <a:latin typeface="Calibri" panose="020F0502020204030204"/>
                <a:ea typeface="+mn-ea"/>
                <a:cs typeface="Calibri"/>
              </a:rPr>
              <a:t>A new funding code, titled "</a:t>
            </a:r>
            <a:r>
              <a:rPr lang="en-US" sz="1548" b="1" kern="1200" dirty="0">
                <a:solidFill>
                  <a:srgbClr val="000000"/>
                </a:solidFill>
                <a:latin typeface="Calibri" panose="020F0502020204030204"/>
                <a:ea typeface="+mn-ea"/>
                <a:cs typeface="Calibri"/>
              </a:rPr>
              <a:t>Bridge</a:t>
            </a:r>
            <a:r>
              <a:rPr lang="en-US" sz="1548" kern="1200" dirty="0">
                <a:solidFill>
                  <a:srgbClr val="000000"/>
                </a:solidFill>
                <a:latin typeface="Calibri" panose="020F0502020204030204"/>
                <a:ea typeface="+mn-ea"/>
                <a:cs typeface="Calibri"/>
              </a:rPr>
              <a:t>", has been added to the NCIR to improve inventory management and vaccine tracking of COVID vaccine doses administered through the COVID Bridge Program.</a:t>
            </a:r>
            <a:r>
              <a:rPr lang="en-US" sz="1290" kern="1200" dirty="0">
                <a:solidFill>
                  <a:srgbClr val="000000"/>
                </a:solidFill>
                <a:latin typeface="Calibri" panose="020F0502020204030204"/>
                <a:ea typeface="+mn-ea"/>
                <a:cs typeface="Calibri"/>
              </a:rPr>
              <a:t> </a:t>
            </a:r>
          </a:p>
          <a:p>
            <a:pPr marL="245745" indent="-245745" defTabSz="786384">
              <a:lnSpc>
                <a:spcPct val="90000"/>
              </a:lnSpc>
              <a:spcAft>
                <a:spcPts val="516"/>
              </a:spcAft>
              <a:buFont typeface="Arial"/>
              <a:buChar char="•"/>
              <a:defRPr/>
            </a:pPr>
            <a:r>
              <a:rPr lang="en-US" sz="1548" kern="1200" dirty="0">
                <a:solidFill>
                  <a:srgbClr val="000000"/>
                </a:solidFill>
                <a:latin typeface="Calibri" panose="020F0502020204030204"/>
                <a:ea typeface="+mn-ea"/>
                <a:cs typeface="Calibri"/>
              </a:rPr>
              <a:t>Bridge providers should continue to document bridge doses under the already established Bridge Access subsites (if applicable) until further guidance is released. </a:t>
            </a:r>
          </a:p>
          <a:p>
            <a:pPr marL="285750" marR="0" lvl="0" indent="-285750" algn="l" defTabSz="914400" rtl="0" eaLnBrk="1" fontAlgn="auto" latinLnBrk="0" hangingPunct="1">
              <a:lnSpc>
                <a:spcPct val="90000"/>
              </a:lnSpc>
              <a:spcBef>
                <a:spcPts val="0"/>
              </a:spcBef>
              <a:spcAft>
                <a:spcPts val="600"/>
              </a:spcAft>
              <a:buClrTx/>
              <a:buSzTx/>
              <a:buFont typeface="Arial"/>
              <a:buChar char="•"/>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pic>
        <p:nvPicPr>
          <p:cNvPr id="3" name="Picture 2">
            <a:extLst>
              <a:ext uri="{FF2B5EF4-FFF2-40B4-BE49-F238E27FC236}">
                <a16:creationId xmlns:a16="http://schemas.microsoft.com/office/drawing/2014/main" id="{20AC097A-8833-0E26-F0B4-4A9795C011BD}"/>
              </a:ext>
            </a:extLst>
          </p:cNvPr>
          <p:cNvPicPr>
            <a:picLocks noChangeAspect="1"/>
          </p:cNvPicPr>
          <p:nvPr/>
        </p:nvPicPr>
        <p:blipFill>
          <a:blip r:embed="rId3"/>
          <a:stretch>
            <a:fillRect/>
          </a:stretch>
        </p:blipFill>
        <p:spPr>
          <a:xfrm>
            <a:off x="5207640" y="4121961"/>
            <a:ext cx="6291714" cy="495411"/>
          </a:xfrm>
          <a:prstGeom prst="rect">
            <a:avLst/>
          </a:prstGeom>
        </p:spPr>
      </p:pic>
    </p:spTree>
    <p:extLst>
      <p:ext uri="{BB962C8B-B14F-4D97-AF65-F5344CB8AC3E}">
        <p14:creationId xmlns:p14="http://schemas.microsoft.com/office/powerpoint/2010/main" val="36240464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17EE1-FBA9-E39B-F13B-E381D9DEC8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F89CD-1FFE-5109-30BD-9FA7DF702DC4}"/>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11F27F3A-B3E9-41ED-AF8F-A365F10BB65F}" type="slidenum">
              <a:rPr lang="en-US" sz="1200" smtClean="0">
                <a:solidFill>
                  <a:schemeClr val="tx1">
                    <a:tint val="75000"/>
                  </a:schemeClr>
                </a:solidFill>
                <a:latin typeface="+mn-lt"/>
                <a:cs typeface="+mn-cs"/>
              </a:rPr>
              <a:pPr>
                <a:spcAft>
                  <a:spcPts val="600"/>
                </a:spcAft>
              </a:pPr>
              <a:t>54</a:t>
            </a:fld>
            <a:endParaRPr lang="en-US" sz="1200">
              <a:solidFill>
                <a:schemeClr val="tx1">
                  <a:tint val="75000"/>
                </a:schemeClr>
              </a:solidFill>
              <a:latin typeface="+mn-lt"/>
              <a:cs typeface="+mn-cs"/>
            </a:endParaRPr>
          </a:p>
        </p:txBody>
      </p:sp>
      <p:graphicFrame>
        <p:nvGraphicFramePr>
          <p:cNvPr id="3" name="Table 2">
            <a:extLst>
              <a:ext uri="{FF2B5EF4-FFF2-40B4-BE49-F238E27FC236}">
                <a16:creationId xmlns:a16="http://schemas.microsoft.com/office/drawing/2014/main" id="{E6E85960-3A01-02D7-E19D-A461A4044DEB}"/>
              </a:ext>
            </a:extLst>
          </p:cNvPr>
          <p:cNvGraphicFramePr>
            <a:graphicFrameLocks noGrp="1"/>
          </p:cNvGraphicFramePr>
          <p:nvPr>
            <p:extLst>
              <p:ext uri="{D42A27DB-BD31-4B8C-83A1-F6EECF244321}">
                <p14:modId xmlns:p14="http://schemas.microsoft.com/office/powerpoint/2010/main" val="1953287022"/>
              </p:ext>
            </p:extLst>
          </p:nvPr>
        </p:nvGraphicFramePr>
        <p:xfrm>
          <a:off x="1007016" y="643467"/>
          <a:ext cx="10177969" cy="5553230"/>
        </p:xfrm>
        <a:graphic>
          <a:graphicData uri="http://schemas.openxmlformats.org/drawingml/2006/table">
            <a:tbl>
              <a:tblPr firstRow="1" firstCol="1" bandRow="1">
                <a:noFill/>
                <a:tableStyleId>{5C22544A-7EE6-4342-B048-85BDC9FD1C3A}</a:tableStyleId>
              </a:tblPr>
              <a:tblGrid>
                <a:gridCol w="3370023">
                  <a:extLst>
                    <a:ext uri="{9D8B030D-6E8A-4147-A177-3AD203B41FA5}">
                      <a16:colId xmlns:a16="http://schemas.microsoft.com/office/drawing/2014/main" val="57136339"/>
                    </a:ext>
                  </a:extLst>
                </a:gridCol>
                <a:gridCol w="6807946">
                  <a:extLst>
                    <a:ext uri="{9D8B030D-6E8A-4147-A177-3AD203B41FA5}">
                      <a16:colId xmlns:a16="http://schemas.microsoft.com/office/drawing/2014/main" val="3013123438"/>
                    </a:ext>
                  </a:extLst>
                </a:gridCol>
              </a:tblGrid>
              <a:tr h="716952">
                <a:tc>
                  <a:txBody>
                    <a:bodyPr/>
                    <a:lstStyle/>
                    <a:p>
                      <a:pPr marL="0" marR="0">
                        <a:lnSpc>
                          <a:spcPct val="107000"/>
                        </a:lnSpc>
                        <a:spcBef>
                          <a:spcPts val="600"/>
                        </a:spcBef>
                        <a:spcAft>
                          <a:spcPts val="600"/>
                        </a:spcAft>
                        <a:tabLst>
                          <a:tab pos="1485900" algn="l"/>
                        </a:tabLst>
                      </a:pPr>
                      <a:r>
                        <a:rPr lang="en-US" sz="1300" b="0" cap="none" spc="0" dirty="0">
                          <a:solidFill>
                            <a:schemeClr val="tx1"/>
                          </a:solidFill>
                          <a:effectLst/>
                        </a:rPr>
                        <a:t>Opening Remarks</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noFill/>
                  </a:tcPr>
                </a:tc>
                <a:tc>
                  <a:txBody>
                    <a:bodyPr/>
                    <a:lstStyle/>
                    <a:p>
                      <a:pPr marL="0" marR="0">
                        <a:spcBef>
                          <a:spcPts val="600"/>
                        </a:spcBef>
                        <a:spcAft>
                          <a:spcPts val="600"/>
                        </a:spcAft>
                      </a:pPr>
                      <a:r>
                        <a:rPr lang="en-US" sz="1300" b="1" cap="none" spc="0" dirty="0">
                          <a:solidFill>
                            <a:schemeClr val="tx1"/>
                          </a:solidFill>
                          <a:effectLst/>
                        </a:rPr>
                        <a:t>Stacie Turpin Saunders, MPH</a:t>
                      </a:r>
                    </a:p>
                    <a:p>
                      <a:pPr marL="0" marR="0">
                        <a:spcBef>
                          <a:spcPts val="600"/>
                        </a:spcBef>
                        <a:spcAft>
                          <a:spcPts val="600"/>
                        </a:spcAft>
                      </a:pPr>
                      <a:r>
                        <a:rPr lang="en-US" sz="1300" b="0" cap="none" spc="0" dirty="0">
                          <a:solidFill>
                            <a:schemeClr val="tx1"/>
                          </a:solidFill>
                          <a:effectLst/>
                        </a:rPr>
                        <a:t>Deputy Director/Section Chief, Local and Community Support</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285649305"/>
                  </a:ext>
                </a:extLst>
              </a:tr>
              <a:tr h="716952">
                <a:tc>
                  <a:txBody>
                    <a:bodyPr/>
                    <a:lstStyle/>
                    <a:p>
                      <a:pPr marL="0" marR="0">
                        <a:lnSpc>
                          <a:spcPct val="107000"/>
                        </a:lnSpc>
                        <a:spcBef>
                          <a:spcPts val="600"/>
                        </a:spcBef>
                        <a:spcAft>
                          <a:spcPts val="600"/>
                        </a:spcAft>
                        <a:tabLst>
                          <a:tab pos="1485900" algn="l"/>
                        </a:tabLst>
                      </a:pPr>
                      <a:r>
                        <a:rPr lang="en-US" sz="1300" b="1" cap="none" spc="0">
                          <a:solidFill>
                            <a:schemeClr val="tx1"/>
                          </a:solidFill>
                          <a:effectLst/>
                        </a:rPr>
                        <a:t>Epi Section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0" marR="0">
                        <a:spcBef>
                          <a:spcPts val="600"/>
                        </a:spcBef>
                        <a:spcAft>
                          <a:spcPts val="600"/>
                        </a:spcAft>
                      </a:pPr>
                      <a:r>
                        <a:rPr lang="en-US" sz="1300" b="1" cap="none" spc="0" dirty="0">
                          <a:solidFill>
                            <a:schemeClr val="tx1"/>
                          </a:solidFill>
                          <a:effectLst/>
                        </a:rPr>
                        <a:t>Zack Moore, MD, MPH</a:t>
                      </a:r>
                    </a:p>
                    <a:p>
                      <a:pPr marL="0" marR="0">
                        <a:spcBef>
                          <a:spcPts val="600"/>
                        </a:spcBef>
                        <a:spcAft>
                          <a:spcPts val="600"/>
                        </a:spcAft>
                      </a:pPr>
                      <a:r>
                        <a:rPr lang="en-US" sz="1300" cap="none" spc="0" dirty="0">
                          <a:solidFill>
                            <a:schemeClr val="tx1"/>
                          </a:solidFill>
                          <a:effectLst/>
                        </a:rPr>
                        <a:t>State Epidemiologist and Epidemiology Section Chief </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3858948224"/>
                  </a:ext>
                </a:extLst>
              </a:tr>
              <a:tr h="658185">
                <a:tc>
                  <a:txBody>
                    <a:bodyPr/>
                    <a:lstStyle/>
                    <a:p>
                      <a:pPr marL="0" marR="0">
                        <a:lnSpc>
                          <a:spcPct val="107000"/>
                        </a:lnSpc>
                        <a:spcBef>
                          <a:spcPts val="600"/>
                        </a:spcBef>
                        <a:spcAft>
                          <a:spcPts val="600"/>
                        </a:spcAft>
                        <a:tabLst>
                          <a:tab pos="1485900" algn="l"/>
                        </a:tabLst>
                      </a:pPr>
                      <a:r>
                        <a:rPr lang="en-US" sz="1300" b="1" cap="none" spc="0">
                          <a:solidFill>
                            <a:schemeClr val="tx1"/>
                          </a:solidFill>
                          <a:effectLst/>
                        </a:rPr>
                        <a:t>MCU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600"/>
                        </a:spcBef>
                        <a:spcAft>
                          <a:spcPts val="600"/>
                        </a:spcAft>
                      </a:pPr>
                      <a:r>
                        <a:rPr lang="en-US" sz="1200" b="1" cap="none" spc="0" dirty="0">
                          <a:solidFill>
                            <a:schemeClr val="tx1"/>
                          </a:solidFill>
                          <a:effectLst/>
                        </a:rPr>
                        <a:t>Erica Wilson, MD, MPH</a:t>
                      </a:r>
                    </a:p>
                    <a:p>
                      <a:pPr marL="0" marR="0">
                        <a:spcBef>
                          <a:spcPts val="600"/>
                        </a:spcBef>
                        <a:spcAft>
                          <a:spcPts val="600"/>
                        </a:spcAft>
                      </a:pPr>
                      <a:r>
                        <a:rPr lang="en-US" sz="1200" cap="none" spc="0" dirty="0">
                          <a:solidFill>
                            <a:schemeClr val="tx1"/>
                          </a:solidFill>
                          <a:effectLst/>
                        </a:rPr>
                        <a:t>Medical Director, Medical Consultation Unit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233242866"/>
                  </a:ext>
                </a:extLst>
              </a:tr>
              <a:tr h="731338">
                <a:tc>
                  <a:txBody>
                    <a:bodyPr/>
                    <a:lstStyle/>
                    <a:p>
                      <a:pPr marL="0" marR="0">
                        <a:spcBef>
                          <a:spcPts val="600"/>
                        </a:spcBef>
                        <a:spcAft>
                          <a:spcPts val="600"/>
                        </a:spcAft>
                      </a:pPr>
                      <a:r>
                        <a:rPr lang="en-US" sz="1300" b="1" cap="none" spc="0">
                          <a:solidFill>
                            <a:schemeClr val="tx1"/>
                          </a:solidFill>
                          <a:effectLst/>
                        </a:rPr>
                        <a:t>Measles; HPAI; cipro resistant NMn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Emma Doran, MD, MPH</a:t>
                      </a:r>
                    </a:p>
                    <a:p>
                      <a:pPr marL="0" marR="0">
                        <a:spcBef>
                          <a:spcPts val="600"/>
                        </a:spcBef>
                        <a:spcAft>
                          <a:spcPts val="600"/>
                        </a:spcAft>
                      </a:pPr>
                      <a:r>
                        <a:rPr lang="en-US" sz="1300" cap="none" spc="0" dirty="0">
                          <a:solidFill>
                            <a:schemeClr val="tx1"/>
                          </a:solidFill>
                          <a:effectLst/>
                        </a:rPr>
                        <a:t>Medical Director, Vaccine Preventable and Respiratory Diseases</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467787456"/>
                  </a:ext>
                </a:extLst>
              </a:tr>
              <a:tr h="600405">
                <a:tc>
                  <a:txBody>
                    <a:bodyPr/>
                    <a:lstStyle/>
                    <a:p>
                      <a:pPr marL="0" marR="0">
                        <a:spcBef>
                          <a:spcPts val="600"/>
                        </a:spcBef>
                        <a:spcAft>
                          <a:spcPts val="600"/>
                        </a:spcAft>
                      </a:pPr>
                      <a:r>
                        <a:rPr lang="en-US" sz="1300" b="1" cap="none" spc="0">
                          <a:solidFill>
                            <a:schemeClr val="tx1"/>
                          </a:solidFill>
                          <a:effectLst/>
                        </a:rPr>
                        <a:t>Syphilis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nSpc>
                          <a:spcPct val="107000"/>
                        </a:lnSpc>
                        <a:spcBef>
                          <a:spcPts val="600"/>
                        </a:spcBef>
                        <a:spcAft>
                          <a:spcPts val="600"/>
                        </a:spcAft>
                        <a:tabLst>
                          <a:tab pos="1485900" algn="l"/>
                        </a:tabLst>
                      </a:pPr>
                      <a:r>
                        <a:rPr lang="en-US" sz="1200" b="1" cap="none" spc="0" dirty="0">
                          <a:solidFill>
                            <a:schemeClr val="tx1"/>
                          </a:solidFill>
                          <a:effectLst/>
                        </a:rPr>
                        <a:t>Vicki Mobley, MD, MPH</a:t>
                      </a:r>
                    </a:p>
                    <a:p>
                      <a:pPr marL="0" marR="0">
                        <a:spcBef>
                          <a:spcPts val="600"/>
                        </a:spcBef>
                        <a:spcAft>
                          <a:spcPts val="600"/>
                        </a:spcAft>
                      </a:pPr>
                      <a:r>
                        <a:rPr lang="en-US" sz="1200" cap="none" spc="0" dirty="0">
                          <a:solidFill>
                            <a:schemeClr val="tx1"/>
                          </a:solidFill>
                          <a:effectLst/>
                        </a:rPr>
                        <a:t>Medical Director, HIV/STI</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886566978"/>
                  </a:ext>
                </a:extLst>
              </a:tr>
              <a:tr h="731338">
                <a:tc>
                  <a:txBody>
                    <a:bodyPr/>
                    <a:lstStyle/>
                    <a:p>
                      <a:pPr marL="0" marR="0">
                        <a:spcBef>
                          <a:spcPts val="600"/>
                        </a:spcBef>
                        <a:spcAft>
                          <a:spcPts val="600"/>
                        </a:spcAft>
                      </a:pPr>
                      <a:r>
                        <a:rPr lang="en-US" sz="1300" b="1" cap="none" spc="0">
                          <a:solidFill>
                            <a:schemeClr val="tx1"/>
                          </a:solidFill>
                          <a:effectLst/>
                        </a:rPr>
                        <a:t>Wastewater Surveillance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Molly Deutsch-Feldman</a:t>
                      </a:r>
                    </a:p>
                    <a:p>
                      <a:pPr marL="0" marR="0">
                        <a:spcBef>
                          <a:spcPts val="600"/>
                        </a:spcBef>
                        <a:spcAft>
                          <a:spcPts val="600"/>
                        </a:spcAft>
                      </a:pPr>
                      <a:r>
                        <a:rPr lang="en-US" sz="1300" cap="none" spc="0" dirty="0">
                          <a:solidFill>
                            <a:schemeClr val="tx1"/>
                          </a:solidFill>
                          <a:effectLst/>
                        </a:rPr>
                        <a:t>Environmental Health</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340853296"/>
                  </a:ext>
                </a:extLst>
              </a:tr>
              <a:tr h="658185">
                <a:tc>
                  <a:txBody>
                    <a:bodyPr/>
                    <a:lstStyle/>
                    <a:p>
                      <a:pPr marL="0" marR="0">
                        <a:spcBef>
                          <a:spcPts val="600"/>
                        </a:spcBef>
                        <a:spcAft>
                          <a:spcPts val="600"/>
                        </a:spcAft>
                      </a:pPr>
                      <a:r>
                        <a:rPr lang="en-US" sz="1300" b="1" cap="none" spc="0" dirty="0">
                          <a:solidFill>
                            <a:schemeClr val="tx1"/>
                          </a:solidFill>
                          <a:effectLst/>
                        </a:rPr>
                        <a:t>Vaccine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600"/>
                        </a:spcBef>
                        <a:spcAft>
                          <a:spcPts val="600"/>
                        </a:spcAft>
                      </a:pPr>
                      <a:r>
                        <a:rPr lang="en-US" sz="1200" b="1" cap="none" spc="0" dirty="0">
                          <a:solidFill>
                            <a:schemeClr val="tx1"/>
                          </a:solidFill>
                          <a:effectLst/>
                        </a:rPr>
                        <a:t>Carrie Blanchard, PharmD, MPH</a:t>
                      </a:r>
                    </a:p>
                    <a:p>
                      <a:pPr marL="0" marR="0">
                        <a:spcBef>
                          <a:spcPts val="600"/>
                        </a:spcBef>
                        <a:spcAft>
                          <a:spcPts val="600"/>
                        </a:spcAft>
                      </a:pPr>
                      <a:r>
                        <a:rPr lang="en-US" sz="1200" cap="none" spc="0" dirty="0">
                          <a:solidFill>
                            <a:schemeClr val="tx1"/>
                          </a:solidFill>
                          <a:effectLst/>
                        </a:rPr>
                        <a:t>Immunization Branch Interim Director</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819141836"/>
                  </a:ext>
                </a:extLst>
              </a:tr>
              <a:tr h="0">
                <a:tc>
                  <a:txBody>
                    <a:bodyPr/>
                    <a:lstStyle/>
                    <a:p>
                      <a:pPr marL="0" marR="0">
                        <a:spcBef>
                          <a:spcPts val="600"/>
                        </a:spcBef>
                        <a:spcAft>
                          <a:spcPts val="600"/>
                        </a:spcAf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Therapeutics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accent3"/>
                    </a:solidFill>
                  </a:tcPr>
                </a:tc>
                <a:tc>
                  <a:txBody>
                    <a:bodyPr/>
                    <a:lstStyle/>
                    <a:p>
                      <a:pPr marL="0" marR="0">
                        <a:spcBef>
                          <a:spcPts val="600"/>
                        </a:spcBef>
                        <a:spcAft>
                          <a:spcPts val="600"/>
                        </a:spcAft>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Tim Davis, PharmD</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PMP</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Medical Countermeasures Coordinator</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accent3"/>
                    </a:solidFill>
                  </a:tcPr>
                </a:tc>
                <a:extLst>
                  <a:ext uri="{0D108BD9-81ED-4DB2-BD59-A6C34878D82A}">
                    <a16:rowId xmlns:a16="http://schemas.microsoft.com/office/drawing/2014/main" val="3586688657"/>
                  </a:ext>
                </a:extLst>
              </a:tr>
              <a:tr h="364353">
                <a:tc>
                  <a:txBody>
                    <a:bodyPr/>
                    <a:lstStyle/>
                    <a:p>
                      <a:pPr marL="0" marR="0">
                        <a:lnSpc>
                          <a:spcPct val="107000"/>
                        </a:lnSpc>
                        <a:spcBef>
                          <a:spcPts val="600"/>
                        </a:spcBef>
                        <a:spcAft>
                          <a:spcPts val="600"/>
                        </a:spcAft>
                      </a:pPr>
                      <a:r>
                        <a:rPr lang="en-US" sz="1300" b="1" cap="none" spc="0">
                          <a:solidFill>
                            <a:schemeClr val="tx1"/>
                          </a:solidFill>
                          <a:effectLst/>
                        </a:rPr>
                        <a:t>Question &amp; Answer Session</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600"/>
                        </a:spcBef>
                        <a:spcAft>
                          <a:spcPts val="600"/>
                        </a:spcAft>
                      </a:pPr>
                      <a:r>
                        <a:rPr lang="en-US" sz="1300" cap="none" spc="0" dirty="0">
                          <a:solidFill>
                            <a:schemeClr val="tx1"/>
                          </a:solidFill>
                          <a:effectLst/>
                        </a:rPr>
                        <a:t>Open for Questions — Please use the Zoom Q&amp;A function</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104886011"/>
                  </a:ext>
                </a:extLst>
              </a:tr>
            </a:tbl>
          </a:graphicData>
        </a:graphic>
      </p:graphicFrame>
      <p:sp>
        <p:nvSpPr>
          <p:cNvPr id="5" name="TextBox 4">
            <a:extLst>
              <a:ext uri="{FF2B5EF4-FFF2-40B4-BE49-F238E27FC236}">
                <a16:creationId xmlns:a16="http://schemas.microsoft.com/office/drawing/2014/main" id="{0798D9A4-0AE8-BDD4-A64E-6FCF9D6C54BC}"/>
              </a:ext>
            </a:extLst>
          </p:cNvPr>
          <p:cNvSpPr txBox="1"/>
          <p:nvPr/>
        </p:nvSpPr>
        <p:spPr>
          <a:xfrm>
            <a:off x="5126624" y="22231"/>
            <a:ext cx="4424082" cy="584775"/>
          </a:xfrm>
          <a:prstGeom prst="rect">
            <a:avLst/>
          </a:prstGeom>
          <a:noFill/>
        </p:spPr>
        <p:txBody>
          <a:bodyPr wrap="square" rtlCol="0">
            <a:spAutoFit/>
          </a:bodyPr>
          <a:lstStyle/>
          <a:p>
            <a:r>
              <a:rPr lang="en-US" sz="3200" b="1" dirty="0">
                <a:latin typeface="Franklin Gothic Book" panose="020B0503020102020204" pitchFamily="34" charset="0"/>
              </a:rPr>
              <a:t>Agenda</a:t>
            </a:r>
          </a:p>
        </p:txBody>
      </p:sp>
    </p:spTree>
    <p:extLst>
      <p:ext uri="{BB962C8B-B14F-4D97-AF65-F5344CB8AC3E}">
        <p14:creationId xmlns:p14="http://schemas.microsoft.com/office/powerpoint/2010/main" val="1249405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4F9B80-918E-43CC-BA9A-A3EC877107FB}"/>
              </a:ext>
            </a:extLst>
          </p:cNvPr>
          <p:cNvSpPr>
            <a:spLocks noGrp="1"/>
          </p:cNvSpPr>
          <p:nvPr>
            <p:ph type="body" sz="quarter" idx="10"/>
          </p:nvPr>
        </p:nvSpPr>
        <p:spPr>
          <a:xfrm>
            <a:off x="3691462" y="2265028"/>
            <a:ext cx="8229605" cy="1387077"/>
          </a:xfrm>
        </p:spPr>
        <p:txBody>
          <a:bodyPr/>
          <a:lstStyle/>
          <a:p>
            <a:r>
              <a:rPr lang="en-US" dirty="0"/>
              <a:t>COVID-19 Testing and Therapeutics Updates</a:t>
            </a:r>
          </a:p>
        </p:txBody>
      </p:sp>
      <p:sp>
        <p:nvSpPr>
          <p:cNvPr id="3" name="Text Placeholder 2">
            <a:extLst>
              <a:ext uri="{FF2B5EF4-FFF2-40B4-BE49-F238E27FC236}">
                <a16:creationId xmlns:a16="http://schemas.microsoft.com/office/drawing/2014/main" id="{5B62270E-B2A8-496B-94B1-A9D8CD34E405}"/>
              </a:ext>
            </a:extLst>
          </p:cNvPr>
          <p:cNvSpPr>
            <a:spLocks noGrp="1"/>
          </p:cNvSpPr>
          <p:nvPr>
            <p:ph type="body" sz="quarter" idx="11"/>
          </p:nvPr>
        </p:nvSpPr>
        <p:spPr>
          <a:xfrm>
            <a:off x="3691462" y="4071832"/>
            <a:ext cx="7699023" cy="1061641"/>
          </a:xfrm>
        </p:spPr>
        <p:txBody>
          <a:bodyPr/>
          <a:lstStyle/>
          <a:p>
            <a:r>
              <a:rPr lang="en-US" sz="2400" dirty="0"/>
              <a:t>Tim Davis, PharmD</a:t>
            </a:r>
          </a:p>
          <a:p>
            <a:r>
              <a:rPr lang="en-US" sz="2400" dirty="0"/>
              <a:t>Medical Countermeasures Coordinator</a:t>
            </a:r>
          </a:p>
          <a:p>
            <a:r>
              <a:rPr lang="en-US" sz="2400" dirty="0"/>
              <a:t>North Carolina Public Health Preparedness and Response</a:t>
            </a:r>
          </a:p>
        </p:txBody>
      </p:sp>
    </p:spTree>
    <p:extLst>
      <p:ext uri="{BB962C8B-B14F-4D97-AF65-F5344CB8AC3E}">
        <p14:creationId xmlns:p14="http://schemas.microsoft.com/office/powerpoint/2010/main" val="11114555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574F8E-E723-EADF-A438-7E4C995F39C8}"/>
              </a:ext>
            </a:extLst>
          </p:cNvPr>
          <p:cNvSpPr>
            <a:spLocks noGrp="1"/>
          </p:cNvSpPr>
          <p:nvPr>
            <p:ph sz="quarter" idx="10"/>
          </p:nvPr>
        </p:nvSpPr>
        <p:spPr>
          <a:xfrm>
            <a:off x="420624" y="1171575"/>
            <a:ext cx="11350752" cy="4093428"/>
          </a:xfrm>
        </p:spPr>
        <p:txBody>
          <a:bodyPr/>
          <a:lstStyle/>
          <a:p>
            <a:r>
              <a:rPr lang="en-US" sz="2000" dirty="0">
                <a:hlinkClick r:id="rId2"/>
              </a:rPr>
              <a:t>Update</a:t>
            </a:r>
            <a:r>
              <a:rPr lang="en-US" sz="2000" dirty="0"/>
              <a:t> to Paxlovid Emergency Use Authorization (EUA)</a:t>
            </a:r>
          </a:p>
          <a:p>
            <a:pPr lvl="1"/>
            <a:r>
              <a:rPr lang="en-US" sz="2000" dirty="0"/>
              <a:t>The FDA has updated the Paxlovid EUA </a:t>
            </a:r>
            <a:r>
              <a:rPr lang="en-US" sz="2000" dirty="0">
                <a:hlinkClick r:id="rId3"/>
              </a:rPr>
              <a:t>letter of authorization</a:t>
            </a:r>
            <a:r>
              <a:rPr lang="en-US" sz="2000" dirty="0"/>
              <a:t>, stating that EUA-labeled Paxlovid distributed by the U.S. Government will remain authorized for use </a:t>
            </a:r>
            <a:r>
              <a:rPr lang="en-US" sz="2000" b="1" u="sng" dirty="0"/>
              <a:t>only through March 8</a:t>
            </a:r>
            <a:r>
              <a:rPr lang="en-US" sz="2000" b="1" u="sng" baseline="30000" dirty="0"/>
              <a:t>th</a:t>
            </a:r>
            <a:r>
              <a:rPr lang="en-US" sz="2000" b="1" u="sng" dirty="0"/>
              <a:t>, 2024 regardless of labeled or extended expiration date.</a:t>
            </a:r>
          </a:p>
          <a:p>
            <a:pPr lvl="1"/>
            <a:endParaRPr lang="en-US" sz="2000" b="1" u="sng" dirty="0"/>
          </a:p>
          <a:p>
            <a:r>
              <a:rPr lang="en-US" sz="2000" dirty="0"/>
              <a:t>EUA Paxlovid return deadline extended to February 29, 2024</a:t>
            </a:r>
          </a:p>
          <a:p>
            <a:pPr lvl="1"/>
            <a:r>
              <a:rPr lang="en-US" sz="2000" dirty="0"/>
              <a:t>Every EUA course returned = 1 course credit for USG Patient Assistance Program</a:t>
            </a:r>
          </a:p>
          <a:p>
            <a:pPr lvl="1"/>
            <a:r>
              <a:rPr lang="en-US" sz="2000" dirty="0"/>
              <a:t>Providers should initiate returns now to ensure receipt before the deadline</a:t>
            </a:r>
          </a:p>
          <a:p>
            <a:pPr lvl="1"/>
            <a:r>
              <a:rPr lang="en-US" sz="2000" dirty="0">
                <a:hlinkClick r:id="rId4"/>
              </a:rPr>
              <a:t>www.paxlovidEUAreturns.com</a:t>
            </a:r>
            <a:r>
              <a:rPr lang="en-US" sz="2000" dirty="0"/>
              <a:t>; </a:t>
            </a:r>
            <a:r>
              <a:rPr lang="en-US" sz="2000" dirty="0">
                <a:hlinkClick r:id="rId5"/>
              </a:rPr>
              <a:t>paxlovidEUAreturns@inmar.com</a:t>
            </a:r>
            <a:r>
              <a:rPr lang="en-US" sz="2000" dirty="0"/>
              <a:t>; 1-877-740-6148</a:t>
            </a:r>
          </a:p>
          <a:p>
            <a:pPr marL="457200" lvl="1" indent="0">
              <a:buNone/>
            </a:pPr>
            <a:r>
              <a:rPr lang="en-US" sz="2000" dirty="0"/>
              <a:t> </a:t>
            </a:r>
          </a:p>
          <a:p>
            <a:r>
              <a:rPr lang="en-US" sz="2000" dirty="0"/>
              <a:t>To avoid supply chain issues, we strongly encourage pharmacies and providers to purchase commercial Paxlovid now, if they have not done so already</a:t>
            </a:r>
          </a:p>
          <a:p>
            <a:pPr marL="0" indent="0">
              <a:buNone/>
            </a:pPr>
            <a:endParaRPr lang="en-US" sz="2000" dirty="0"/>
          </a:p>
        </p:txBody>
      </p:sp>
      <p:sp>
        <p:nvSpPr>
          <p:cNvPr id="3" name="Title 2">
            <a:extLst>
              <a:ext uri="{FF2B5EF4-FFF2-40B4-BE49-F238E27FC236}">
                <a16:creationId xmlns:a16="http://schemas.microsoft.com/office/drawing/2014/main" id="{32A50EB9-74B6-00B7-8A67-F6415CA11737}"/>
              </a:ext>
            </a:extLst>
          </p:cNvPr>
          <p:cNvSpPr>
            <a:spLocks noGrp="1"/>
          </p:cNvSpPr>
          <p:nvPr>
            <p:ph type="title"/>
          </p:nvPr>
        </p:nvSpPr>
        <p:spPr/>
        <p:txBody>
          <a:bodyPr/>
          <a:lstStyle/>
          <a:p>
            <a:r>
              <a:rPr lang="en-US" dirty="0"/>
              <a:t>Covid treatments </a:t>
            </a:r>
            <a:r>
              <a:rPr lang="en-US" dirty="0" err="1"/>
              <a:t>Lagevrio</a:t>
            </a:r>
            <a:r>
              <a:rPr lang="en-US" dirty="0"/>
              <a:t> and Paxlovid now commercially available</a:t>
            </a:r>
          </a:p>
        </p:txBody>
      </p:sp>
    </p:spTree>
    <p:extLst>
      <p:ext uri="{BB962C8B-B14F-4D97-AF65-F5344CB8AC3E}">
        <p14:creationId xmlns:p14="http://schemas.microsoft.com/office/powerpoint/2010/main" val="18612597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CBEBEF-1174-ACB8-CBF3-9AAAD8D5BFA3}"/>
              </a:ext>
            </a:extLst>
          </p:cNvPr>
          <p:cNvSpPr>
            <a:spLocks noGrp="1"/>
          </p:cNvSpPr>
          <p:nvPr>
            <p:ph type="title"/>
          </p:nvPr>
        </p:nvSpPr>
        <p:spPr/>
        <p:txBody>
          <a:bodyPr>
            <a:normAutofit/>
          </a:bodyPr>
          <a:lstStyle/>
          <a:p>
            <a:r>
              <a:rPr lang="en-US" dirty="0">
                <a:latin typeface="Arial"/>
                <a:cs typeface="Arial"/>
              </a:rPr>
              <a:t>Oral antiviral patient support programs</a:t>
            </a:r>
            <a:endParaRPr lang="en-US" dirty="0"/>
          </a:p>
        </p:txBody>
      </p:sp>
      <p:sp>
        <p:nvSpPr>
          <p:cNvPr id="7" name="Content Placeholder 6">
            <a:extLst>
              <a:ext uri="{FF2B5EF4-FFF2-40B4-BE49-F238E27FC236}">
                <a16:creationId xmlns:a16="http://schemas.microsoft.com/office/drawing/2014/main" id="{5F307DBC-B5CE-8264-D0DF-705B21F65110}"/>
              </a:ext>
            </a:extLst>
          </p:cNvPr>
          <p:cNvSpPr>
            <a:spLocks noGrp="1"/>
          </p:cNvSpPr>
          <p:nvPr>
            <p:ph sz="quarter" idx="10"/>
          </p:nvPr>
        </p:nvSpPr>
        <p:spPr>
          <a:xfrm>
            <a:off x="420624" y="926466"/>
            <a:ext cx="11350752" cy="5601533"/>
          </a:xfrm>
        </p:spPr>
        <p:txBody>
          <a:bodyPr vert="horz" wrap="square" lIns="0" tIns="45720" rIns="0" bIns="45720" rtlCol="0" anchor="t">
            <a:spAutoFit/>
          </a:bodyPr>
          <a:lstStyle/>
          <a:p>
            <a:r>
              <a:rPr lang="en-US" sz="2000" dirty="0">
                <a:solidFill>
                  <a:srgbClr val="000000"/>
                </a:solidFill>
                <a:latin typeface="Arial"/>
                <a:ea typeface="Calibri Light"/>
                <a:cs typeface="Arial"/>
              </a:rPr>
              <a:t>Patient Support Programs are available to ensure continued affordable access to COVID treatment post-commercialization </a:t>
            </a:r>
          </a:p>
          <a:p>
            <a:endParaRPr lang="en-US" sz="2000" dirty="0">
              <a:solidFill>
                <a:srgbClr val="000000"/>
              </a:solidFill>
              <a:latin typeface="Arial"/>
              <a:ea typeface="Calibri Light"/>
              <a:cs typeface="Arial"/>
            </a:endParaRPr>
          </a:p>
          <a:p>
            <a:r>
              <a:rPr lang="en-US" sz="2000" dirty="0">
                <a:solidFill>
                  <a:srgbClr val="000000"/>
                </a:solidFill>
                <a:latin typeface="Arial"/>
                <a:ea typeface="Calibri Light"/>
                <a:cs typeface="Arial"/>
              </a:rPr>
              <a:t>Pfizer’s patient support program for Paxlovid, called </a:t>
            </a:r>
            <a:r>
              <a:rPr lang="en-US" sz="2000" b="1" dirty="0">
                <a:solidFill>
                  <a:srgbClr val="000000"/>
                </a:solidFill>
                <a:latin typeface="Arial"/>
                <a:ea typeface="Calibri Light"/>
                <a:cs typeface="Arial"/>
              </a:rPr>
              <a:t>PAXCESS</a:t>
            </a:r>
            <a:r>
              <a:rPr lang="en-US" sz="2000" dirty="0">
                <a:solidFill>
                  <a:srgbClr val="000000"/>
                </a:solidFill>
                <a:latin typeface="Arial"/>
                <a:ea typeface="Calibri Light"/>
                <a:cs typeface="Arial"/>
              </a:rPr>
              <a:t>, provides:</a:t>
            </a:r>
          </a:p>
          <a:p>
            <a:pPr lvl="1"/>
            <a:r>
              <a:rPr lang="en-US" sz="2200" dirty="0">
                <a:solidFill>
                  <a:srgbClr val="000000"/>
                </a:solidFill>
                <a:latin typeface="Arial"/>
                <a:ea typeface="Calibri Light"/>
                <a:cs typeface="Arial"/>
              </a:rPr>
              <a:t>A </a:t>
            </a:r>
            <a:r>
              <a:rPr lang="en-US" sz="2200" b="1" dirty="0">
                <a:solidFill>
                  <a:srgbClr val="000000"/>
                </a:solidFill>
                <a:latin typeface="Arial"/>
                <a:ea typeface="Calibri Light"/>
                <a:cs typeface="Arial"/>
              </a:rPr>
              <a:t>Co-pay assistance program </a:t>
            </a:r>
            <a:r>
              <a:rPr lang="en-US" sz="2200" dirty="0">
                <a:solidFill>
                  <a:srgbClr val="000000"/>
                </a:solidFill>
                <a:latin typeface="Arial"/>
                <a:ea typeface="Calibri Light"/>
                <a:cs typeface="Arial"/>
              </a:rPr>
              <a:t>for commercially insured individuals</a:t>
            </a:r>
          </a:p>
          <a:p>
            <a:pPr lvl="1"/>
            <a:r>
              <a:rPr lang="en-US" sz="2200" dirty="0">
                <a:solidFill>
                  <a:srgbClr val="000000"/>
                </a:solidFill>
                <a:latin typeface="Arial"/>
                <a:ea typeface="Calibri Light"/>
                <a:cs typeface="Arial"/>
              </a:rPr>
              <a:t>A </a:t>
            </a:r>
            <a:r>
              <a:rPr lang="en-US" sz="2200" b="1" dirty="0">
                <a:solidFill>
                  <a:srgbClr val="000000"/>
                </a:solidFill>
                <a:latin typeface="Arial"/>
                <a:ea typeface="Calibri Light"/>
                <a:cs typeface="Arial"/>
              </a:rPr>
              <a:t>Patient Assistance Program </a:t>
            </a:r>
            <a:r>
              <a:rPr lang="en-US" sz="2200" dirty="0">
                <a:solidFill>
                  <a:srgbClr val="000000"/>
                </a:solidFill>
                <a:latin typeface="Arial"/>
                <a:ea typeface="Calibri Light"/>
                <a:cs typeface="Arial"/>
              </a:rPr>
              <a:t>for uninsured, Medicare, Medicaid, TRICARE, and VA Community Care Network Plans</a:t>
            </a:r>
          </a:p>
          <a:p>
            <a:pPr lvl="1"/>
            <a:r>
              <a:rPr lang="en-US" sz="2200" dirty="0">
                <a:solidFill>
                  <a:srgbClr val="000000"/>
                </a:solidFill>
                <a:latin typeface="Arial"/>
                <a:ea typeface="Calibri Light"/>
                <a:cs typeface="Arial"/>
              </a:rPr>
              <a:t>Ways to access and enroll:</a:t>
            </a:r>
          </a:p>
          <a:p>
            <a:pPr lvl="2"/>
            <a:r>
              <a:rPr lang="en-US" sz="2000" dirty="0">
                <a:solidFill>
                  <a:srgbClr val="000000"/>
                </a:solidFill>
                <a:latin typeface="Arial"/>
                <a:ea typeface="Calibri Light"/>
                <a:cs typeface="Arial"/>
              </a:rPr>
              <a:t>Patients and Caregivers – </a:t>
            </a:r>
            <a:r>
              <a:rPr lang="en-US" sz="2000" dirty="0">
                <a:solidFill>
                  <a:srgbClr val="000000"/>
                </a:solidFill>
                <a:latin typeface="Arial"/>
                <a:ea typeface="Calibri Light"/>
                <a:cs typeface="Arial"/>
                <a:hlinkClick r:id="rId3"/>
              </a:rPr>
              <a:t>PAXLOVID.com </a:t>
            </a:r>
            <a:r>
              <a:rPr lang="en-US" sz="2000" dirty="0">
                <a:solidFill>
                  <a:srgbClr val="000000"/>
                </a:solidFill>
                <a:latin typeface="Arial"/>
                <a:ea typeface="Calibri Light"/>
                <a:cs typeface="Arial"/>
              </a:rPr>
              <a:t>or 1-877-C19-PACK</a:t>
            </a:r>
          </a:p>
          <a:p>
            <a:pPr lvl="2"/>
            <a:r>
              <a:rPr lang="en-US" sz="2000" dirty="0">
                <a:solidFill>
                  <a:srgbClr val="000000"/>
                </a:solidFill>
                <a:latin typeface="Arial"/>
                <a:ea typeface="Calibri Light"/>
                <a:cs typeface="Arial"/>
              </a:rPr>
              <a:t>HCPs and Pharmacists – </a:t>
            </a:r>
            <a:r>
              <a:rPr lang="en-US" sz="2000" dirty="0">
                <a:solidFill>
                  <a:srgbClr val="000000"/>
                </a:solidFill>
                <a:latin typeface="Arial"/>
                <a:ea typeface="Calibri Light"/>
                <a:cs typeface="Arial"/>
                <a:hlinkClick r:id="rId4"/>
              </a:rPr>
              <a:t>PAXLOVID.Pfizerpro.com </a:t>
            </a:r>
            <a:r>
              <a:rPr lang="en-US" sz="2000" dirty="0">
                <a:solidFill>
                  <a:srgbClr val="000000"/>
                </a:solidFill>
                <a:latin typeface="Arial"/>
                <a:ea typeface="Calibri Light"/>
                <a:cs typeface="Arial"/>
              </a:rPr>
              <a:t>or 1-877-C19-PACK</a:t>
            </a:r>
          </a:p>
          <a:p>
            <a:pPr lvl="2"/>
            <a:endParaRPr lang="en-US" sz="2000" dirty="0">
              <a:solidFill>
                <a:srgbClr val="000000"/>
              </a:solidFill>
              <a:latin typeface="Arial"/>
              <a:ea typeface="Calibri Light"/>
              <a:cs typeface="Arial"/>
            </a:endParaRPr>
          </a:p>
          <a:p>
            <a:r>
              <a:rPr lang="en-US" sz="2200" dirty="0">
                <a:solidFill>
                  <a:srgbClr val="000000"/>
                </a:solidFill>
                <a:latin typeface="Arial"/>
                <a:ea typeface="Calibri Light"/>
                <a:cs typeface="Arial"/>
              </a:rPr>
              <a:t>Merk’s patient support program for </a:t>
            </a:r>
            <a:r>
              <a:rPr lang="en-US" sz="2200" dirty="0" err="1">
                <a:solidFill>
                  <a:srgbClr val="000000"/>
                </a:solidFill>
                <a:latin typeface="Arial"/>
                <a:ea typeface="Calibri Light"/>
                <a:cs typeface="Arial"/>
              </a:rPr>
              <a:t>Lagevrio</a:t>
            </a:r>
            <a:endParaRPr lang="en-US" sz="2200" dirty="0">
              <a:solidFill>
                <a:srgbClr val="000000"/>
              </a:solidFill>
              <a:latin typeface="Arial"/>
              <a:ea typeface="Calibri Light"/>
              <a:cs typeface="Arial"/>
            </a:endParaRPr>
          </a:p>
          <a:p>
            <a:pPr lvl="1"/>
            <a:r>
              <a:rPr lang="en-US" sz="2200" dirty="0">
                <a:solidFill>
                  <a:srgbClr val="000000"/>
                </a:solidFill>
                <a:latin typeface="Arial"/>
                <a:ea typeface="Calibri Light"/>
                <a:cs typeface="Arial"/>
              </a:rPr>
              <a:t>For individuals, primarily the uninsured, who without assistance could not afford the product</a:t>
            </a:r>
          </a:p>
          <a:p>
            <a:pPr lvl="1"/>
            <a:r>
              <a:rPr lang="en-US" sz="2200" dirty="0">
                <a:solidFill>
                  <a:srgbClr val="000000"/>
                </a:solidFill>
                <a:latin typeface="Arial"/>
                <a:ea typeface="Calibri Light"/>
                <a:cs typeface="Arial"/>
              </a:rPr>
              <a:t>HCPs call 1-800-727-5400 and make an “Urgent Need” request</a:t>
            </a:r>
          </a:p>
          <a:p>
            <a:pPr lvl="1"/>
            <a:r>
              <a:rPr lang="en-US" sz="2200" dirty="0">
                <a:solidFill>
                  <a:srgbClr val="000000"/>
                </a:solidFill>
                <a:latin typeface="Arial"/>
                <a:ea typeface="Calibri Light"/>
                <a:cs typeface="Arial"/>
              </a:rPr>
              <a:t>Visit </a:t>
            </a:r>
            <a:r>
              <a:rPr lang="en-US" sz="2200" dirty="0">
                <a:solidFill>
                  <a:srgbClr val="000000"/>
                </a:solidFill>
                <a:latin typeface="Arial"/>
                <a:ea typeface="Calibri Light"/>
                <a:cs typeface="Arial"/>
                <a:hlinkClick r:id="rId4"/>
              </a:rPr>
              <a:t>MerkHelps.com/LAGEVRIO </a:t>
            </a:r>
            <a:r>
              <a:rPr lang="en-US" sz="2200" dirty="0">
                <a:solidFill>
                  <a:srgbClr val="000000"/>
                </a:solidFill>
                <a:latin typeface="Arial"/>
                <a:ea typeface="Calibri Light"/>
                <a:cs typeface="Arial"/>
              </a:rPr>
              <a:t>for more information or to check eligibility</a:t>
            </a:r>
          </a:p>
          <a:p>
            <a:endParaRPr lang="en-US" sz="2000" dirty="0">
              <a:solidFill>
                <a:srgbClr val="000000"/>
              </a:solidFill>
              <a:latin typeface="Arial"/>
              <a:ea typeface="Calibri Light"/>
              <a:cs typeface="Arial"/>
            </a:endParaRPr>
          </a:p>
        </p:txBody>
      </p:sp>
      <p:grpSp>
        <p:nvGrpSpPr>
          <p:cNvPr id="9" name="Group 8">
            <a:extLst>
              <a:ext uri="{FF2B5EF4-FFF2-40B4-BE49-F238E27FC236}">
                <a16:creationId xmlns:a16="http://schemas.microsoft.com/office/drawing/2014/main" id="{8675797B-A785-B035-2344-41F7327935E3}"/>
              </a:ext>
            </a:extLst>
          </p:cNvPr>
          <p:cNvGrpSpPr>
            <a:grpSpLocks noChangeAspect="1"/>
          </p:cNvGrpSpPr>
          <p:nvPr/>
        </p:nvGrpSpPr>
        <p:grpSpPr>
          <a:xfrm>
            <a:off x="9333030" y="5463414"/>
            <a:ext cx="1556000" cy="2667015"/>
            <a:chOff x="9423758" y="5357091"/>
            <a:chExt cx="1447442" cy="2480944"/>
          </a:xfrm>
        </p:grpSpPr>
        <p:grpSp>
          <p:nvGrpSpPr>
            <p:cNvPr id="6" name="Group 5">
              <a:extLst>
                <a:ext uri="{FF2B5EF4-FFF2-40B4-BE49-F238E27FC236}">
                  <a16:creationId xmlns:a16="http://schemas.microsoft.com/office/drawing/2014/main" id="{24ADC494-6D06-87A0-3B0E-2DEEFEAD411F}"/>
                </a:ext>
              </a:extLst>
            </p:cNvPr>
            <p:cNvGrpSpPr>
              <a:grpSpLocks noChangeAspect="1"/>
            </p:cNvGrpSpPr>
            <p:nvPr/>
          </p:nvGrpSpPr>
          <p:grpSpPr>
            <a:xfrm>
              <a:off x="9423758" y="7423364"/>
              <a:ext cx="1307805" cy="414671"/>
              <a:chOff x="10438513" y="3310268"/>
              <a:chExt cx="1089837" cy="345559"/>
            </a:xfrm>
          </p:grpSpPr>
          <p:sp>
            <p:nvSpPr>
              <p:cNvPr id="4" name="Rectangle 3">
                <a:extLst>
                  <a:ext uri="{FF2B5EF4-FFF2-40B4-BE49-F238E27FC236}">
                    <a16:creationId xmlns:a16="http://schemas.microsoft.com/office/drawing/2014/main" id="{908AF190-8E5D-CFD4-7581-70CC6885E3DA}"/>
                  </a:ext>
                </a:extLst>
              </p:cNvPr>
              <p:cNvSpPr/>
              <p:nvPr/>
            </p:nvSpPr>
            <p:spPr>
              <a:xfrm>
                <a:off x="10438513" y="3540641"/>
                <a:ext cx="1001232" cy="1151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6A5CDB3-7255-82B0-6E2A-48FD17DBF83D}"/>
                  </a:ext>
                </a:extLst>
              </p:cNvPr>
              <p:cNvSpPr/>
              <p:nvPr/>
            </p:nvSpPr>
            <p:spPr>
              <a:xfrm>
                <a:off x="10748629" y="3310268"/>
                <a:ext cx="779721" cy="1151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F1363084-3AE4-FEA4-B94E-2901114DE1F0}"/>
                </a:ext>
              </a:extLst>
            </p:cNvPr>
            <p:cNvSpPr/>
            <p:nvPr/>
          </p:nvSpPr>
          <p:spPr>
            <a:xfrm>
              <a:off x="9795893" y="5357091"/>
              <a:ext cx="1075307" cy="1293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628388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CBEBEF-1174-ACB8-CBF3-9AAAD8D5BFA3}"/>
              </a:ext>
            </a:extLst>
          </p:cNvPr>
          <p:cNvSpPr>
            <a:spLocks noGrp="1"/>
          </p:cNvSpPr>
          <p:nvPr>
            <p:ph type="title"/>
          </p:nvPr>
        </p:nvSpPr>
        <p:spPr/>
        <p:txBody>
          <a:bodyPr>
            <a:normAutofit/>
          </a:bodyPr>
          <a:lstStyle/>
          <a:p>
            <a:r>
              <a:rPr lang="en-US" dirty="0">
                <a:latin typeface="Arial"/>
                <a:cs typeface="Arial"/>
              </a:rPr>
              <a:t>Order Free at-home COVID Test kits</a:t>
            </a:r>
            <a:endParaRPr lang="en-US" dirty="0"/>
          </a:p>
        </p:txBody>
      </p:sp>
      <p:sp>
        <p:nvSpPr>
          <p:cNvPr id="7" name="Content Placeholder 6">
            <a:extLst>
              <a:ext uri="{FF2B5EF4-FFF2-40B4-BE49-F238E27FC236}">
                <a16:creationId xmlns:a16="http://schemas.microsoft.com/office/drawing/2014/main" id="{5F307DBC-B5CE-8264-D0DF-705B21F65110}"/>
              </a:ext>
            </a:extLst>
          </p:cNvPr>
          <p:cNvSpPr>
            <a:spLocks noGrp="1"/>
          </p:cNvSpPr>
          <p:nvPr>
            <p:ph sz="quarter" idx="10"/>
          </p:nvPr>
        </p:nvSpPr>
        <p:spPr>
          <a:xfrm>
            <a:off x="420624" y="1366897"/>
            <a:ext cx="11350752" cy="4124206"/>
          </a:xfrm>
        </p:spPr>
        <p:txBody>
          <a:bodyPr vert="horz" wrap="square" lIns="0" tIns="45720" rIns="0" bIns="45720" rtlCol="0" anchor="ctr">
            <a:spAutoFit/>
          </a:bodyPr>
          <a:lstStyle/>
          <a:p>
            <a:r>
              <a:rPr lang="en-US" sz="2000" dirty="0">
                <a:latin typeface="Arial"/>
                <a:ea typeface="Calibri Light"/>
                <a:cs typeface="Arial"/>
              </a:rPr>
              <a:t>For Health Departments, Long Term Care Facilities, Community Organizations, </a:t>
            </a:r>
            <a:r>
              <a:rPr lang="en-US" sz="2000" dirty="0" err="1">
                <a:latin typeface="Arial"/>
                <a:ea typeface="Calibri Light"/>
                <a:cs typeface="Arial"/>
              </a:rPr>
              <a:t>etc</a:t>
            </a:r>
            <a:r>
              <a:rPr lang="en-US" sz="2000" dirty="0">
                <a:latin typeface="Arial"/>
                <a:ea typeface="Calibri Light"/>
                <a:cs typeface="Arial"/>
              </a:rPr>
              <a:t>:</a:t>
            </a:r>
          </a:p>
          <a:p>
            <a:pPr lvl="1"/>
            <a:r>
              <a:rPr lang="en-US" sz="2000" dirty="0">
                <a:latin typeface="Arial"/>
                <a:ea typeface="Calibri Light"/>
                <a:cs typeface="Arial"/>
              </a:rPr>
              <a:t>Bulk COVID test ordering available through Federal Test Distribution Program</a:t>
            </a:r>
          </a:p>
          <a:p>
            <a:pPr lvl="1"/>
            <a:r>
              <a:rPr lang="en-US" sz="2000" dirty="0">
                <a:latin typeface="Arial"/>
                <a:ea typeface="Calibri Light"/>
                <a:cs typeface="Arial"/>
              </a:rPr>
              <a:t>Order directly in Health Partner Order Portal (HPoP): </a:t>
            </a:r>
            <a:r>
              <a:rPr lang="en-US" sz="2000" dirty="0">
                <a:latin typeface="Arial"/>
                <a:ea typeface="Calibri Light"/>
                <a:cs typeface="Arial"/>
                <a:hlinkClick r:id="rId3"/>
              </a:rPr>
              <a:t>https://hpop.hhs.gov</a:t>
            </a:r>
            <a:r>
              <a:rPr lang="en-US" sz="2000" dirty="0">
                <a:latin typeface="Arial"/>
                <a:ea typeface="Calibri Light"/>
                <a:cs typeface="Arial"/>
              </a:rPr>
              <a:t> </a:t>
            </a:r>
          </a:p>
          <a:p>
            <a:pPr lvl="2"/>
            <a:r>
              <a:rPr lang="en-US" sz="1800" dirty="0">
                <a:latin typeface="Arial"/>
                <a:ea typeface="Calibri Light"/>
                <a:cs typeface="Arial"/>
              </a:rPr>
              <a:t>Sites without an existing HPoP account can fill out our </a:t>
            </a:r>
            <a:r>
              <a:rPr lang="en-US" sz="1800" dirty="0">
                <a:latin typeface="Arial"/>
                <a:ea typeface="Calibri Light"/>
                <a:cs typeface="Arial"/>
                <a:hlinkClick r:id="rId4"/>
              </a:rPr>
              <a:t>HPoP Registration Form </a:t>
            </a:r>
            <a:r>
              <a:rPr lang="en-US" sz="1800" dirty="0">
                <a:latin typeface="Arial"/>
                <a:ea typeface="Calibri Light"/>
                <a:cs typeface="Arial"/>
              </a:rPr>
              <a:t>or email </a:t>
            </a:r>
            <a:r>
              <a:rPr lang="en-US" sz="1800" dirty="0">
                <a:latin typeface="Arial"/>
                <a:ea typeface="Calibri Light"/>
                <a:cs typeface="Arial"/>
                <a:hlinkClick r:id="rId5"/>
              </a:rPr>
              <a:t>covid19testingandtreatments@dhhs.nc.gov</a:t>
            </a:r>
            <a:r>
              <a:rPr lang="en-US" sz="1800" dirty="0">
                <a:latin typeface="Arial"/>
                <a:ea typeface="Calibri Light"/>
                <a:cs typeface="Arial"/>
              </a:rPr>
              <a:t> </a:t>
            </a:r>
          </a:p>
          <a:p>
            <a:pPr marL="0" indent="0">
              <a:buNone/>
            </a:pPr>
            <a:endParaRPr lang="en-US" sz="2000" dirty="0"/>
          </a:p>
          <a:p>
            <a:r>
              <a:rPr lang="en-US" sz="2000" dirty="0"/>
              <a:t>For Individuals:</a:t>
            </a:r>
          </a:p>
          <a:p>
            <a:pPr lvl="1"/>
            <a:r>
              <a:rPr lang="en-US" sz="2000" dirty="0"/>
              <a:t>USPS Test Kit Distribution: </a:t>
            </a:r>
            <a:r>
              <a:rPr lang="en-US" sz="2000" dirty="0">
                <a:hlinkClick r:id="rId6"/>
              </a:rPr>
              <a:t>www.covid.gov/tests</a:t>
            </a:r>
            <a:r>
              <a:rPr lang="en-US" sz="2000" dirty="0"/>
              <a:t> - Up to 8 tests per household</a:t>
            </a:r>
          </a:p>
          <a:p>
            <a:pPr lvl="1"/>
            <a:r>
              <a:rPr lang="en-US" sz="2000" dirty="0"/>
              <a:t>Find a Community Access Point near you: </a:t>
            </a:r>
            <a:r>
              <a:rPr lang="en-US" sz="2000" dirty="0">
                <a:hlinkClick r:id="rId7"/>
              </a:rPr>
              <a:t>https://covid19.ncdhhs.gov/PickUpHomeTests</a:t>
            </a:r>
            <a:endParaRPr lang="en-US" sz="2000" dirty="0"/>
          </a:p>
          <a:p>
            <a:pPr lvl="2"/>
            <a:endParaRPr lang="en-US" sz="1800" dirty="0"/>
          </a:p>
          <a:p>
            <a:r>
              <a:rPr lang="en-US" sz="2000" dirty="0">
                <a:latin typeface="Arial"/>
                <a:ea typeface="Calibri Light"/>
                <a:cs typeface="Arial"/>
              </a:rPr>
              <a:t>Check your inventory! After checking for extended expiration dates </a:t>
            </a:r>
            <a:r>
              <a:rPr lang="en-US" sz="2000" dirty="0">
                <a:latin typeface="Arial"/>
                <a:ea typeface="Calibri Light"/>
                <a:cs typeface="Arial"/>
                <a:hlinkClick r:id="rId8"/>
              </a:rPr>
              <a:t>online</a:t>
            </a:r>
            <a:r>
              <a:rPr lang="en-US" sz="2000" dirty="0">
                <a:latin typeface="Arial"/>
                <a:ea typeface="Calibri Light"/>
                <a:cs typeface="Arial"/>
              </a:rPr>
              <a:t>, dispose of expired tests and order more.</a:t>
            </a:r>
            <a:endParaRPr lang="en-US" sz="2000" dirty="0"/>
          </a:p>
          <a:p>
            <a:pPr lvl="1"/>
            <a:endParaRPr lang="en-US" sz="2000" dirty="0"/>
          </a:p>
        </p:txBody>
      </p:sp>
    </p:spTree>
    <p:extLst>
      <p:ext uri="{BB962C8B-B14F-4D97-AF65-F5344CB8AC3E}">
        <p14:creationId xmlns:p14="http://schemas.microsoft.com/office/powerpoint/2010/main" val="23015182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6DE715-5462-3BD0-2D79-EA4502AE5923}"/>
              </a:ext>
            </a:extLst>
          </p:cNvPr>
          <p:cNvSpPr/>
          <p:nvPr/>
        </p:nvSpPr>
        <p:spPr>
          <a:xfrm>
            <a:off x="0" y="0"/>
            <a:ext cx="12192000" cy="668517"/>
          </a:xfrm>
          <a:prstGeom prst="rect">
            <a:avLst/>
          </a:prstGeom>
          <a:solidFill>
            <a:srgbClr val="0B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3">
              <a:defRPr/>
            </a:pPr>
            <a:endParaRPr lang="en-US" sz="1801">
              <a:solidFill>
                <a:prstClr val="white"/>
              </a:solidFill>
              <a:latin typeface="Calibri" panose="020F0502020204030204"/>
            </a:endParaRPr>
          </a:p>
        </p:txBody>
      </p:sp>
      <p:sp>
        <p:nvSpPr>
          <p:cNvPr id="3" name="TextBox 2">
            <a:extLst>
              <a:ext uri="{FF2B5EF4-FFF2-40B4-BE49-F238E27FC236}">
                <a16:creationId xmlns:a16="http://schemas.microsoft.com/office/drawing/2014/main" id="{BC2BFC5A-2F97-4979-9527-FA74AD93F0B5}"/>
              </a:ext>
            </a:extLst>
          </p:cNvPr>
          <p:cNvSpPr txBox="1"/>
          <p:nvPr/>
        </p:nvSpPr>
        <p:spPr>
          <a:xfrm>
            <a:off x="1" y="126634"/>
            <a:ext cx="12191999" cy="470000"/>
          </a:xfrm>
          <a:prstGeom prst="rect">
            <a:avLst/>
          </a:prstGeom>
          <a:noFill/>
        </p:spPr>
        <p:txBody>
          <a:bodyPr wrap="square" rtlCol="0">
            <a:spAutoFit/>
          </a:bodyPr>
          <a:lstStyle/>
          <a:p>
            <a:pPr algn="ctr"/>
            <a:r>
              <a:rPr lang="en-US" sz="2454" b="1" dirty="0">
                <a:solidFill>
                  <a:schemeClr val="bg1"/>
                </a:solidFill>
              </a:rPr>
              <a:t>COVID-19 Test Order Process via the Health Partner Order Portal (HPoP)</a:t>
            </a:r>
          </a:p>
        </p:txBody>
      </p:sp>
      <p:sp>
        <p:nvSpPr>
          <p:cNvPr id="4" name="TextBox 3">
            <a:extLst>
              <a:ext uri="{FF2B5EF4-FFF2-40B4-BE49-F238E27FC236}">
                <a16:creationId xmlns:a16="http://schemas.microsoft.com/office/drawing/2014/main" id="{9AE0C72B-F182-023F-46DC-058322555FDB}"/>
              </a:ext>
            </a:extLst>
          </p:cNvPr>
          <p:cNvSpPr txBox="1"/>
          <p:nvPr/>
        </p:nvSpPr>
        <p:spPr>
          <a:xfrm>
            <a:off x="11081857" y="424208"/>
            <a:ext cx="1409352" cy="246542"/>
          </a:xfrm>
          <a:prstGeom prst="rect">
            <a:avLst/>
          </a:prstGeom>
          <a:noFill/>
        </p:spPr>
        <p:txBody>
          <a:bodyPr wrap="square" rtlCol="0">
            <a:spAutoFit/>
          </a:bodyPr>
          <a:lstStyle/>
          <a:p>
            <a:r>
              <a:rPr lang="en-US" sz="1002" dirty="0">
                <a:solidFill>
                  <a:schemeClr val="bg1"/>
                </a:solidFill>
              </a:rPr>
              <a:t>UPDATED: 01/2024</a:t>
            </a:r>
          </a:p>
        </p:txBody>
      </p:sp>
      <p:sp>
        <p:nvSpPr>
          <p:cNvPr id="5" name="Rounded Rectangle 3">
            <a:extLst>
              <a:ext uri="{FF2B5EF4-FFF2-40B4-BE49-F238E27FC236}">
                <a16:creationId xmlns:a16="http://schemas.microsoft.com/office/drawing/2014/main" id="{4C929C20-CE6F-EA18-53CC-99802E326DF5}"/>
              </a:ext>
            </a:extLst>
          </p:cNvPr>
          <p:cNvSpPr/>
          <p:nvPr/>
        </p:nvSpPr>
        <p:spPr>
          <a:xfrm>
            <a:off x="277264" y="2095338"/>
            <a:ext cx="11637473" cy="156333"/>
          </a:xfrm>
          <a:prstGeom prst="roundRect">
            <a:avLst>
              <a:gd name="adj" fmla="val 50000"/>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3">
              <a:defRPr/>
            </a:pPr>
            <a:endParaRPr lang="en-US" sz="2000">
              <a:solidFill>
                <a:prstClr val="white"/>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EA073858-9A36-3737-48D5-2AFB078AA76C}"/>
              </a:ext>
            </a:extLst>
          </p:cNvPr>
          <p:cNvSpPr/>
          <p:nvPr/>
        </p:nvSpPr>
        <p:spPr>
          <a:xfrm>
            <a:off x="903330" y="1982287"/>
            <a:ext cx="371487" cy="371474"/>
          </a:xfrm>
          <a:prstGeom prst="ellipse">
            <a:avLst/>
          </a:prstGeom>
          <a:solidFill>
            <a:srgbClr val="0B3C6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3">
              <a:defRPr/>
            </a:pPr>
            <a:endParaRPr lang="en-US" sz="1636">
              <a:solidFill>
                <a:prstClr val="white"/>
              </a:solidFill>
              <a:latin typeface="Arial" panose="020B0604020202020204" pitchFamily="34" charset="0"/>
              <a:cs typeface="Arial" panose="020B0604020202020204" pitchFamily="34" charset="0"/>
            </a:endParaRPr>
          </a:p>
        </p:txBody>
      </p:sp>
      <p:pic>
        <p:nvPicPr>
          <p:cNvPr id="7" name="Graphic 6" descr="Checkmark">
            <a:extLst>
              <a:ext uri="{FF2B5EF4-FFF2-40B4-BE49-F238E27FC236}">
                <a16:creationId xmlns:a16="http://schemas.microsoft.com/office/drawing/2014/main" id="{BC4F0267-1DCC-344A-616F-1AC55A5CF6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5414" y="2035317"/>
            <a:ext cx="265417" cy="265417"/>
          </a:xfrm>
          <a:prstGeom prst="rect">
            <a:avLst/>
          </a:prstGeom>
        </p:spPr>
      </p:pic>
      <p:sp>
        <p:nvSpPr>
          <p:cNvPr id="8" name="TextBox 7">
            <a:extLst>
              <a:ext uri="{FF2B5EF4-FFF2-40B4-BE49-F238E27FC236}">
                <a16:creationId xmlns:a16="http://schemas.microsoft.com/office/drawing/2014/main" id="{ECAE67D0-351F-9734-2F5B-021351FBDD60}"/>
              </a:ext>
            </a:extLst>
          </p:cNvPr>
          <p:cNvSpPr txBox="1"/>
          <p:nvPr/>
        </p:nvSpPr>
        <p:spPr>
          <a:xfrm flipH="1">
            <a:off x="277262" y="1178013"/>
            <a:ext cx="1596436" cy="430887"/>
          </a:xfrm>
          <a:prstGeom prst="rect">
            <a:avLst/>
          </a:prstGeom>
          <a:noFill/>
        </p:spPr>
        <p:txBody>
          <a:bodyPr wrap="square" lIns="0" tIns="0" rIns="0" bIns="0" rtlCol="0" anchor="t">
            <a:spAutoFit/>
          </a:bodyPr>
          <a:lstStyle/>
          <a:p>
            <a:pPr algn="ctr">
              <a:defRPr/>
            </a:pPr>
            <a:r>
              <a:rPr lang="en-US" sz="1400" b="1" cap="all" spc="20" dirty="0">
                <a:solidFill>
                  <a:srgbClr val="288DC2"/>
                </a:solidFill>
                <a:cs typeface="Arial"/>
              </a:rPr>
              <a:t>Every Monday by 11:59 PM </a:t>
            </a:r>
            <a:endParaRPr lang="en-US" sz="1400" b="1" cap="all" spc="20" dirty="0">
              <a:solidFill>
                <a:srgbClr val="288DC2"/>
              </a:solidFill>
              <a:cs typeface="Arial" panose="020B0604020202020204" pitchFamily="34" charset="0"/>
            </a:endParaRPr>
          </a:p>
        </p:txBody>
      </p:sp>
      <p:sp>
        <p:nvSpPr>
          <p:cNvPr id="9" name="TextBox 8">
            <a:extLst>
              <a:ext uri="{FF2B5EF4-FFF2-40B4-BE49-F238E27FC236}">
                <a16:creationId xmlns:a16="http://schemas.microsoft.com/office/drawing/2014/main" id="{EE295226-A2CE-E847-3B31-36A153C211AC}"/>
              </a:ext>
            </a:extLst>
          </p:cNvPr>
          <p:cNvSpPr txBox="1"/>
          <p:nvPr/>
        </p:nvSpPr>
        <p:spPr>
          <a:xfrm>
            <a:off x="69903" y="2482503"/>
            <a:ext cx="2115668" cy="209929"/>
          </a:xfrm>
          <a:prstGeom prst="rect">
            <a:avLst/>
          </a:prstGeom>
          <a:noFill/>
        </p:spPr>
        <p:txBody>
          <a:bodyPr wrap="square" lIns="0" tIns="0" rIns="0" bIns="0" rtlCol="0">
            <a:spAutoFit/>
          </a:bodyPr>
          <a:lstStyle/>
          <a:p>
            <a:pPr algn="ctr" defTabSz="457183">
              <a:defRPr/>
            </a:pPr>
            <a:r>
              <a:rPr lang="en-US" sz="1364" b="1" cap="all" spc="20">
                <a:solidFill>
                  <a:srgbClr val="288DC2"/>
                </a:solidFill>
                <a:cs typeface="Arial" panose="020B0604020202020204" pitchFamily="34" charset="0"/>
              </a:rPr>
              <a:t>Submit test order</a:t>
            </a:r>
          </a:p>
        </p:txBody>
      </p:sp>
      <p:sp>
        <p:nvSpPr>
          <p:cNvPr id="10" name="TextBox 9">
            <a:extLst>
              <a:ext uri="{FF2B5EF4-FFF2-40B4-BE49-F238E27FC236}">
                <a16:creationId xmlns:a16="http://schemas.microsoft.com/office/drawing/2014/main" id="{FCDE0E1E-451D-FC5B-0149-5FE611DDCE2E}"/>
              </a:ext>
            </a:extLst>
          </p:cNvPr>
          <p:cNvSpPr txBox="1"/>
          <p:nvPr/>
        </p:nvSpPr>
        <p:spPr>
          <a:xfrm>
            <a:off x="277262" y="2816402"/>
            <a:ext cx="1721595" cy="755335"/>
          </a:xfrm>
          <a:prstGeom prst="rect">
            <a:avLst/>
          </a:prstGeom>
          <a:noFill/>
        </p:spPr>
        <p:txBody>
          <a:bodyPr wrap="square" lIns="0" tIns="0" rIns="0" bIns="0" rtlCol="0" anchor="t">
            <a:spAutoFit/>
          </a:bodyPr>
          <a:lstStyle/>
          <a:p>
            <a:pPr algn="ctr">
              <a:defRPr/>
            </a:pPr>
            <a:r>
              <a:rPr lang="en-US" sz="1227" dirty="0">
                <a:cs typeface="Arial"/>
              </a:rPr>
              <a:t>Orders must be submitted in HPoP by </a:t>
            </a:r>
            <a:r>
              <a:rPr lang="en-US" sz="1227" b="1" u="sng" dirty="0">
                <a:cs typeface="Arial"/>
              </a:rPr>
              <a:t>Monday at 11:59 PM</a:t>
            </a:r>
            <a:r>
              <a:rPr lang="en-US" sz="1227" dirty="0">
                <a:cs typeface="Arial"/>
              </a:rPr>
              <a:t> to receive a shipment that week</a:t>
            </a:r>
          </a:p>
        </p:txBody>
      </p:sp>
      <p:sp>
        <p:nvSpPr>
          <p:cNvPr id="12" name="TextBox 11">
            <a:extLst>
              <a:ext uri="{FF2B5EF4-FFF2-40B4-BE49-F238E27FC236}">
                <a16:creationId xmlns:a16="http://schemas.microsoft.com/office/drawing/2014/main" id="{ADE71670-ED18-1329-36F4-0B8C65908E8C}"/>
              </a:ext>
            </a:extLst>
          </p:cNvPr>
          <p:cNvSpPr txBox="1"/>
          <p:nvPr/>
        </p:nvSpPr>
        <p:spPr>
          <a:xfrm flipH="1">
            <a:off x="6740981" y="1291046"/>
            <a:ext cx="1596438" cy="209929"/>
          </a:xfrm>
          <a:prstGeom prst="rect">
            <a:avLst/>
          </a:prstGeom>
          <a:noFill/>
        </p:spPr>
        <p:txBody>
          <a:bodyPr wrap="square" lIns="0" tIns="0" rIns="0" bIns="0" rtlCol="0" anchor="t">
            <a:spAutoFit/>
          </a:bodyPr>
          <a:lstStyle/>
          <a:p>
            <a:pPr algn="ctr" defTabSz="457183">
              <a:defRPr/>
            </a:pPr>
            <a:r>
              <a:rPr lang="en-US" sz="1364" b="1" cap="all" spc="20" dirty="0">
                <a:solidFill>
                  <a:srgbClr val="288DC2"/>
                </a:solidFill>
                <a:cs typeface="Arial"/>
              </a:rPr>
              <a:t>Wednesday</a:t>
            </a:r>
            <a:endParaRPr lang="en-US" sz="1364" b="1" cap="all" spc="20" dirty="0">
              <a:solidFill>
                <a:srgbClr val="288DC2"/>
              </a:solidFill>
              <a:cs typeface="Arial" panose="020B0604020202020204" pitchFamily="34" charset="0"/>
            </a:endParaRPr>
          </a:p>
        </p:txBody>
      </p:sp>
      <p:sp>
        <p:nvSpPr>
          <p:cNvPr id="13" name="TextBox 12">
            <a:extLst>
              <a:ext uri="{FF2B5EF4-FFF2-40B4-BE49-F238E27FC236}">
                <a16:creationId xmlns:a16="http://schemas.microsoft.com/office/drawing/2014/main" id="{B8329215-FFDF-FEE5-AC54-C70E060F2477}"/>
              </a:ext>
            </a:extLst>
          </p:cNvPr>
          <p:cNvSpPr txBox="1"/>
          <p:nvPr/>
        </p:nvSpPr>
        <p:spPr>
          <a:xfrm>
            <a:off x="6740977" y="2449442"/>
            <a:ext cx="1573987" cy="419859"/>
          </a:xfrm>
          <a:prstGeom prst="rect">
            <a:avLst/>
          </a:prstGeom>
          <a:noFill/>
        </p:spPr>
        <p:txBody>
          <a:bodyPr wrap="square" lIns="0" tIns="0" rIns="0" bIns="0" rtlCol="0">
            <a:spAutoFit/>
          </a:bodyPr>
          <a:lstStyle/>
          <a:p>
            <a:pPr algn="ctr" defTabSz="457183">
              <a:defRPr/>
            </a:pPr>
            <a:r>
              <a:rPr lang="en-US" sz="1364" b="1" cap="all" spc="20">
                <a:solidFill>
                  <a:srgbClr val="288DC2"/>
                </a:solidFill>
                <a:cs typeface="Arial" panose="020B0604020202020204" pitchFamily="34" charset="0"/>
              </a:rPr>
              <a:t>Order transmission</a:t>
            </a:r>
          </a:p>
        </p:txBody>
      </p:sp>
      <p:sp>
        <p:nvSpPr>
          <p:cNvPr id="14" name="TextBox 13">
            <a:extLst>
              <a:ext uri="{FF2B5EF4-FFF2-40B4-BE49-F238E27FC236}">
                <a16:creationId xmlns:a16="http://schemas.microsoft.com/office/drawing/2014/main" id="{3C099743-0BA7-CAD0-8D59-E3FC245C664B}"/>
              </a:ext>
            </a:extLst>
          </p:cNvPr>
          <p:cNvSpPr txBox="1"/>
          <p:nvPr/>
        </p:nvSpPr>
        <p:spPr>
          <a:xfrm>
            <a:off x="9950717" y="2429440"/>
            <a:ext cx="1242843" cy="419859"/>
          </a:xfrm>
          <a:prstGeom prst="rect">
            <a:avLst/>
          </a:prstGeom>
          <a:noFill/>
        </p:spPr>
        <p:txBody>
          <a:bodyPr wrap="square" lIns="0" tIns="0" rIns="0" bIns="0" rtlCol="0">
            <a:spAutoFit/>
          </a:bodyPr>
          <a:lstStyle/>
          <a:p>
            <a:pPr algn="ctr" defTabSz="457183">
              <a:defRPr/>
            </a:pPr>
            <a:r>
              <a:rPr lang="en-US" sz="1364" b="1" cap="all" spc="20">
                <a:cs typeface="Arial" panose="020B0604020202020204" pitchFamily="34" charset="0"/>
              </a:rPr>
              <a:t>Orders delivered</a:t>
            </a:r>
          </a:p>
        </p:txBody>
      </p:sp>
      <p:cxnSp>
        <p:nvCxnSpPr>
          <p:cNvPr id="15" name="Straight Connector 14">
            <a:extLst>
              <a:ext uri="{FF2B5EF4-FFF2-40B4-BE49-F238E27FC236}">
                <a16:creationId xmlns:a16="http://schemas.microsoft.com/office/drawing/2014/main" id="{099EB585-0999-A0D2-F429-642D4A849C1A}"/>
              </a:ext>
            </a:extLst>
          </p:cNvPr>
          <p:cNvCxnSpPr>
            <a:cxnSpLocks/>
          </p:cNvCxnSpPr>
          <p:nvPr/>
        </p:nvCxnSpPr>
        <p:spPr>
          <a:xfrm flipV="1">
            <a:off x="10569255" y="1764454"/>
            <a:ext cx="0" cy="228601"/>
          </a:xfrm>
          <a:prstGeom prst="line">
            <a:avLst/>
          </a:prstGeom>
          <a:ln w="12700">
            <a:solidFill>
              <a:srgbClr val="0B3C6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C723E24-AC88-0289-116E-6CD040506B29}"/>
              </a:ext>
            </a:extLst>
          </p:cNvPr>
          <p:cNvSpPr txBox="1"/>
          <p:nvPr/>
        </p:nvSpPr>
        <p:spPr>
          <a:xfrm>
            <a:off x="3350255" y="2473542"/>
            <a:ext cx="1573987" cy="209929"/>
          </a:xfrm>
          <a:prstGeom prst="rect">
            <a:avLst/>
          </a:prstGeom>
          <a:noFill/>
        </p:spPr>
        <p:txBody>
          <a:bodyPr wrap="square" lIns="0" tIns="0" rIns="0" bIns="0" rtlCol="0">
            <a:spAutoFit/>
          </a:bodyPr>
          <a:lstStyle/>
          <a:p>
            <a:pPr algn="ctr" defTabSz="457183">
              <a:defRPr/>
            </a:pPr>
            <a:r>
              <a:rPr lang="en-US" sz="1364" b="1" cap="all" spc="20">
                <a:solidFill>
                  <a:srgbClr val="288DC2"/>
                </a:solidFill>
                <a:cs typeface="Arial" panose="020B0604020202020204" pitchFamily="34" charset="0"/>
              </a:rPr>
              <a:t>Order Review</a:t>
            </a:r>
          </a:p>
        </p:txBody>
      </p:sp>
      <p:cxnSp>
        <p:nvCxnSpPr>
          <p:cNvPr id="17" name="Straight Connector 16">
            <a:extLst>
              <a:ext uri="{FF2B5EF4-FFF2-40B4-BE49-F238E27FC236}">
                <a16:creationId xmlns:a16="http://schemas.microsoft.com/office/drawing/2014/main" id="{C54F9BBD-E357-991A-E506-4AD9BCAABDE2}"/>
              </a:ext>
            </a:extLst>
          </p:cNvPr>
          <p:cNvCxnSpPr>
            <a:cxnSpLocks/>
          </p:cNvCxnSpPr>
          <p:nvPr/>
        </p:nvCxnSpPr>
        <p:spPr>
          <a:xfrm flipV="1">
            <a:off x="4154225" y="1716968"/>
            <a:ext cx="0" cy="253385"/>
          </a:xfrm>
          <a:prstGeom prst="line">
            <a:avLst/>
          </a:prstGeom>
          <a:ln w="12700">
            <a:solidFill>
              <a:srgbClr val="0B3C6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6D684B2-DFBD-0AAE-604F-6975B3952ED5}"/>
              </a:ext>
            </a:extLst>
          </p:cNvPr>
          <p:cNvSpPr/>
          <p:nvPr/>
        </p:nvSpPr>
        <p:spPr>
          <a:xfrm>
            <a:off x="3965575" y="1982287"/>
            <a:ext cx="371487" cy="371474"/>
          </a:xfrm>
          <a:prstGeom prst="ellipse">
            <a:avLst/>
          </a:prstGeom>
          <a:solidFill>
            <a:srgbClr val="0B3C6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3">
              <a:defRPr/>
            </a:pPr>
            <a:endParaRPr lang="en-US" sz="1636">
              <a:solidFill>
                <a:prstClr val="white"/>
              </a:solidFill>
              <a:latin typeface="Arial" panose="020B0604020202020204" pitchFamily="34" charset="0"/>
              <a:cs typeface="Arial" panose="020B0604020202020204" pitchFamily="34" charset="0"/>
            </a:endParaRPr>
          </a:p>
        </p:txBody>
      </p:sp>
      <p:pic>
        <p:nvPicPr>
          <p:cNvPr id="19" name="Graphic 18" descr="Email">
            <a:extLst>
              <a:ext uri="{FF2B5EF4-FFF2-40B4-BE49-F238E27FC236}">
                <a16:creationId xmlns:a16="http://schemas.microsoft.com/office/drawing/2014/main" id="{FF3DF932-852B-FC2E-D750-6EC1A6C6AC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09362" y="2001634"/>
            <a:ext cx="283919" cy="283919"/>
          </a:xfrm>
          <a:prstGeom prst="rect">
            <a:avLst/>
          </a:prstGeom>
        </p:spPr>
      </p:pic>
      <p:sp>
        <p:nvSpPr>
          <p:cNvPr id="20" name="TextBox 19">
            <a:extLst>
              <a:ext uri="{FF2B5EF4-FFF2-40B4-BE49-F238E27FC236}">
                <a16:creationId xmlns:a16="http://schemas.microsoft.com/office/drawing/2014/main" id="{23828D7D-17E1-CA09-FB66-115D9A1031F3}"/>
              </a:ext>
            </a:extLst>
          </p:cNvPr>
          <p:cNvSpPr txBox="1"/>
          <p:nvPr/>
        </p:nvSpPr>
        <p:spPr>
          <a:xfrm flipH="1">
            <a:off x="3613816" y="1291047"/>
            <a:ext cx="1075008" cy="215444"/>
          </a:xfrm>
          <a:prstGeom prst="rect">
            <a:avLst/>
          </a:prstGeom>
          <a:noFill/>
        </p:spPr>
        <p:txBody>
          <a:bodyPr wrap="square" lIns="0" tIns="0" rIns="0" bIns="0" rtlCol="0" anchor="t">
            <a:spAutoFit/>
          </a:bodyPr>
          <a:lstStyle/>
          <a:p>
            <a:pPr algn="ctr" defTabSz="457183">
              <a:defRPr/>
            </a:pPr>
            <a:r>
              <a:rPr lang="en-US" sz="1400" b="1" cap="all" spc="20" dirty="0">
                <a:solidFill>
                  <a:srgbClr val="288DC2"/>
                </a:solidFill>
                <a:cs typeface="Arial" panose="020B0604020202020204" pitchFamily="34" charset="0"/>
              </a:rPr>
              <a:t>Tuesday</a:t>
            </a:r>
          </a:p>
        </p:txBody>
      </p:sp>
      <p:sp>
        <p:nvSpPr>
          <p:cNvPr id="21" name="TextBox 20">
            <a:extLst>
              <a:ext uri="{FF2B5EF4-FFF2-40B4-BE49-F238E27FC236}">
                <a16:creationId xmlns:a16="http://schemas.microsoft.com/office/drawing/2014/main" id="{DB12653E-DB67-1B06-131B-D6CFB79B0E8E}"/>
              </a:ext>
            </a:extLst>
          </p:cNvPr>
          <p:cNvSpPr txBox="1"/>
          <p:nvPr/>
        </p:nvSpPr>
        <p:spPr>
          <a:xfrm>
            <a:off x="3386837" y="2905260"/>
            <a:ext cx="1537405" cy="566502"/>
          </a:xfrm>
          <a:prstGeom prst="rect">
            <a:avLst/>
          </a:prstGeom>
          <a:noFill/>
        </p:spPr>
        <p:txBody>
          <a:bodyPr wrap="square" lIns="0" tIns="0" rIns="0" bIns="0" rtlCol="0">
            <a:spAutoFit/>
          </a:bodyPr>
          <a:lstStyle/>
          <a:p>
            <a:pPr algn="ctr" defTabSz="457183">
              <a:defRPr/>
            </a:pPr>
            <a:r>
              <a:rPr lang="en-US" sz="1227">
                <a:solidFill>
                  <a:prstClr val="black">
                    <a:lumMod val="85000"/>
                    <a:lumOff val="15000"/>
                  </a:prstClr>
                </a:solidFill>
                <a:cs typeface="Arial" panose="020B0604020202020204" pitchFamily="34" charset="0"/>
              </a:rPr>
              <a:t>NC DHHS will review, validate and process orders</a:t>
            </a:r>
          </a:p>
        </p:txBody>
      </p:sp>
      <p:grpSp>
        <p:nvGrpSpPr>
          <p:cNvPr id="22" name="Group 21">
            <a:extLst>
              <a:ext uri="{FF2B5EF4-FFF2-40B4-BE49-F238E27FC236}">
                <a16:creationId xmlns:a16="http://schemas.microsoft.com/office/drawing/2014/main" id="{B1A8AFD2-CC67-85BB-5143-8593BE08B2A1}"/>
              </a:ext>
            </a:extLst>
          </p:cNvPr>
          <p:cNvGrpSpPr/>
          <p:nvPr/>
        </p:nvGrpSpPr>
        <p:grpSpPr>
          <a:xfrm>
            <a:off x="7349187" y="1976186"/>
            <a:ext cx="371487" cy="371474"/>
            <a:chOff x="4304963" y="1989813"/>
            <a:chExt cx="371486" cy="371474"/>
          </a:xfrm>
        </p:grpSpPr>
        <p:sp>
          <p:nvSpPr>
            <p:cNvPr id="23" name="Oval 22">
              <a:extLst>
                <a:ext uri="{FF2B5EF4-FFF2-40B4-BE49-F238E27FC236}">
                  <a16:creationId xmlns:a16="http://schemas.microsoft.com/office/drawing/2014/main" id="{5623F322-A640-26E4-9617-A6252C6C11A1}"/>
                </a:ext>
              </a:extLst>
            </p:cNvPr>
            <p:cNvSpPr/>
            <p:nvPr/>
          </p:nvSpPr>
          <p:spPr>
            <a:xfrm>
              <a:off x="4304963" y="1989813"/>
              <a:ext cx="371486" cy="371474"/>
            </a:xfrm>
            <a:prstGeom prst="ellipse">
              <a:avLst/>
            </a:prstGeom>
            <a:solidFill>
              <a:srgbClr val="0B3C6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3">
                <a:defRPr/>
              </a:pPr>
              <a:endParaRPr lang="en-US" sz="1636">
                <a:solidFill>
                  <a:prstClr val="white"/>
                </a:solidFill>
                <a:latin typeface="Arial" panose="020B0604020202020204" pitchFamily="34" charset="0"/>
                <a:cs typeface="Arial" panose="020B0604020202020204" pitchFamily="34" charset="0"/>
              </a:endParaRPr>
            </a:p>
          </p:txBody>
        </p:sp>
        <p:pic>
          <p:nvPicPr>
            <p:cNvPr id="24" name="Graphic 23" descr="Internet">
              <a:extLst>
                <a:ext uri="{FF2B5EF4-FFF2-40B4-BE49-F238E27FC236}">
                  <a16:creationId xmlns:a16="http://schemas.microsoft.com/office/drawing/2014/main" id="{B4546800-1D5D-7A1D-9A79-BA003886116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48294" y="2039239"/>
              <a:ext cx="284823" cy="284823"/>
            </a:xfrm>
            <a:prstGeom prst="rect">
              <a:avLst/>
            </a:prstGeom>
          </p:spPr>
        </p:pic>
      </p:grpSp>
      <p:sp>
        <p:nvSpPr>
          <p:cNvPr id="25" name="Oval 24">
            <a:extLst>
              <a:ext uri="{FF2B5EF4-FFF2-40B4-BE49-F238E27FC236}">
                <a16:creationId xmlns:a16="http://schemas.microsoft.com/office/drawing/2014/main" id="{59F04027-6B31-3946-09FF-97CFEFBA95EF}"/>
              </a:ext>
            </a:extLst>
          </p:cNvPr>
          <p:cNvSpPr/>
          <p:nvPr/>
        </p:nvSpPr>
        <p:spPr>
          <a:xfrm>
            <a:off x="10383512" y="1985171"/>
            <a:ext cx="371487" cy="371474"/>
          </a:xfrm>
          <a:prstGeom prst="ellipse">
            <a:avLst/>
          </a:prstGeom>
          <a:solidFill>
            <a:srgbClr val="0B3C6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3">
              <a:defRPr/>
            </a:pPr>
            <a:endParaRPr lang="en-US" sz="1636">
              <a:solidFill>
                <a:prstClr val="white"/>
              </a:solidFill>
              <a:latin typeface="Arial" panose="020B0604020202020204" pitchFamily="34" charset="0"/>
              <a:cs typeface="Arial" panose="020B0604020202020204" pitchFamily="34" charset="0"/>
            </a:endParaRPr>
          </a:p>
        </p:txBody>
      </p:sp>
      <p:pic>
        <p:nvPicPr>
          <p:cNvPr id="26" name="Graphic 25" descr="Truck">
            <a:extLst>
              <a:ext uri="{FF2B5EF4-FFF2-40B4-BE49-F238E27FC236}">
                <a16:creationId xmlns:a16="http://schemas.microsoft.com/office/drawing/2014/main" id="{27DC3528-C58B-2672-6654-0CE7983B84A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27239" y="2025400"/>
            <a:ext cx="289797" cy="289797"/>
          </a:xfrm>
          <a:prstGeom prst="rect">
            <a:avLst/>
          </a:prstGeom>
        </p:spPr>
      </p:pic>
      <p:cxnSp>
        <p:nvCxnSpPr>
          <p:cNvPr id="27" name="Straight Connector 26">
            <a:extLst>
              <a:ext uri="{FF2B5EF4-FFF2-40B4-BE49-F238E27FC236}">
                <a16:creationId xmlns:a16="http://schemas.microsoft.com/office/drawing/2014/main" id="{6D7C366B-C6F0-4B3C-8EB8-E7E4A66BF601}"/>
              </a:ext>
            </a:extLst>
          </p:cNvPr>
          <p:cNvCxnSpPr>
            <a:cxnSpLocks/>
          </p:cNvCxnSpPr>
          <p:nvPr/>
        </p:nvCxnSpPr>
        <p:spPr>
          <a:xfrm flipV="1">
            <a:off x="7539204" y="1723163"/>
            <a:ext cx="6629" cy="240991"/>
          </a:xfrm>
          <a:prstGeom prst="line">
            <a:avLst/>
          </a:prstGeom>
          <a:ln w="12700">
            <a:solidFill>
              <a:srgbClr val="0B3C6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3A35932-0BD3-049E-D941-2B293DB88682}"/>
              </a:ext>
            </a:extLst>
          </p:cNvPr>
          <p:cNvSpPr txBox="1"/>
          <p:nvPr/>
        </p:nvSpPr>
        <p:spPr>
          <a:xfrm>
            <a:off x="118801" y="789584"/>
            <a:ext cx="11954397" cy="209929"/>
          </a:xfrm>
          <a:prstGeom prst="rect">
            <a:avLst/>
          </a:prstGeom>
          <a:noFill/>
        </p:spPr>
        <p:txBody>
          <a:bodyPr wrap="square" lIns="0" tIns="0" rIns="0" bIns="0" rtlCol="0" anchor="t">
            <a:spAutoFit/>
          </a:bodyPr>
          <a:lstStyle/>
          <a:p>
            <a:pPr algn="ctr" defTabSz="457183">
              <a:defRPr/>
            </a:pPr>
            <a:r>
              <a:rPr lang="en-US" sz="1364" i="1" dirty="0">
                <a:cs typeface="Arial"/>
              </a:rPr>
              <a:t>To order and receive shipments, partners must have an active account within HPoP. Click </a:t>
            </a:r>
            <a:r>
              <a:rPr lang="en-US" sz="1364" i="1" dirty="0">
                <a:cs typeface="Arial"/>
                <a:hlinkClick r:id="rId11"/>
              </a:rPr>
              <a:t>here</a:t>
            </a:r>
            <a:r>
              <a:rPr lang="en-US" sz="1364" i="1" dirty="0">
                <a:cs typeface="Arial"/>
              </a:rPr>
              <a:t> to register if you do not have an active HPoP account.</a:t>
            </a:r>
            <a:endParaRPr lang="en-US" sz="1364" i="1" dirty="0">
              <a:solidFill>
                <a:srgbClr val="FF0000"/>
              </a:solidFill>
              <a:cs typeface="Arial"/>
            </a:endParaRPr>
          </a:p>
        </p:txBody>
      </p:sp>
      <p:cxnSp>
        <p:nvCxnSpPr>
          <p:cNvPr id="29" name="Straight Connector 28">
            <a:extLst>
              <a:ext uri="{FF2B5EF4-FFF2-40B4-BE49-F238E27FC236}">
                <a16:creationId xmlns:a16="http://schemas.microsoft.com/office/drawing/2014/main" id="{C9461554-9662-00F9-9825-B13009875904}"/>
              </a:ext>
            </a:extLst>
          </p:cNvPr>
          <p:cNvCxnSpPr>
            <a:cxnSpLocks/>
          </p:cNvCxnSpPr>
          <p:nvPr/>
        </p:nvCxnSpPr>
        <p:spPr>
          <a:xfrm flipV="1">
            <a:off x="1076640" y="1773034"/>
            <a:ext cx="0" cy="228601"/>
          </a:xfrm>
          <a:prstGeom prst="line">
            <a:avLst/>
          </a:prstGeom>
          <a:ln w="12700">
            <a:solidFill>
              <a:srgbClr val="0B3C6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161CE35-D8F1-231C-53F6-4A989A413E29}"/>
              </a:ext>
            </a:extLst>
          </p:cNvPr>
          <p:cNvSpPr txBox="1"/>
          <p:nvPr/>
        </p:nvSpPr>
        <p:spPr>
          <a:xfrm>
            <a:off x="6559710" y="2937054"/>
            <a:ext cx="1972235" cy="755335"/>
          </a:xfrm>
          <a:prstGeom prst="rect">
            <a:avLst/>
          </a:prstGeom>
          <a:noFill/>
        </p:spPr>
        <p:txBody>
          <a:bodyPr wrap="square" lIns="0" tIns="0" rIns="0" bIns="0" rtlCol="0">
            <a:spAutoFit/>
          </a:bodyPr>
          <a:lstStyle/>
          <a:p>
            <a:pPr algn="ctr" defTabSz="457183">
              <a:defRPr/>
            </a:pPr>
            <a:r>
              <a:rPr lang="en-US" sz="1227">
                <a:solidFill>
                  <a:prstClr val="black">
                    <a:lumMod val="85000"/>
                    <a:lumOff val="15000"/>
                  </a:prstClr>
                </a:solidFill>
                <a:cs typeface="Arial" panose="020B0604020202020204" pitchFamily="34" charset="0"/>
              </a:rPr>
              <a:t>On Wednesdays at 9:30 AM, all orders will be transmitted from ASPR to distribution partners for processing</a:t>
            </a:r>
          </a:p>
        </p:txBody>
      </p:sp>
      <p:sp>
        <p:nvSpPr>
          <p:cNvPr id="32" name="TextBox 31">
            <a:extLst>
              <a:ext uri="{FF2B5EF4-FFF2-40B4-BE49-F238E27FC236}">
                <a16:creationId xmlns:a16="http://schemas.microsoft.com/office/drawing/2014/main" id="{A007C307-4575-7126-D8DC-01BCC823C33B}"/>
              </a:ext>
            </a:extLst>
          </p:cNvPr>
          <p:cNvSpPr txBox="1"/>
          <p:nvPr/>
        </p:nvSpPr>
        <p:spPr>
          <a:xfrm>
            <a:off x="9360336" y="1197008"/>
            <a:ext cx="2399960" cy="523220"/>
          </a:xfrm>
          <a:prstGeom prst="rect">
            <a:avLst/>
          </a:prstGeom>
          <a:noFill/>
        </p:spPr>
        <p:txBody>
          <a:bodyPr wrap="square" rtlCol="0">
            <a:spAutoFit/>
          </a:bodyPr>
          <a:lstStyle/>
          <a:p>
            <a:pPr algn="ctr"/>
            <a:r>
              <a:rPr lang="en-US" sz="1400" b="1" dirty="0"/>
              <a:t>Orders typically arrive 7-10 days from the shipping date.</a:t>
            </a:r>
          </a:p>
        </p:txBody>
      </p:sp>
      <p:sp>
        <p:nvSpPr>
          <p:cNvPr id="40" name="TextBox 39">
            <a:extLst>
              <a:ext uri="{FF2B5EF4-FFF2-40B4-BE49-F238E27FC236}">
                <a16:creationId xmlns:a16="http://schemas.microsoft.com/office/drawing/2014/main" id="{1684ABB2-479E-EF8B-6AA8-E508C7087312}"/>
              </a:ext>
            </a:extLst>
          </p:cNvPr>
          <p:cNvSpPr txBox="1"/>
          <p:nvPr/>
        </p:nvSpPr>
        <p:spPr>
          <a:xfrm>
            <a:off x="285523" y="3908136"/>
            <a:ext cx="7447678" cy="2401363"/>
          </a:xfrm>
          <a:prstGeom prst="rect">
            <a:avLst/>
          </a:prstGeom>
          <a:noFill/>
        </p:spPr>
        <p:txBody>
          <a:bodyPr wrap="square" rtlCol="0">
            <a:spAutoFit/>
          </a:bodyPr>
          <a:lstStyle/>
          <a:p>
            <a:r>
              <a:rPr lang="en-US" sz="1909" b="1" dirty="0">
                <a:solidFill>
                  <a:schemeClr val="tx2"/>
                </a:solidFill>
              </a:rPr>
              <a:t>How to Submit a Test Order</a:t>
            </a:r>
            <a:r>
              <a:rPr lang="en-US" sz="1636" b="1" dirty="0">
                <a:solidFill>
                  <a:schemeClr val="tx2"/>
                </a:solidFill>
              </a:rPr>
              <a:t>:</a:t>
            </a:r>
          </a:p>
          <a:p>
            <a:pPr lvl="1"/>
            <a:endParaRPr lang="en-US" sz="818" dirty="0"/>
          </a:p>
          <a:p>
            <a:pPr marL="540312" lvl="1" indent="-228593">
              <a:buAutoNum type="arabicPeriod"/>
            </a:pPr>
            <a:r>
              <a:rPr lang="en-US" sz="1364" dirty="0"/>
              <a:t>Sign in at </a:t>
            </a:r>
            <a:r>
              <a:rPr lang="en-US" sz="1364" dirty="0">
                <a:hlinkClick r:id="rId12"/>
              </a:rPr>
              <a:t>https://hpop.hhs.gov</a:t>
            </a:r>
            <a:endParaRPr lang="en-US" sz="1364" dirty="0"/>
          </a:p>
          <a:p>
            <a:pPr marL="540312" lvl="1" indent="-228593">
              <a:buAutoNum type="arabicPeriod"/>
            </a:pPr>
            <a:r>
              <a:rPr lang="en-US" sz="1364" dirty="0"/>
              <a:t>Navigate to </a:t>
            </a:r>
            <a:r>
              <a:rPr lang="en-US" sz="1364" b="1" dirty="0"/>
              <a:t>Site Orders/Inventory</a:t>
            </a:r>
            <a:r>
              <a:rPr lang="en-US" sz="1364" dirty="0"/>
              <a:t>.</a:t>
            </a:r>
          </a:p>
          <a:p>
            <a:pPr marL="540312" lvl="1" indent="-228593">
              <a:buAutoNum type="arabicPeriod"/>
            </a:pPr>
            <a:r>
              <a:rPr lang="en-US" sz="1364" dirty="0"/>
              <a:t>Make sure you are in the </a:t>
            </a:r>
            <a:r>
              <a:rPr lang="en-US" sz="1364" b="1" dirty="0"/>
              <a:t>Orders</a:t>
            </a:r>
            <a:r>
              <a:rPr lang="en-US" sz="1364" dirty="0"/>
              <a:t> tab.</a:t>
            </a:r>
          </a:p>
          <a:p>
            <a:pPr marL="540312" lvl="1" indent="-228593">
              <a:buAutoNum type="arabicPeriod"/>
            </a:pPr>
            <a:r>
              <a:rPr lang="en-US" sz="1364" dirty="0"/>
              <a:t>Click </a:t>
            </a:r>
            <a:r>
              <a:rPr lang="en-US" sz="1364" b="1" dirty="0"/>
              <a:t>Create</a:t>
            </a:r>
            <a:r>
              <a:rPr lang="en-US" sz="1364" dirty="0"/>
              <a:t> </a:t>
            </a:r>
            <a:r>
              <a:rPr lang="en-US" sz="1364" b="1" dirty="0"/>
              <a:t>Order</a:t>
            </a:r>
            <a:r>
              <a:rPr lang="en-US" sz="1364" dirty="0"/>
              <a:t> in the top right corner of the screen.</a:t>
            </a:r>
          </a:p>
          <a:p>
            <a:pPr marL="540312" lvl="1" indent="-228593">
              <a:buAutoNum type="arabicPeriod"/>
            </a:pPr>
            <a:r>
              <a:rPr lang="en-US" sz="1364" dirty="0"/>
              <a:t>Select </a:t>
            </a:r>
            <a:r>
              <a:rPr lang="en-US" sz="1364" b="1" dirty="0"/>
              <a:t>COVID-19/Diagnostic.</a:t>
            </a:r>
          </a:p>
          <a:p>
            <a:pPr marL="540312" lvl="1" indent="-228593">
              <a:buAutoNum type="arabicPeriod"/>
            </a:pPr>
            <a:r>
              <a:rPr lang="en-US" sz="1364" dirty="0"/>
              <a:t>Select the </a:t>
            </a:r>
            <a:r>
              <a:rPr lang="en-US" sz="1364" b="1" dirty="0"/>
              <a:t>Test Brand </a:t>
            </a:r>
            <a:r>
              <a:rPr lang="en-US" sz="1364" dirty="0"/>
              <a:t>you wish to order.</a:t>
            </a:r>
          </a:p>
          <a:p>
            <a:pPr marL="540312" lvl="1" indent="-228593">
              <a:buAutoNum type="arabicPeriod"/>
            </a:pPr>
            <a:r>
              <a:rPr lang="en-US" sz="1364" dirty="0"/>
              <a:t>Select the </a:t>
            </a:r>
            <a:r>
              <a:rPr lang="en-US" sz="1364" b="1" dirty="0"/>
              <a:t>Quantity.</a:t>
            </a:r>
          </a:p>
          <a:p>
            <a:pPr marL="540312" lvl="1" indent="-228593">
              <a:buAutoNum type="arabicPeriod"/>
            </a:pPr>
            <a:r>
              <a:rPr lang="en-US" sz="1364" dirty="0"/>
              <a:t>Review your order.</a:t>
            </a:r>
          </a:p>
          <a:p>
            <a:pPr marL="540312" lvl="1" indent="-228593">
              <a:buAutoNum type="arabicPeriod"/>
            </a:pPr>
            <a:r>
              <a:rPr lang="en-US" sz="1364" dirty="0"/>
              <a:t>Once you have reviewed your order and are ready to proceed, click </a:t>
            </a:r>
            <a:r>
              <a:rPr lang="en-US" sz="1364" b="1" dirty="0"/>
              <a:t>Submit Order.</a:t>
            </a:r>
            <a:endParaRPr lang="en-US" sz="1227" b="1" dirty="0"/>
          </a:p>
        </p:txBody>
      </p:sp>
      <p:sp>
        <p:nvSpPr>
          <p:cNvPr id="47" name="TextBox 46">
            <a:extLst>
              <a:ext uri="{FF2B5EF4-FFF2-40B4-BE49-F238E27FC236}">
                <a16:creationId xmlns:a16="http://schemas.microsoft.com/office/drawing/2014/main" id="{6E89A29A-17CE-1744-ED16-FF412195072F}"/>
              </a:ext>
            </a:extLst>
          </p:cNvPr>
          <p:cNvSpPr txBox="1"/>
          <p:nvPr/>
        </p:nvSpPr>
        <p:spPr>
          <a:xfrm>
            <a:off x="2644242" y="6566931"/>
            <a:ext cx="8193469" cy="281167"/>
          </a:xfrm>
          <a:prstGeom prst="rect">
            <a:avLst/>
          </a:prstGeom>
          <a:noFill/>
        </p:spPr>
        <p:txBody>
          <a:bodyPr wrap="square" rtlCol="0">
            <a:spAutoFit/>
          </a:bodyPr>
          <a:lstStyle/>
          <a:p>
            <a:pPr algn="ctr"/>
            <a:r>
              <a:rPr lang="en-US" sz="1227" i="1"/>
              <a:t>If you are experiencing any issues or need further assistance, please email </a:t>
            </a:r>
            <a:r>
              <a:rPr lang="en-US" sz="1227" i="1">
                <a:hlinkClick r:id="rId13"/>
              </a:rPr>
              <a:t>covid19testingandtreatments@dhhs.nc.gov</a:t>
            </a:r>
            <a:r>
              <a:rPr lang="en-US" sz="1227" i="1"/>
              <a:t> </a:t>
            </a:r>
          </a:p>
        </p:txBody>
      </p:sp>
      <p:pic>
        <p:nvPicPr>
          <p:cNvPr id="56" name="Picture 55">
            <a:extLst>
              <a:ext uri="{FF2B5EF4-FFF2-40B4-BE49-F238E27FC236}">
                <a16:creationId xmlns:a16="http://schemas.microsoft.com/office/drawing/2014/main" id="{0956FF74-9E9D-7BC0-03DB-3FC805BD19FE}"/>
              </a:ext>
            </a:extLst>
          </p:cNvPr>
          <p:cNvPicPr>
            <a:picLocks noChangeAspect="1"/>
          </p:cNvPicPr>
          <p:nvPr/>
        </p:nvPicPr>
        <p:blipFill>
          <a:blip r:embed="rId14"/>
          <a:stretch>
            <a:fillRect/>
          </a:stretch>
        </p:blipFill>
        <p:spPr>
          <a:xfrm>
            <a:off x="7801555" y="5172072"/>
            <a:ext cx="3117562" cy="1189401"/>
          </a:xfrm>
          <a:prstGeom prst="rect">
            <a:avLst/>
          </a:prstGeom>
        </p:spPr>
      </p:pic>
      <p:sp>
        <p:nvSpPr>
          <p:cNvPr id="11" name="TextBox 10">
            <a:extLst>
              <a:ext uri="{FF2B5EF4-FFF2-40B4-BE49-F238E27FC236}">
                <a16:creationId xmlns:a16="http://schemas.microsoft.com/office/drawing/2014/main" id="{64D950E0-4FAB-DDB6-9B2B-C2C3B5CA634D}"/>
              </a:ext>
            </a:extLst>
          </p:cNvPr>
          <p:cNvSpPr txBox="1"/>
          <p:nvPr/>
        </p:nvSpPr>
        <p:spPr>
          <a:xfrm>
            <a:off x="6559709" y="3896083"/>
            <a:ext cx="4732360" cy="574966"/>
          </a:xfrm>
          <a:prstGeom prst="rect">
            <a:avLst/>
          </a:prstGeom>
          <a:noFill/>
        </p:spPr>
        <p:txBody>
          <a:bodyPr wrap="square" rtlCol="0">
            <a:spAutoFit/>
          </a:bodyPr>
          <a:lstStyle/>
          <a:p>
            <a:r>
              <a:rPr lang="en-US" sz="1909" b="1">
                <a:solidFill>
                  <a:schemeClr val="tx2"/>
                </a:solidFill>
              </a:rPr>
              <a:t>Available COVID-19 Tests:</a:t>
            </a:r>
          </a:p>
          <a:p>
            <a:endParaRPr lang="en-US" sz="1227"/>
          </a:p>
        </p:txBody>
      </p:sp>
      <p:graphicFrame>
        <p:nvGraphicFramePr>
          <p:cNvPr id="30" name="Table 29">
            <a:extLst>
              <a:ext uri="{FF2B5EF4-FFF2-40B4-BE49-F238E27FC236}">
                <a16:creationId xmlns:a16="http://schemas.microsoft.com/office/drawing/2014/main" id="{DC65378F-702F-B056-2E2E-0D9767A136DC}"/>
              </a:ext>
            </a:extLst>
          </p:cNvPr>
          <p:cNvGraphicFramePr>
            <a:graphicFrameLocks noGrp="1"/>
          </p:cNvGraphicFramePr>
          <p:nvPr/>
        </p:nvGraphicFramePr>
        <p:xfrm>
          <a:off x="6559710" y="4312643"/>
          <a:ext cx="5632291" cy="941487"/>
        </p:xfrm>
        <a:graphic>
          <a:graphicData uri="http://schemas.openxmlformats.org/drawingml/2006/table">
            <a:tbl>
              <a:tblPr firstRow="1" bandRow="1">
                <a:tableStyleId>{5C22544A-7EE6-4342-B048-85BDC9FD1C3A}</a:tableStyleId>
              </a:tblPr>
              <a:tblGrid>
                <a:gridCol w="2844795">
                  <a:extLst>
                    <a:ext uri="{9D8B030D-6E8A-4147-A177-3AD203B41FA5}">
                      <a16:colId xmlns:a16="http://schemas.microsoft.com/office/drawing/2014/main" val="3004533805"/>
                    </a:ext>
                  </a:extLst>
                </a:gridCol>
                <a:gridCol w="2787496">
                  <a:extLst>
                    <a:ext uri="{9D8B030D-6E8A-4147-A177-3AD203B41FA5}">
                      <a16:colId xmlns:a16="http://schemas.microsoft.com/office/drawing/2014/main" val="1781249651"/>
                    </a:ext>
                  </a:extLst>
                </a:gridCol>
              </a:tblGrid>
              <a:tr h="941487">
                <a:tc>
                  <a:txBody>
                    <a:bodyPr/>
                    <a:lstStyle/>
                    <a:p>
                      <a:r>
                        <a:rPr lang="en-US" sz="1400" b="1" u="sng" dirty="0" err="1">
                          <a:solidFill>
                            <a:schemeClr val="tx1"/>
                          </a:solidFill>
                        </a:rPr>
                        <a:t>Orasure</a:t>
                      </a:r>
                      <a:r>
                        <a:rPr lang="en-US" sz="1400" b="1" u="sng" dirty="0">
                          <a:solidFill>
                            <a:schemeClr val="tx1"/>
                          </a:solidFill>
                        </a:rPr>
                        <a:t> </a:t>
                      </a:r>
                      <a:r>
                        <a:rPr lang="en-US" sz="1400" b="1" u="sng" dirty="0" err="1">
                          <a:solidFill>
                            <a:schemeClr val="tx1"/>
                          </a:solidFill>
                        </a:rPr>
                        <a:t>InteliSwab</a:t>
                      </a:r>
                      <a:r>
                        <a:rPr lang="en-US" sz="1400" b="1" u="sng" dirty="0">
                          <a:solidFill>
                            <a:schemeClr val="tx1"/>
                          </a:solidFill>
                        </a:rPr>
                        <a:t> (2 </a:t>
                      </a:r>
                      <a:r>
                        <a:rPr lang="en-US" sz="1400" b="1" u="sng" dirty="0" err="1">
                          <a:solidFill>
                            <a:schemeClr val="tx1"/>
                          </a:solidFill>
                        </a:rPr>
                        <a:t>ct</a:t>
                      </a:r>
                      <a:r>
                        <a:rPr lang="en-US" sz="1400" b="1" u="sng" dirty="0">
                          <a:solidFill>
                            <a:schemeClr val="tx1"/>
                          </a:solidFill>
                        </a:rPr>
                        <a:t>)</a:t>
                      </a:r>
                    </a:p>
                    <a:p>
                      <a:r>
                        <a:rPr lang="en-US" sz="1400" b="0" dirty="0">
                          <a:solidFill>
                            <a:schemeClr val="tx1"/>
                          </a:solidFill>
                        </a:rPr>
                        <a:t>Min: 1 package/48 tests</a:t>
                      </a:r>
                    </a:p>
                    <a:p>
                      <a:r>
                        <a:rPr lang="en-US" sz="1400" b="0" dirty="0">
                          <a:solidFill>
                            <a:schemeClr val="tx1"/>
                          </a:solidFill>
                        </a:rPr>
                        <a:t>Max: 1,000 packages/48,000 tests</a:t>
                      </a:r>
                    </a:p>
                  </a:txBody>
                  <a:tcPr marL="62345" marR="62345" marT="31173" marB="3117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u="sng" dirty="0">
                          <a:solidFill>
                            <a:schemeClr val="tx1"/>
                          </a:solidFill>
                        </a:rPr>
                        <a:t>SD Biosensors Inc. Pilot (4 </a:t>
                      </a:r>
                      <a:r>
                        <a:rPr lang="en-US" sz="1400" u="sng" dirty="0" err="1">
                          <a:solidFill>
                            <a:schemeClr val="tx1"/>
                          </a:solidFill>
                        </a:rPr>
                        <a:t>ct</a:t>
                      </a:r>
                      <a:r>
                        <a:rPr lang="en-US" sz="1400" u="sng" dirty="0">
                          <a:solidFill>
                            <a:schemeClr val="tx1"/>
                          </a:solidFill>
                        </a:rPr>
                        <a:t>)</a:t>
                      </a:r>
                    </a:p>
                    <a:p>
                      <a:r>
                        <a:rPr lang="en-US" sz="1400" b="0" dirty="0">
                          <a:solidFill>
                            <a:schemeClr val="tx1"/>
                          </a:solidFill>
                        </a:rPr>
                        <a:t>Min: 1 package/612 tests</a:t>
                      </a:r>
                    </a:p>
                    <a:p>
                      <a:r>
                        <a:rPr lang="en-US" sz="1400" b="0" dirty="0">
                          <a:solidFill>
                            <a:schemeClr val="tx1"/>
                          </a:solidFill>
                        </a:rPr>
                        <a:t>Max: 1,000 packages/612,000 tests</a:t>
                      </a:r>
                    </a:p>
                  </a:txBody>
                  <a:tcPr marL="62345" marR="62345" marT="31173" marB="3117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6192275"/>
                  </a:ext>
                </a:extLst>
              </a:tr>
            </a:tbl>
          </a:graphicData>
        </a:graphic>
      </p:graphicFrame>
      <p:sp>
        <p:nvSpPr>
          <p:cNvPr id="33" name="Rectangle 32">
            <a:extLst>
              <a:ext uri="{FF2B5EF4-FFF2-40B4-BE49-F238E27FC236}">
                <a16:creationId xmlns:a16="http://schemas.microsoft.com/office/drawing/2014/main" id="{0105C639-B8B4-11E5-8590-475063772544}"/>
              </a:ext>
            </a:extLst>
          </p:cNvPr>
          <p:cNvSpPr/>
          <p:nvPr/>
        </p:nvSpPr>
        <p:spPr>
          <a:xfrm>
            <a:off x="9360336" y="4312643"/>
            <a:ext cx="2712862" cy="72071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27C46FD-7E43-7221-70B5-046FF159BCEA}"/>
              </a:ext>
            </a:extLst>
          </p:cNvPr>
          <p:cNvSpPr txBox="1"/>
          <p:nvPr/>
        </p:nvSpPr>
        <p:spPr>
          <a:xfrm>
            <a:off x="10121454" y="3955991"/>
            <a:ext cx="1190625" cy="369332"/>
          </a:xfrm>
          <a:prstGeom prst="rect">
            <a:avLst/>
          </a:prstGeom>
          <a:noFill/>
        </p:spPr>
        <p:txBody>
          <a:bodyPr wrap="square" rtlCol="0">
            <a:spAutoFit/>
          </a:bodyPr>
          <a:lstStyle/>
          <a:p>
            <a:r>
              <a:rPr lang="en-US" dirty="0">
                <a:solidFill>
                  <a:srgbClr val="FF0000"/>
                </a:solidFill>
              </a:rPr>
              <a:t>**NEW**</a:t>
            </a:r>
          </a:p>
        </p:txBody>
      </p:sp>
    </p:spTree>
    <p:extLst>
      <p:ext uri="{BB962C8B-B14F-4D97-AF65-F5344CB8AC3E}">
        <p14:creationId xmlns:p14="http://schemas.microsoft.com/office/powerpoint/2010/main" val="2522578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5A1CB4-014E-E3C7-4366-958684A24E6B}"/>
              </a:ext>
            </a:extLst>
          </p:cNvPr>
          <p:cNvSpPr>
            <a:spLocks noGrp="1"/>
          </p:cNvSpPr>
          <p:nvPr>
            <p:ph type="body" sz="quarter" idx="10"/>
          </p:nvPr>
        </p:nvSpPr>
        <p:spPr/>
        <p:txBody>
          <a:bodyPr/>
          <a:lstStyle/>
          <a:p>
            <a:r>
              <a:rPr lang="en-US">
                <a:solidFill>
                  <a:schemeClr val="tx1"/>
                </a:solidFill>
              </a:rPr>
              <a:t>Increase in measles circulation within the US and globally</a:t>
            </a:r>
          </a:p>
          <a:p>
            <a:r>
              <a:rPr lang="en-US">
                <a:solidFill>
                  <a:schemeClr val="tx1"/>
                </a:solidFill>
              </a:rPr>
              <a:t>No reported cases in North Carolina since 2018 </a:t>
            </a:r>
          </a:p>
          <a:p>
            <a:r>
              <a:rPr lang="en-US">
                <a:solidFill>
                  <a:schemeClr val="tx1"/>
                </a:solidFill>
              </a:rPr>
              <a:t>Increase in North Carolina travel-related contacts (via CDC DGMH travel notifications). No contacts have developed symptoms</a:t>
            </a:r>
          </a:p>
          <a:p>
            <a:r>
              <a:rPr lang="en-US">
                <a:solidFill>
                  <a:schemeClr val="tx1"/>
                </a:solidFill>
              </a:rPr>
              <a:t>Resources on the CD Manual:</a:t>
            </a:r>
          </a:p>
          <a:p>
            <a:pPr marL="347663" lvl="1" indent="0" eaLnBrk="0" fontAlgn="base" hangingPunct="0">
              <a:spcBef>
                <a:spcPct val="0"/>
              </a:spcBef>
              <a:spcAft>
                <a:spcPct val="0"/>
              </a:spcAft>
              <a:buFontTx/>
              <a:buChar char="•"/>
            </a:pPr>
            <a:r>
              <a:rPr lang="en-US" altLang="en-US" b="0">
                <a:solidFill>
                  <a:schemeClr val="tx1"/>
                </a:solidFill>
                <a:hlinkClick r:id="rId2"/>
              </a:rPr>
              <a:t>NCSLPH Measles Specimen Collection and Testing Guidelines</a:t>
            </a:r>
            <a:r>
              <a:rPr lang="en-US" altLang="en-US" b="0">
                <a:solidFill>
                  <a:schemeClr val="tx1"/>
                </a:solidFill>
              </a:rPr>
              <a:t> </a:t>
            </a:r>
          </a:p>
          <a:p>
            <a:pPr marL="347663" lvl="1" indent="0" eaLnBrk="0" fontAlgn="base" hangingPunct="0">
              <a:spcBef>
                <a:spcPct val="0"/>
              </a:spcBef>
              <a:spcAft>
                <a:spcPct val="0"/>
              </a:spcAft>
              <a:buFontTx/>
              <a:buChar char="•"/>
            </a:pPr>
            <a:r>
              <a:rPr lang="en-US" altLang="en-US" b="0">
                <a:solidFill>
                  <a:schemeClr val="tx1"/>
                </a:solidFill>
                <a:hlinkClick r:id="rId3"/>
              </a:rPr>
              <a:t>Measles Investigation Guidelines</a:t>
            </a:r>
            <a:r>
              <a:rPr lang="en-US" altLang="en-US" b="0">
                <a:solidFill>
                  <a:schemeClr val="tx1"/>
                </a:solidFill>
              </a:rPr>
              <a:t> </a:t>
            </a:r>
          </a:p>
          <a:p>
            <a:endParaRPr lang="en-US"/>
          </a:p>
        </p:txBody>
      </p:sp>
      <p:sp>
        <p:nvSpPr>
          <p:cNvPr id="3" name="Text Placeholder 2">
            <a:extLst>
              <a:ext uri="{FF2B5EF4-FFF2-40B4-BE49-F238E27FC236}">
                <a16:creationId xmlns:a16="http://schemas.microsoft.com/office/drawing/2014/main" id="{F20D25AB-9DCE-0A23-8703-F380C00F7B98}"/>
              </a:ext>
            </a:extLst>
          </p:cNvPr>
          <p:cNvSpPr>
            <a:spLocks noGrp="1"/>
          </p:cNvSpPr>
          <p:nvPr>
            <p:ph type="body" sz="quarter" idx="11"/>
          </p:nvPr>
        </p:nvSpPr>
        <p:spPr/>
        <p:txBody>
          <a:bodyPr/>
          <a:lstStyle/>
          <a:p>
            <a:endParaRPr lang="en-US"/>
          </a:p>
        </p:txBody>
      </p:sp>
      <p:sp>
        <p:nvSpPr>
          <p:cNvPr id="4" name="Slide Number Placeholder 3">
            <a:extLst>
              <a:ext uri="{FF2B5EF4-FFF2-40B4-BE49-F238E27FC236}">
                <a16:creationId xmlns:a16="http://schemas.microsoft.com/office/drawing/2014/main" id="{C54B6E66-3732-C026-05B0-26315F89738E}"/>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900"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C8D736D0-910F-0A94-2E29-0782E5119F2D}"/>
              </a:ext>
            </a:extLst>
          </p:cNvPr>
          <p:cNvSpPr>
            <a:spLocks noGrp="1"/>
          </p:cNvSpPr>
          <p:nvPr>
            <p:ph type="title"/>
          </p:nvPr>
        </p:nvSpPr>
        <p:spPr/>
        <p:txBody>
          <a:bodyPr/>
          <a:lstStyle/>
          <a:p>
            <a:r>
              <a:rPr lang="en-US"/>
              <a:t>Measles Key Points</a:t>
            </a:r>
          </a:p>
        </p:txBody>
      </p:sp>
    </p:spTree>
    <p:extLst>
      <p:ext uri="{BB962C8B-B14F-4D97-AF65-F5344CB8AC3E}">
        <p14:creationId xmlns:p14="http://schemas.microsoft.com/office/powerpoint/2010/main" val="31956400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6D7DAC-6819-B711-03F6-663372ECEF69}"/>
              </a:ext>
            </a:extLst>
          </p:cNvPr>
          <p:cNvSpPr>
            <a:spLocks noGrp="1"/>
          </p:cNvSpPr>
          <p:nvPr>
            <p:ph sz="quarter" idx="10"/>
          </p:nvPr>
        </p:nvSpPr>
        <p:spPr>
          <a:xfrm>
            <a:off x="420624" y="1536174"/>
            <a:ext cx="11350752" cy="3785652"/>
          </a:xfrm>
        </p:spPr>
        <p:txBody>
          <a:bodyPr/>
          <a:lstStyle/>
          <a:p>
            <a:r>
              <a:rPr lang="en-US" sz="2000" dirty="0"/>
              <a:t>The National </a:t>
            </a:r>
            <a:r>
              <a:rPr lang="en-US" sz="2000" b="1" dirty="0"/>
              <a:t>Home Test to Treat Program </a:t>
            </a:r>
            <a:r>
              <a:rPr lang="en-US" sz="2000" dirty="0"/>
              <a:t>now includes access to free </a:t>
            </a:r>
            <a:r>
              <a:rPr lang="en-US" sz="2000" b="1" dirty="0"/>
              <a:t>COVID and flu </a:t>
            </a:r>
            <a:r>
              <a:rPr lang="en-US" sz="2000" dirty="0"/>
              <a:t>at-home tests and telehealth care</a:t>
            </a:r>
          </a:p>
          <a:p>
            <a:endParaRPr lang="en-US" sz="2000" dirty="0"/>
          </a:p>
          <a:p>
            <a:r>
              <a:rPr lang="en-US" sz="2000" dirty="0"/>
              <a:t>Individuals who are uninsured or enrolled in Medicaid, Medicare, VA or Indian Health Services can enroll anytime to receive free at-home COVID-19/flu tests.</a:t>
            </a:r>
          </a:p>
          <a:p>
            <a:endParaRPr lang="en-US" sz="2000" dirty="0"/>
          </a:p>
          <a:p>
            <a:r>
              <a:rPr lang="en-US" sz="2000" b="1" u="sng" dirty="0"/>
              <a:t>Anyone</a:t>
            </a:r>
            <a:r>
              <a:rPr lang="en-US" sz="2000" dirty="0"/>
              <a:t> who tests positive for COVID-19 or flu, regardless of insurance status, can receive free telehealth care. Treatment, if prescribed, will be provided at no cost.</a:t>
            </a:r>
          </a:p>
          <a:p>
            <a:endParaRPr lang="en-US" sz="2000" dirty="0"/>
          </a:p>
          <a:p>
            <a:r>
              <a:rPr lang="en-US" sz="2000" dirty="0"/>
              <a:t>Individuals can sign up at </a:t>
            </a:r>
            <a:r>
              <a:rPr lang="en-US" sz="2000" dirty="0">
                <a:hlinkClick r:id="rId2"/>
              </a:rPr>
              <a:t>https://www.test2treat.org/</a:t>
            </a:r>
            <a:r>
              <a:rPr lang="en-US" sz="2000" dirty="0"/>
              <a:t> or call 1-800-682-2829.</a:t>
            </a:r>
          </a:p>
          <a:p>
            <a:pPr lvl="1"/>
            <a:endParaRPr lang="en-US" sz="2000" dirty="0"/>
          </a:p>
          <a:p>
            <a:r>
              <a:rPr lang="en-US" sz="2000" dirty="0"/>
              <a:t>Help spread the word! Promotional flyers available </a:t>
            </a:r>
            <a:r>
              <a:rPr lang="en-US" sz="2000" dirty="0">
                <a:hlinkClick r:id="rId3"/>
              </a:rPr>
              <a:t>here</a:t>
            </a:r>
            <a:r>
              <a:rPr lang="en-US" sz="2000" dirty="0"/>
              <a:t>.</a:t>
            </a:r>
          </a:p>
        </p:txBody>
      </p:sp>
      <p:sp>
        <p:nvSpPr>
          <p:cNvPr id="3" name="Title 2">
            <a:extLst>
              <a:ext uri="{FF2B5EF4-FFF2-40B4-BE49-F238E27FC236}">
                <a16:creationId xmlns:a16="http://schemas.microsoft.com/office/drawing/2014/main" id="{942B3074-BE6C-D5AA-2433-AAD52977D33E}"/>
              </a:ext>
            </a:extLst>
          </p:cNvPr>
          <p:cNvSpPr>
            <a:spLocks noGrp="1"/>
          </p:cNvSpPr>
          <p:nvPr>
            <p:ph type="title"/>
          </p:nvPr>
        </p:nvSpPr>
        <p:spPr>
          <a:xfrm>
            <a:off x="420624" y="185313"/>
            <a:ext cx="11599926" cy="592562"/>
          </a:xfrm>
        </p:spPr>
        <p:txBody>
          <a:bodyPr>
            <a:normAutofit/>
          </a:bodyPr>
          <a:lstStyle/>
          <a:p>
            <a:r>
              <a:rPr lang="en-US" dirty="0"/>
              <a:t>national telehealth program for COVID and FLU testing and treatment</a:t>
            </a:r>
          </a:p>
        </p:txBody>
      </p:sp>
    </p:spTree>
    <p:extLst>
      <p:ext uri="{BB962C8B-B14F-4D97-AF65-F5344CB8AC3E}">
        <p14:creationId xmlns:p14="http://schemas.microsoft.com/office/powerpoint/2010/main" val="4163351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556E0-ADC1-4253-FD4B-B59DA0CBFC4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1E745A-42B7-2373-8B38-171F90FC6D74}"/>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11F27F3A-B3E9-41ED-AF8F-A365F10BB65F}" type="slidenum">
              <a:rPr lang="en-US" sz="1200" smtClean="0">
                <a:solidFill>
                  <a:schemeClr val="tx1">
                    <a:tint val="75000"/>
                  </a:schemeClr>
                </a:solidFill>
                <a:latin typeface="+mn-lt"/>
                <a:cs typeface="+mn-cs"/>
              </a:rPr>
              <a:pPr>
                <a:spcAft>
                  <a:spcPts val="600"/>
                </a:spcAft>
              </a:pPr>
              <a:t>61</a:t>
            </a:fld>
            <a:endParaRPr lang="en-US" sz="1200">
              <a:solidFill>
                <a:schemeClr val="tx1">
                  <a:tint val="75000"/>
                </a:schemeClr>
              </a:solidFill>
              <a:latin typeface="+mn-lt"/>
              <a:cs typeface="+mn-cs"/>
            </a:endParaRPr>
          </a:p>
        </p:txBody>
      </p:sp>
      <p:graphicFrame>
        <p:nvGraphicFramePr>
          <p:cNvPr id="3" name="Table 2">
            <a:extLst>
              <a:ext uri="{FF2B5EF4-FFF2-40B4-BE49-F238E27FC236}">
                <a16:creationId xmlns:a16="http://schemas.microsoft.com/office/drawing/2014/main" id="{29D9A981-3175-E3C7-4666-CF8790866585}"/>
              </a:ext>
            </a:extLst>
          </p:cNvPr>
          <p:cNvGraphicFramePr>
            <a:graphicFrameLocks noGrp="1"/>
          </p:cNvGraphicFramePr>
          <p:nvPr>
            <p:extLst>
              <p:ext uri="{D42A27DB-BD31-4B8C-83A1-F6EECF244321}">
                <p14:modId xmlns:p14="http://schemas.microsoft.com/office/powerpoint/2010/main" val="1213039069"/>
              </p:ext>
            </p:extLst>
          </p:nvPr>
        </p:nvGraphicFramePr>
        <p:xfrm>
          <a:off x="1007016" y="643467"/>
          <a:ext cx="10177969" cy="5553230"/>
        </p:xfrm>
        <a:graphic>
          <a:graphicData uri="http://schemas.openxmlformats.org/drawingml/2006/table">
            <a:tbl>
              <a:tblPr firstRow="1" firstCol="1" bandRow="1">
                <a:noFill/>
                <a:tableStyleId>{5C22544A-7EE6-4342-B048-85BDC9FD1C3A}</a:tableStyleId>
              </a:tblPr>
              <a:tblGrid>
                <a:gridCol w="3370023">
                  <a:extLst>
                    <a:ext uri="{9D8B030D-6E8A-4147-A177-3AD203B41FA5}">
                      <a16:colId xmlns:a16="http://schemas.microsoft.com/office/drawing/2014/main" val="57136339"/>
                    </a:ext>
                  </a:extLst>
                </a:gridCol>
                <a:gridCol w="6807946">
                  <a:extLst>
                    <a:ext uri="{9D8B030D-6E8A-4147-A177-3AD203B41FA5}">
                      <a16:colId xmlns:a16="http://schemas.microsoft.com/office/drawing/2014/main" val="3013123438"/>
                    </a:ext>
                  </a:extLst>
                </a:gridCol>
              </a:tblGrid>
              <a:tr h="716952">
                <a:tc>
                  <a:txBody>
                    <a:bodyPr/>
                    <a:lstStyle/>
                    <a:p>
                      <a:pPr marL="0" marR="0">
                        <a:lnSpc>
                          <a:spcPct val="107000"/>
                        </a:lnSpc>
                        <a:spcBef>
                          <a:spcPts val="600"/>
                        </a:spcBef>
                        <a:spcAft>
                          <a:spcPts val="600"/>
                        </a:spcAft>
                        <a:tabLst>
                          <a:tab pos="1485900" algn="l"/>
                        </a:tabLst>
                      </a:pPr>
                      <a:r>
                        <a:rPr lang="en-US" sz="1300" b="0" cap="none" spc="0" dirty="0">
                          <a:solidFill>
                            <a:schemeClr val="tx1"/>
                          </a:solidFill>
                          <a:effectLst/>
                        </a:rPr>
                        <a:t>Opening Remarks</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noFill/>
                  </a:tcPr>
                </a:tc>
                <a:tc>
                  <a:txBody>
                    <a:bodyPr/>
                    <a:lstStyle/>
                    <a:p>
                      <a:pPr marL="0" marR="0">
                        <a:spcBef>
                          <a:spcPts val="600"/>
                        </a:spcBef>
                        <a:spcAft>
                          <a:spcPts val="600"/>
                        </a:spcAft>
                      </a:pPr>
                      <a:r>
                        <a:rPr lang="en-US" sz="1300" b="1" cap="none" spc="0" dirty="0">
                          <a:solidFill>
                            <a:schemeClr val="tx1"/>
                          </a:solidFill>
                          <a:effectLst/>
                        </a:rPr>
                        <a:t>Stacie Turpin Saunders, MPH</a:t>
                      </a:r>
                    </a:p>
                    <a:p>
                      <a:pPr marL="0" marR="0">
                        <a:spcBef>
                          <a:spcPts val="600"/>
                        </a:spcBef>
                        <a:spcAft>
                          <a:spcPts val="600"/>
                        </a:spcAft>
                      </a:pPr>
                      <a:r>
                        <a:rPr lang="en-US" sz="1300" b="0" cap="none" spc="0" dirty="0">
                          <a:solidFill>
                            <a:schemeClr val="tx1"/>
                          </a:solidFill>
                          <a:effectLst/>
                        </a:rPr>
                        <a:t>Deputy Director/Section Chief, Local and Community Support</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285649305"/>
                  </a:ext>
                </a:extLst>
              </a:tr>
              <a:tr h="716952">
                <a:tc>
                  <a:txBody>
                    <a:bodyPr/>
                    <a:lstStyle/>
                    <a:p>
                      <a:pPr marL="0" marR="0">
                        <a:lnSpc>
                          <a:spcPct val="107000"/>
                        </a:lnSpc>
                        <a:spcBef>
                          <a:spcPts val="600"/>
                        </a:spcBef>
                        <a:spcAft>
                          <a:spcPts val="600"/>
                        </a:spcAft>
                        <a:tabLst>
                          <a:tab pos="1485900" algn="l"/>
                        </a:tabLst>
                      </a:pPr>
                      <a:r>
                        <a:rPr lang="en-US" sz="1300" b="1" cap="none" spc="0">
                          <a:solidFill>
                            <a:schemeClr val="tx1"/>
                          </a:solidFill>
                          <a:effectLst/>
                        </a:rPr>
                        <a:t>Epi Section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0" marR="0">
                        <a:spcBef>
                          <a:spcPts val="600"/>
                        </a:spcBef>
                        <a:spcAft>
                          <a:spcPts val="600"/>
                        </a:spcAft>
                      </a:pPr>
                      <a:r>
                        <a:rPr lang="en-US" sz="1300" b="1" cap="none" spc="0" dirty="0">
                          <a:solidFill>
                            <a:schemeClr val="tx1"/>
                          </a:solidFill>
                          <a:effectLst/>
                        </a:rPr>
                        <a:t>Zack Moore, MD, MPH</a:t>
                      </a:r>
                    </a:p>
                    <a:p>
                      <a:pPr marL="0" marR="0">
                        <a:spcBef>
                          <a:spcPts val="600"/>
                        </a:spcBef>
                        <a:spcAft>
                          <a:spcPts val="600"/>
                        </a:spcAft>
                      </a:pPr>
                      <a:r>
                        <a:rPr lang="en-US" sz="1300" cap="none" spc="0" dirty="0">
                          <a:solidFill>
                            <a:schemeClr val="tx1"/>
                          </a:solidFill>
                          <a:effectLst/>
                        </a:rPr>
                        <a:t>State Epidemiologist and Epidemiology Section Chief </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3858948224"/>
                  </a:ext>
                </a:extLst>
              </a:tr>
              <a:tr h="658185">
                <a:tc>
                  <a:txBody>
                    <a:bodyPr/>
                    <a:lstStyle/>
                    <a:p>
                      <a:pPr marL="0" marR="0">
                        <a:lnSpc>
                          <a:spcPct val="107000"/>
                        </a:lnSpc>
                        <a:spcBef>
                          <a:spcPts val="600"/>
                        </a:spcBef>
                        <a:spcAft>
                          <a:spcPts val="600"/>
                        </a:spcAft>
                        <a:tabLst>
                          <a:tab pos="1485900" algn="l"/>
                        </a:tabLst>
                      </a:pPr>
                      <a:r>
                        <a:rPr lang="en-US" sz="1300" b="1" cap="none" spc="0">
                          <a:solidFill>
                            <a:schemeClr val="tx1"/>
                          </a:solidFill>
                          <a:effectLst/>
                        </a:rPr>
                        <a:t>MCU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600"/>
                        </a:spcBef>
                        <a:spcAft>
                          <a:spcPts val="600"/>
                        </a:spcAft>
                      </a:pPr>
                      <a:r>
                        <a:rPr lang="en-US" sz="1200" b="1" cap="none" spc="0" dirty="0">
                          <a:solidFill>
                            <a:schemeClr val="tx1"/>
                          </a:solidFill>
                          <a:effectLst/>
                        </a:rPr>
                        <a:t>Erica Wilson, MD, MPH</a:t>
                      </a:r>
                    </a:p>
                    <a:p>
                      <a:pPr marL="0" marR="0">
                        <a:spcBef>
                          <a:spcPts val="600"/>
                        </a:spcBef>
                        <a:spcAft>
                          <a:spcPts val="600"/>
                        </a:spcAft>
                      </a:pPr>
                      <a:r>
                        <a:rPr lang="en-US" sz="1200" cap="none" spc="0" dirty="0">
                          <a:solidFill>
                            <a:schemeClr val="tx1"/>
                          </a:solidFill>
                          <a:effectLst/>
                        </a:rPr>
                        <a:t>Medical Director, Medical Consultation Unit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233242866"/>
                  </a:ext>
                </a:extLst>
              </a:tr>
              <a:tr h="731338">
                <a:tc>
                  <a:txBody>
                    <a:bodyPr/>
                    <a:lstStyle/>
                    <a:p>
                      <a:pPr marL="0" marR="0">
                        <a:spcBef>
                          <a:spcPts val="600"/>
                        </a:spcBef>
                        <a:spcAft>
                          <a:spcPts val="600"/>
                        </a:spcAft>
                      </a:pPr>
                      <a:r>
                        <a:rPr lang="en-US" sz="1300" b="1" cap="none" spc="0">
                          <a:solidFill>
                            <a:schemeClr val="tx1"/>
                          </a:solidFill>
                          <a:effectLst/>
                        </a:rPr>
                        <a:t>Measles; HPAI; cipro resistant NMn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Emma Doran, MD, MPH</a:t>
                      </a:r>
                    </a:p>
                    <a:p>
                      <a:pPr marL="0" marR="0">
                        <a:spcBef>
                          <a:spcPts val="600"/>
                        </a:spcBef>
                        <a:spcAft>
                          <a:spcPts val="600"/>
                        </a:spcAft>
                      </a:pPr>
                      <a:r>
                        <a:rPr lang="en-US" sz="1300" cap="none" spc="0" dirty="0">
                          <a:solidFill>
                            <a:schemeClr val="tx1"/>
                          </a:solidFill>
                          <a:effectLst/>
                        </a:rPr>
                        <a:t>Medical Director, Vaccine Preventable and Respiratory Diseases</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467787456"/>
                  </a:ext>
                </a:extLst>
              </a:tr>
              <a:tr h="600405">
                <a:tc>
                  <a:txBody>
                    <a:bodyPr/>
                    <a:lstStyle/>
                    <a:p>
                      <a:pPr marL="0" marR="0">
                        <a:spcBef>
                          <a:spcPts val="600"/>
                        </a:spcBef>
                        <a:spcAft>
                          <a:spcPts val="600"/>
                        </a:spcAft>
                      </a:pPr>
                      <a:r>
                        <a:rPr lang="en-US" sz="1300" b="1" cap="none" spc="0">
                          <a:solidFill>
                            <a:schemeClr val="tx1"/>
                          </a:solidFill>
                          <a:effectLst/>
                        </a:rPr>
                        <a:t>Syphilis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nSpc>
                          <a:spcPct val="107000"/>
                        </a:lnSpc>
                        <a:spcBef>
                          <a:spcPts val="600"/>
                        </a:spcBef>
                        <a:spcAft>
                          <a:spcPts val="600"/>
                        </a:spcAft>
                        <a:tabLst>
                          <a:tab pos="1485900" algn="l"/>
                        </a:tabLst>
                      </a:pPr>
                      <a:r>
                        <a:rPr lang="en-US" sz="1200" b="1" cap="none" spc="0" dirty="0">
                          <a:solidFill>
                            <a:schemeClr val="tx1"/>
                          </a:solidFill>
                          <a:effectLst/>
                        </a:rPr>
                        <a:t>Vicki Mobley, MD, MPH</a:t>
                      </a:r>
                    </a:p>
                    <a:p>
                      <a:pPr marL="0" marR="0">
                        <a:spcBef>
                          <a:spcPts val="600"/>
                        </a:spcBef>
                        <a:spcAft>
                          <a:spcPts val="600"/>
                        </a:spcAft>
                      </a:pPr>
                      <a:r>
                        <a:rPr lang="en-US" sz="1200" cap="none" spc="0" dirty="0">
                          <a:solidFill>
                            <a:schemeClr val="tx1"/>
                          </a:solidFill>
                          <a:effectLst/>
                        </a:rPr>
                        <a:t>Medical Director, HIV/STI</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886566978"/>
                  </a:ext>
                </a:extLst>
              </a:tr>
              <a:tr h="731338">
                <a:tc>
                  <a:txBody>
                    <a:bodyPr/>
                    <a:lstStyle/>
                    <a:p>
                      <a:pPr marL="0" marR="0">
                        <a:spcBef>
                          <a:spcPts val="600"/>
                        </a:spcBef>
                        <a:spcAft>
                          <a:spcPts val="600"/>
                        </a:spcAft>
                      </a:pPr>
                      <a:r>
                        <a:rPr lang="en-US" sz="1300" b="1" cap="none" spc="0">
                          <a:solidFill>
                            <a:schemeClr val="tx1"/>
                          </a:solidFill>
                          <a:effectLst/>
                        </a:rPr>
                        <a:t>Wastewater Surveillance Update</a:t>
                      </a:r>
                      <a:endParaRPr lang="en-US" sz="1300" b="1" cap="none" spc="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Molly Deutsch-Feldman</a:t>
                      </a:r>
                    </a:p>
                    <a:p>
                      <a:pPr marL="0" marR="0">
                        <a:spcBef>
                          <a:spcPts val="600"/>
                        </a:spcBef>
                        <a:spcAft>
                          <a:spcPts val="600"/>
                        </a:spcAft>
                      </a:pPr>
                      <a:r>
                        <a:rPr lang="en-US" sz="1300" cap="none" spc="0" dirty="0">
                          <a:solidFill>
                            <a:schemeClr val="tx1"/>
                          </a:solidFill>
                          <a:effectLst/>
                        </a:rPr>
                        <a:t>Environmental Health</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340853296"/>
                  </a:ext>
                </a:extLst>
              </a:tr>
              <a:tr h="658185">
                <a:tc>
                  <a:txBody>
                    <a:bodyPr/>
                    <a:lstStyle/>
                    <a:p>
                      <a:pPr marL="0" marR="0">
                        <a:spcBef>
                          <a:spcPts val="600"/>
                        </a:spcBef>
                        <a:spcAft>
                          <a:spcPts val="600"/>
                        </a:spcAft>
                      </a:pPr>
                      <a:r>
                        <a:rPr lang="en-US" sz="1300" b="1" cap="none" spc="0" dirty="0">
                          <a:solidFill>
                            <a:schemeClr val="tx1"/>
                          </a:solidFill>
                          <a:effectLst/>
                        </a:rPr>
                        <a:t>Vaccine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600"/>
                        </a:spcBef>
                        <a:spcAft>
                          <a:spcPts val="600"/>
                        </a:spcAft>
                      </a:pPr>
                      <a:r>
                        <a:rPr lang="en-US" sz="1200" b="1" cap="none" spc="0" dirty="0">
                          <a:solidFill>
                            <a:schemeClr val="tx1"/>
                          </a:solidFill>
                          <a:effectLst/>
                        </a:rPr>
                        <a:t>Carrie Blanchard, PharmD, MPH</a:t>
                      </a:r>
                    </a:p>
                    <a:p>
                      <a:pPr marL="0" marR="0">
                        <a:spcBef>
                          <a:spcPts val="600"/>
                        </a:spcBef>
                        <a:spcAft>
                          <a:spcPts val="600"/>
                        </a:spcAft>
                      </a:pPr>
                      <a:r>
                        <a:rPr lang="en-US" sz="1200" cap="none" spc="0" dirty="0">
                          <a:solidFill>
                            <a:schemeClr val="tx1"/>
                          </a:solidFill>
                          <a:effectLst/>
                        </a:rPr>
                        <a:t>Immunization Branch Interim Director</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819141836"/>
                  </a:ext>
                </a:extLst>
              </a:tr>
              <a:tr h="0">
                <a:tc>
                  <a:txBody>
                    <a:bodyPr/>
                    <a:lstStyle/>
                    <a:p>
                      <a:pPr marL="0" marR="0">
                        <a:spcBef>
                          <a:spcPts val="600"/>
                        </a:spcBef>
                        <a:spcAft>
                          <a:spcPts val="600"/>
                        </a:spcAf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Therapeutics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marL="0" marR="0">
                        <a:spcBef>
                          <a:spcPts val="600"/>
                        </a:spcBef>
                        <a:spcAft>
                          <a:spcPts val="600"/>
                        </a:spcAft>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Tim Davis, PharmD</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PMP</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Medical Countermeasures Coordinator</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3586688657"/>
                  </a:ext>
                </a:extLst>
              </a:tr>
              <a:tr h="364353">
                <a:tc>
                  <a:txBody>
                    <a:bodyPr/>
                    <a:lstStyle/>
                    <a:p>
                      <a:pPr marL="0" marR="0">
                        <a:lnSpc>
                          <a:spcPct val="107000"/>
                        </a:lnSpc>
                        <a:spcBef>
                          <a:spcPts val="600"/>
                        </a:spcBef>
                        <a:spcAft>
                          <a:spcPts val="600"/>
                        </a:spcAft>
                      </a:pPr>
                      <a:r>
                        <a:rPr lang="en-US" sz="1300" b="1" cap="none" spc="0" dirty="0">
                          <a:solidFill>
                            <a:schemeClr val="tx1"/>
                          </a:solidFill>
                          <a:effectLst/>
                        </a:rPr>
                        <a:t>Question &amp; Answer Session</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28575" cap="flat" cmpd="sng" algn="ctr">
                      <a:noFill/>
                      <a:prstDash val="solid"/>
                    </a:lnB>
                    <a:solidFill>
                      <a:schemeClr val="accent3"/>
                    </a:solidFill>
                  </a:tcPr>
                </a:tc>
                <a:tc>
                  <a:txBody>
                    <a:bodyPr/>
                    <a:lstStyle/>
                    <a:p>
                      <a:pPr marL="0" marR="0">
                        <a:spcBef>
                          <a:spcPts val="600"/>
                        </a:spcBef>
                        <a:spcAft>
                          <a:spcPts val="600"/>
                        </a:spcAft>
                      </a:pPr>
                      <a:r>
                        <a:rPr lang="en-US" sz="1300" cap="none" spc="0" dirty="0">
                          <a:solidFill>
                            <a:schemeClr val="tx1"/>
                          </a:solidFill>
                          <a:effectLst/>
                        </a:rPr>
                        <a:t>Open for Questions — Please use the Zoom Q&amp;A function</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28575" cap="flat" cmpd="sng" algn="ctr">
                      <a:noFill/>
                      <a:prstDash val="solid"/>
                    </a:lnB>
                    <a:solidFill>
                      <a:schemeClr val="accent3"/>
                    </a:solidFill>
                  </a:tcPr>
                </a:tc>
                <a:extLst>
                  <a:ext uri="{0D108BD9-81ED-4DB2-BD59-A6C34878D82A}">
                    <a16:rowId xmlns:a16="http://schemas.microsoft.com/office/drawing/2014/main" val="2104886011"/>
                  </a:ext>
                </a:extLst>
              </a:tr>
            </a:tbl>
          </a:graphicData>
        </a:graphic>
      </p:graphicFrame>
      <p:sp>
        <p:nvSpPr>
          <p:cNvPr id="5" name="TextBox 4">
            <a:extLst>
              <a:ext uri="{FF2B5EF4-FFF2-40B4-BE49-F238E27FC236}">
                <a16:creationId xmlns:a16="http://schemas.microsoft.com/office/drawing/2014/main" id="{67383400-D056-FA1A-A2B2-8009306B9644}"/>
              </a:ext>
            </a:extLst>
          </p:cNvPr>
          <p:cNvSpPr txBox="1"/>
          <p:nvPr/>
        </p:nvSpPr>
        <p:spPr>
          <a:xfrm>
            <a:off x="5126624" y="22231"/>
            <a:ext cx="4424082" cy="584775"/>
          </a:xfrm>
          <a:prstGeom prst="rect">
            <a:avLst/>
          </a:prstGeom>
          <a:noFill/>
        </p:spPr>
        <p:txBody>
          <a:bodyPr wrap="square" rtlCol="0">
            <a:spAutoFit/>
          </a:bodyPr>
          <a:lstStyle/>
          <a:p>
            <a:r>
              <a:rPr lang="en-US" sz="3200" b="1" dirty="0">
                <a:latin typeface="Franklin Gothic Book" panose="020B0503020102020204" pitchFamily="34" charset="0"/>
              </a:rPr>
              <a:t>Agenda</a:t>
            </a:r>
          </a:p>
        </p:txBody>
      </p:sp>
    </p:spTree>
    <p:extLst>
      <p:ext uri="{BB962C8B-B14F-4D97-AF65-F5344CB8AC3E}">
        <p14:creationId xmlns:p14="http://schemas.microsoft.com/office/powerpoint/2010/main" val="3575092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4" name="Rectangle 14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Public health under attack | Hub">
            <a:extLst>
              <a:ext uri="{FF2B5EF4-FFF2-40B4-BE49-F238E27FC236}">
                <a16:creationId xmlns:a16="http://schemas.microsoft.com/office/drawing/2014/main" id="{6AB54FDA-4DB9-41C9-A04D-E182C7D4BE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55" name="Rectangle 14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66BE4A-A26C-44D2-9012-66386D390142}"/>
              </a:ext>
            </a:extLst>
          </p:cNvPr>
          <p:cNvSpPr>
            <a:spLocks noGrp="1"/>
          </p:cNvSpPr>
          <p:nvPr>
            <p:ph type="title" idx="4294967295"/>
          </p:nvPr>
        </p:nvSpPr>
        <p:spPr>
          <a:xfrm>
            <a:off x="8756493" y="743447"/>
            <a:ext cx="3445765" cy="3692028"/>
          </a:xfrm>
          <a:noFill/>
        </p:spPr>
        <p:txBody>
          <a:bodyPr vert="horz" lIns="91440" tIns="45720" rIns="91440" bIns="45720" rtlCol="0" anchor="b">
            <a:normAutofit/>
          </a:bodyPr>
          <a:lstStyle/>
          <a:p>
            <a:r>
              <a:rPr lang="en-US" sz="7200" b="1" dirty="0">
                <a:latin typeface="ADLaM Display" panose="02010000000000000000" pitchFamily="2" charset="0"/>
                <a:ea typeface="ADLaM Display" panose="02010000000000000000" pitchFamily="2" charset="0"/>
                <a:cs typeface="ADLaM Display" panose="02010000000000000000" pitchFamily="2" charset="0"/>
              </a:rPr>
              <a:t>Q&amp;A</a:t>
            </a:r>
            <a:br>
              <a:rPr lang="en-US" sz="5200" dirty="0"/>
            </a:br>
            <a:endParaRPr lang="en-US" sz="5200" dirty="0"/>
          </a:p>
        </p:txBody>
      </p:sp>
      <p:sp>
        <p:nvSpPr>
          <p:cNvPr id="3" name="TextBox 2">
            <a:extLst>
              <a:ext uri="{FF2B5EF4-FFF2-40B4-BE49-F238E27FC236}">
                <a16:creationId xmlns:a16="http://schemas.microsoft.com/office/drawing/2014/main" id="{2531B7A5-8017-43CE-BBCA-7D4B0F9D27F7}"/>
              </a:ext>
            </a:extLst>
          </p:cNvPr>
          <p:cNvSpPr txBox="1"/>
          <p:nvPr/>
        </p:nvSpPr>
        <p:spPr>
          <a:xfrm>
            <a:off x="838344" y="2013625"/>
            <a:ext cx="4614759" cy="416333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49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D1CA6F-CBB1-4817-B5AB-6E934CBE378A}"/>
              </a:ext>
            </a:extLst>
          </p:cNvPr>
          <p:cNvSpPr>
            <a:spLocks noGrp="1"/>
          </p:cNvSpPr>
          <p:nvPr>
            <p:ph type="body" sz="quarter" idx="10"/>
          </p:nvPr>
        </p:nvSpPr>
        <p:spPr>
          <a:xfrm>
            <a:off x="1576294" y="1474299"/>
            <a:ext cx="10735924" cy="4191395"/>
          </a:xfrm>
        </p:spPr>
        <p:txBody>
          <a:bodyPr/>
          <a:lstStyle/>
          <a:p>
            <a:r>
              <a:rPr lang="en-US" b="1">
                <a:solidFill>
                  <a:schemeClr val="tx1"/>
                </a:solidFill>
              </a:rPr>
              <a:t>I</a:t>
            </a:r>
            <a:r>
              <a:rPr lang="en-US">
                <a:solidFill>
                  <a:schemeClr val="tx1"/>
                </a:solidFill>
              </a:rPr>
              <a:t>mmune status?</a:t>
            </a:r>
          </a:p>
          <a:p>
            <a:pPr lvl="1"/>
            <a:r>
              <a:rPr lang="en-US" sz="2000">
                <a:solidFill>
                  <a:schemeClr val="tx1"/>
                </a:solidFill>
              </a:rPr>
              <a:t>Shot record, disease history?</a:t>
            </a:r>
          </a:p>
          <a:p>
            <a:pPr lvl="1"/>
            <a:r>
              <a:rPr lang="en-US" sz="2000">
                <a:solidFill>
                  <a:schemeClr val="tx1"/>
                </a:solidFill>
              </a:rPr>
              <a:t>Vaccine effectiveness?</a:t>
            </a:r>
          </a:p>
          <a:p>
            <a:pPr lvl="1"/>
            <a:r>
              <a:rPr lang="en-US" sz="2000">
                <a:solidFill>
                  <a:schemeClr val="tx1"/>
                </a:solidFill>
              </a:rPr>
              <a:t>Waning immunity?</a:t>
            </a:r>
          </a:p>
          <a:p>
            <a:r>
              <a:rPr lang="en-US" b="1">
                <a:solidFill>
                  <a:schemeClr val="tx1"/>
                </a:solidFill>
              </a:rPr>
              <a:t>C</a:t>
            </a:r>
            <a:r>
              <a:rPr lang="en-US">
                <a:solidFill>
                  <a:schemeClr val="tx1"/>
                </a:solidFill>
              </a:rPr>
              <a:t>linical presentation?</a:t>
            </a:r>
          </a:p>
          <a:p>
            <a:pPr lvl="1"/>
            <a:r>
              <a:rPr lang="en-US" sz="2000">
                <a:solidFill>
                  <a:schemeClr val="tx1"/>
                </a:solidFill>
              </a:rPr>
              <a:t>Onset date of each symptom?</a:t>
            </a:r>
          </a:p>
          <a:p>
            <a:pPr lvl="1"/>
            <a:r>
              <a:rPr lang="en-US" sz="2000">
                <a:solidFill>
                  <a:schemeClr val="tx1"/>
                </a:solidFill>
              </a:rPr>
              <a:t>Classic or modified presentation?</a:t>
            </a:r>
          </a:p>
          <a:p>
            <a:pPr lvl="1"/>
            <a:r>
              <a:rPr lang="en-US" sz="2000">
                <a:solidFill>
                  <a:schemeClr val="tx1"/>
                </a:solidFill>
              </a:rPr>
              <a:t>Lab results-can they rule in/out disease?</a:t>
            </a:r>
          </a:p>
          <a:p>
            <a:r>
              <a:rPr lang="en-US" b="1">
                <a:solidFill>
                  <a:schemeClr val="tx1"/>
                </a:solidFill>
              </a:rPr>
              <a:t>E</a:t>
            </a:r>
            <a:r>
              <a:rPr lang="en-US">
                <a:solidFill>
                  <a:schemeClr val="tx1"/>
                </a:solidFill>
              </a:rPr>
              <a:t>pi?</a:t>
            </a:r>
          </a:p>
          <a:p>
            <a:pPr lvl="1"/>
            <a:r>
              <a:rPr lang="en-US" sz="2000">
                <a:solidFill>
                  <a:schemeClr val="tx1"/>
                </a:solidFill>
              </a:rPr>
              <a:t>What is incubation period? Infectious period?</a:t>
            </a:r>
          </a:p>
          <a:p>
            <a:pPr lvl="1"/>
            <a:r>
              <a:rPr lang="en-US" sz="2000">
                <a:solidFill>
                  <a:schemeClr val="tx1"/>
                </a:solidFill>
              </a:rPr>
              <a:t>Demographics, pregnancy status, pre-existing conditions, travel, employment, activities, school, congregate settings?</a:t>
            </a:r>
          </a:p>
          <a:p>
            <a:pPr marL="0" indent="0">
              <a:buNone/>
            </a:pPr>
            <a:endParaRPr lang="en-US"/>
          </a:p>
        </p:txBody>
      </p:sp>
      <p:sp>
        <p:nvSpPr>
          <p:cNvPr id="5" name="Title 4">
            <a:extLst>
              <a:ext uri="{FF2B5EF4-FFF2-40B4-BE49-F238E27FC236}">
                <a16:creationId xmlns:a16="http://schemas.microsoft.com/office/drawing/2014/main" id="{EC48FFBD-4966-B435-BD73-ECEBC5C9AE28}"/>
              </a:ext>
            </a:extLst>
          </p:cNvPr>
          <p:cNvSpPr>
            <a:spLocks noGrp="1"/>
          </p:cNvSpPr>
          <p:nvPr>
            <p:ph type="title"/>
          </p:nvPr>
        </p:nvSpPr>
        <p:spPr>
          <a:xfrm>
            <a:off x="1770492" y="255309"/>
            <a:ext cx="10050448" cy="1070557"/>
          </a:xfrm>
        </p:spPr>
        <p:txBody>
          <a:bodyPr/>
          <a:lstStyle/>
          <a:p>
            <a:r>
              <a:rPr lang="en-US" b="1"/>
              <a:t>When Investigating </a:t>
            </a:r>
            <a:r>
              <a:rPr lang="en-US"/>
              <a:t>Potential Measles Cases, </a:t>
            </a:r>
            <a:r>
              <a:rPr lang="en-US" b="1"/>
              <a:t>Follow the ICE Acronym</a:t>
            </a:r>
            <a:endParaRPr lang="en-US"/>
          </a:p>
        </p:txBody>
      </p:sp>
      <p:sp>
        <p:nvSpPr>
          <p:cNvPr id="2" name="Slide Number Placeholder 1">
            <a:extLst>
              <a:ext uri="{FF2B5EF4-FFF2-40B4-BE49-F238E27FC236}">
                <a16:creationId xmlns:a16="http://schemas.microsoft.com/office/drawing/2014/main" id="{13882E81-05F7-1577-7314-C7C8ACA3B72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900"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54362A6-4DBB-AB65-F528-163F588354A1}"/>
              </a:ext>
            </a:extLst>
          </p:cNvPr>
          <p:cNvPicPr>
            <a:picLocks noChangeAspect="1"/>
          </p:cNvPicPr>
          <p:nvPr/>
        </p:nvPicPr>
        <p:blipFill rotWithShape="1">
          <a:blip r:embed="rId3"/>
          <a:srcRect l="-683" t="7164" r="6531" b="32301"/>
          <a:stretch/>
        </p:blipFill>
        <p:spPr>
          <a:xfrm>
            <a:off x="7767031" y="1218001"/>
            <a:ext cx="3118861" cy="3007858"/>
          </a:xfrm>
          <a:prstGeom prst="rect">
            <a:avLst/>
          </a:prstGeom>
        </p:spPr>
      </p:pic>
    </p:spTree>
    <p:extLst>
      <p:ext uri="{BB962C8B-B14F-4D97-AF65-F5344CB8AC3E}">
        <p14:creationId xmlns:p14="http://schemas.microsoft.com/office/powerpoint/2010/main" val="935877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89151D-3A5E-D6DC-A644-462FA86D499C}"/>
              </a:ext>
            </a:extLst>
          </p:cNvPr>
          <p:cNvSpPr>
            <a:spLocks noGrp="1"/>
          </p:cNvSpPr>
          <p:nvPr>
            <p:ph type="body" sz="quarter" idx="10"/>
          </p:nvPr>
        </p:nvSpPr>
        <p:spPr/>
        <p:txBody>
          <a:bodyPr/>
          <a:lstStyle/>
          <a:p>
            <a:r>
              <a:rPr lang="en-US">
                <a:solidFill>
                  <a:schemeClr val="tx1"/>
                </a:solidFill>
              </a:rPr>
              <a:t>To request measles testing, immediately notify CDB (919-733-3419). Measles is a public health emergency</a:t>
            </a:r>
          </a:p>
          <a:p>
            <a:r>
              <a:rPr lang="en-US">
                <a:solidFill>
                  <a:schemeClr val="tx1"/>
                </a:solidFill>
              </a:rPr>
              <a:t>Measles testing is available through SLPH or select commercial laboratories. </a:t>
            </a:r>
            <a:r>
              <a:rPr lang="en-US" u="sng">
                <a:solidFill>
                  <a:schemeClr val="tx1"/>
                </a:solidFill>
              </a:rPr>
              <a:t>Prior approval is required </a:t>
            </a:r>
            <a:r>
              <a:rPr lang="en-US">
                <a:solidFill>
                  <a:schemeClr val="tx1"/>
                </a:solidFill>
              </a:rPr>
              <a:t>for testing at SLPH</a:t>
            </a:r>
          </a:p>
          <a:p>
            <a:r>
              <a:rPr lang="en-US">
                <a:solidFill>
                  <a:schemeClr val="tx1"/>
                </a:solidFill>
              </a:rPr>
              <a:t>Oropharyngeal or nasopharyngeal  swab should be collected for PCR and viral culture. Serum should be collected for IgM serology. </a:t>
            </a:r>
            <a:r>
              <a:rPr lang="en-US" u="sng">
                <a:solidFill>
                  <a:schemeClr val="tx1"/>
                </a:solidFill>
              </a:rPr>
              <a:t>Call CDB for consultation</a:t>
            </a:r>
          </a:p>
        </p:txBody>
      </p:sp>
      <p:sp>
        <p:nvSpPr>
          <p:cNvPr id="3" name="Text Placeholder 2">
            <a:extLst>
              <a:ext uri="{FF2B5EF4-FFF2-40B4-BE49-F238E27FC236}">
                <a16:creationId xmlns:a16="http://schemas.microsoft.com/office/drawing/2014/main" id="{CB6C5439-7E04-CE8B-A05B-5E8D8FF8CD08}"/>
              </a:ext>
            </a:extLst>
          </p:cNvPr>
          <p:cNvSpPr>
            <a:spLocks noGrp="1"/>
          </p:cNvSpPr>
          <p:nvPr>
            <p:ph type="body" sz="quarter" idx="11"/>
          </p:nvPr>
        </p:nvSpPr>
        <p:spPr>
          <a:xfrm>
            <a:off x="402867" y="6415934"/>
            <a:ext cx="10765320" cy="330200"/>
          </a:xfrm>
        </p:spPr>
        <p:txBody>
          <a:bodyPr/>
          <a:lstStyle/>
          <a:p>
            <a:r>
              <a:rPr lang="en-US"/>
              <a:t>https://epi.dph.ncdhhs.gov/cd/lhds/manuals/cd/measles/Measles_Investigation_Guidelines.pdf</a:t>
            </a:r>
          </a:p>
        </p:txBody>
      </p:sp>
      <p:sp>
        <p:nvSpPr>
          <p:cNvPr id="4" name="Slide Number Placeholder 3">
            <a:extLst>
              <a:ext uri="{FF2B5EF4-FFF2-40B4-BE49-F238E27FC236}">
                <a16:creationId xmlns:a16="http://schemas.microsoft.com/office/drawing/2014/main" id="{D8E950D8-0E62-1A0D-9320-27F95E842D60}"/>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900"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466D480F-794F-A904-EBEB-33DCC2DE982C}"/>
              </a:ext>
            </a:extLst>
          </p:cNvPr>
          <p:cNvSpPr>
            <a:spLocks noGrp="1"/>
          </p:cNvSpPr>
          <p:nvPr>
            <p:ph type="title"/>
          </p:nvPr>
        </p:nvSpPr>
        <p:spPr/>
        <p:txBody>
          <a:bodyPr/>
          <a:lstStyle/>
          <a:p>
            <a:r>
              <a:rPr lang="en-US"/>
              <a:t>Measles Laboratory Testing</a:t>
            </a:r>
          </a:p>
        </p:txBody>
      </p:sp>
    </p:spTree>
    <p:extLst>
      <p:ext uri="{BB962C8B-B14F-4D97-AF65-F5344CB8AC3E}">
        <p14:creationId xmlns:p14="http://schemas.microsoft.com/office/powerpoint/2010/main" val="243847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B8E2A-9134-CC73-5513-621D507C5D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C71F54F-6FB0-1D05-7E55-8FF463430E70}"/>
              </a:ext>
            </a:extLst>
          </p:cNvPr>
          <p:cNvSpPr>
            <a:spLocks noGrp="1"/>
          </p:cNvSpPr>
          <p:nvPr>
            <p:ph type="body" sz="quarter" idx="10"/>
          </p:nvPr>
        </p:nvSpPr>
        <p:spPr/>
        <p:txBody>
          <a:bodyPr/>
          <a:lstStyle/>
          <a:p>
            <a:pPr marL="0" indent="0" algn="l">
              <a:buNone/>
            </a:pPr>
            <a:r>
              <a:rPr lang="en-US" sz="2200" b="0" i="0">
                <a:solidFill>
                  <a:srgbClr val="000000"/>
                </a:solidFill>
                <a:effectLst/>
              </a:rPr>
              <a:t>Acceptable presumptive evidence of measles immunity includes at least one of the following</a:t>
            </a:r>
            <a:r>
              <a:rPr lang="en-US" sz="2000" b="0" i="0">
                <a:solidFill>
                  <a:srgbClr val="000000"/>
                </a:solidFill>
                <a:effectLst/>
              </a:rPr>
              <a:t>:</a:t>
            </a:r>
          </a:p>
          <a:p>
            <a:pPr algn="l">
              <a:buFont typeface="Arial" panose="020B0604020202020204" pitchFamily="34" charset="0"/>
              <a:buChar char="•"/>
            </a:pPr>
            <a:r>
              <a:rPr lang="en-US" sz="1800" b="0" i="0">
                <a:solidFill>
                  <a:srgbClr val="000000"/>
                </a:solidFill>
                <a:effectLst/>
              </a:rPr>
              <a:t>written documentation of adequate vaccination— receipt of one or more doses of a measles-containing vaccine administered on or after the first birthday for preschool-age children and adults not at high risk, and two doses of measles-containing vaccine for school-age children and adults at high risk for exposure transmission (i.e., health care personnel, international travelers, and students at post-high school educational institutions); or</a:t>
            </a:r>
          </a:p>
          <a:p>
            <a:pPr algn="l">
              <a:buFont typeface="Arial" panose="020B0604020202020204" pitchFamily="34" charset="0"/>
              <a:buChar char="•"/>
            </a:pPr>
            <a:r>
              <a:rPr lang="en-US" sz="1800" b="0" i="0">
                <a:solidFill>
                  <a:srgbClr val="000000"/>
                </a:solidFill>
                <a:effectLst/>
              </a:rPr>
              <a:t>laboratory evidence of immunity; or</a:t>
            </a:r>
          </a:p>
          <a:p>
            <a:pPr algn="l">
              <a:buFont typeface="Arial" panose="020B0604020202020204" pitchFamily="34" charset="0"/>
              <a:buChar char="•"/>
            </a:pPr>
            <a:r>
              <a:rPr lang="en-US" sz="1800" b="0" i="0">
                <a:solidFill>
                  <a:srgbClr val="000000"/>
                </a:solidFill>
                <a:effectLst/>
              </a:rPr>
              <a:t>birth before 1957 (consult CDB if healthcare worker); or</a:t>
            </a:r>
          </a:p>
          <a:p>
            <a:pPr algn="l">
              <a:buFont typeface="Arial" panose="020B0604020202020204" pitchFamily="34" charset="0"/>
              <a:buChar char="•"/>
            </a:pPr>
            <a:r>
              <a:rPr lang="en-US" sz="1800" b="0" i="0">
                <a:solidFill>
                  <a:srgbClr val="000000"/>
                </a:solidFill>
                <a:effectLst/>
              </a:rPr>
              <a:t>laboratory confirmation of prior disease in medical record.</a:t>
            </a:r>
          </a:p>
          <a:p>
            <a:pPr marL="0" indent="0" algn="l">
              <a:buNone/>
            </a:pPr>
            <a:r>
              <a:rPr lang="en-US" sz="2200" b="0" i="0">
                <a:solidFill>
                  <a:srgbClr val="000000"/>
                </a:solidFill>
                <a:effectLst/>
              </a:rPr>
              <a:t>Persons who do not meet the above criteria are considered susceptible and should be vaccinated unless contraindicated</a:t>
            </a:r>
            <a:r>
              <a:rPr lang="en-US" b="0" i="0">
                <a:solidFill>
                  <a:srgbClr val="000000"/>
                </a:solidFill>
                <a:effectLst/>
              </a:rPr>
              <a:t>.</a:t>
            </a:r>
          </a:p>
          <a:p>
            <a:endParaRPr lang="en-US"/>
          </a:p>
        </p:txBody>
      </p:sp>
      <p:sp>
        <p:nvSpPr>
          <p:cNvPr id="4" name="Slide Number Placeholder 3">
            <a:extLst>
              <a:ext uri="{FF2B5EF4-FFF2-40B4-BE49-F238E27FC236}">
                <a16:creationId xmlns:a16="http://schemas.microsoft.com/office/drawing/2014/main" id="{246623DD-894B-3D49-B9F0-221D39DD6EDB}"/>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900"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EDE4D552-8678-674C-774E-873B4F99E0F0}"/>
              </a:ext>
            </a:extLst>
          </p:cNvPr>
          <p:cNvSpPr>
            <a:spLocks noGrp="1"/>
          </p:cNvSpPr>
          <p:nvPr>
            <p:ph type="title"/>
          </p:nvPr>
        </p:nvSpPr>
        <p:spPr/>
        <p:txBody>
          <a:bodyPr/>
          <a:lstStyle/>
          <a:p>
            <a:r>
              <a:rPr lang="en-US"/>
              <a:t>Presumptive Evidence of Immunity for Measles Contacts</a:t>
            </a:r>
          </a:p>
        </p:txBody>
      </p:sp>
      <p:sp>
        <p:nvSpPr>
          <p:cNvPr id="7" name="Text Placeholder 6">
            <a:extLst>
              <a:ext uri="{FF2B5EF4-FFF2-40B4-BE49-F238E27FC236}">
                <a16:creationId xmlns:a16="http://schemas.microsoft.com/office/drawing/2014/main" id="{1B2A24A8-41CD-CECD-4110-470229D9C0D7}"/>
              </a:ext>
            </a:extLst>
          </p:cNvPr>
          <p:cNvSpPr>
            <a:spLocks noGrp="1"/>
          </p:cNvSpPr>
          <p:nvPr>
            <p:ph type="body" sz="quarter" idx="11"/>
          </p:nvPr>
        </p:nvSpPr>
        <p:spPr>
          <a:xfrm>
            <a:off x="402867" y="6415934"/>
            <a:ext cx="10765320" cy="330200"/>
          </a:xfrm>
        </p:spPr>
        <p:txBody>
          <a:bodyPr/>
          <a:lstStyle/>
          <a:p>
            <a:r>
              <a:rPr lang="en-US"/>
              <a:t>https://www.cdc.gov/vaccines/pubs/surv-manual/chpt07-measles.html</a:t>
            </a:r>
          </a:p>
        </p:txBody>
      </p:sp>
    </p:spTree>
    <p:extLst>
      <p:ext uri="{BB962C8B-B14F-4D97-AF65-F5344CB8AC3E}">
        <p14:creationId xmlns:p14="http://schemas.microsoft.com/office/powerpoint/2010/main" val="37777074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H_FLYSHEET_STYLE" val="1"/>
  <p:tag name="THINKCELLPRESENTATIONDONOTDELETE" val="&lt;?xml version=&quot;1.0&quot; encoding=&quot;UTF-16&quot; standalone=&quot;yes&quot;?&gt;&lt;root reqver=&quot;25060&quot;&gt;&lt;version val=&quot;2834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s9Rq0ak3iFp03i6sBO.L3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uQcC725TbWxo2Xgn2AdzrA"/>
</p:tagLst>
</file>

<file path=ppt/tags/tag14.xml><?xml version="1.0" encoding="utf-8"?>
<p:tagLst xmlns:a="http://schemas.openxmlformats.org/drawingml/2006/main" xmlns:r="http://schemas.openxmlformats.org/officeDocument/2006/relationships" xmlns:p="http://schemas.openxmlformats.org/presentationml/2006/main">
  <p:tag name="IMAGESHAPEINCORNER_" val="Yes"/>
  <p:tag name="IMAGESHAPEINFO_" val="{&quot;imgSize&quot;:{&quot;Height&quot;:73.0,&quot;Width&quot;:110.0},&quot;ImageInset&quot;:0.0,&quot;BorderColor&quot;:16777215,&quot;FillOwner&quot;:false,&quot;OwnerInset&quot;:0.0}"/>
</p:tagLst>
</file>

<file path=ppt/tags/tag15.xml><?xml version="1.0" encoding="utf-8"?>
<p:tagLst xmlns:a="http://schemas.openxmlformats.org/drawingml/2006/main" xmlns:r="http://schemas.openxmlformats.org/officeDocument/2006/relationships" xmlns:p="http://schemas.openxmlformats.org/presentationml/2006/main">
  <p:tag name="EYCUSTOMTRACKER" val="T"/>
</p:tagLst>
</file>

<file path=ppt/tags/tag16.xml><?xml version="1.0" encoding="utf-8"?>
<p:tagLst xmlns:a="http://schemas.openxmlformats.org/drawingml/2006/main" xmlns:r="http://schemas.openxmlformats.org/officeDocument/2006/relationships" xmlns:p="http://schemas.openxmlformats.org/presentationml/2006/main">
  <p:tag name="EYCUSTOMTRACKER" val="T"/>
</p:tagLst>
</file>

<file path=ppt/tags/tag17.xml><?xml version="1.0" encoding="utf-8"?>
<p:tagLst xmlns:a="http://schemas.openxmlformats.org/drawingml/2006/main" xmlns:r="http://schemas.openxmlformats.org/officeDocument/2006/relationships" xmlns:p="http://schemas.openxmlformats.org/presentationml/2006/main">
  <p:tag name="EYCUSTOMTRACKER" val="T"/>
</p:tagLst>
</file>

<file path=ppt/tags/tag18.xml><?xml version="1.0" encoding="utf-8"?>
<p:tagLst xmlns:a="http://schemas.openxmlformats.org/drawingml/2006/main" xmlns:r="http://schemas.openxmlformats.org/officeDocument/2006/relationships" xmlns:p="http://schemas.openxmlformats.org/presentationml/2006/main">
  <p:tag name="EYCUSTOMTRACKER" val="T"/>
</p:tagLst>
</file>

<file path=ppt/tags/tag19.xml><?xml version="1.0" encoding="utf-8"?>
<p:tagLst xmlns:a="http://schemas.openxmlformats.org/drawingml/2006/main" xmlns:r="http://schemas.openxmlformats.org/officeDocument/2006/relationships" xmlns:p="http://schemas.openxmlformats.org/presentationml/2006/main">
  <p:tag name="EYCUSTOMTRACKER" val="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YCUSTOMTRACKER" val="T"/>
</p:tagLst>
</file>

<file path=ppt/tags/tag21.xml><?xml version="1.0" encoding="utf-8"?>
<p:tagLst xmlns:a="http://schemas.openxmlformats.org/drawingml/2006/main" xmlns:r="http://schemas.openxmlformats.org/officeDocument/2006/relationships" xmlns:p="http://schemas.openxmlformats.org/presentationml/2006/main">
  <p:tag name="EYCUSTOMTRACKER" val="T"/>
</p:tagLst>
</file>

<file path=ppt/tags/tag22.xml><?xml version="1.0" encoding="utf-8"?>
<p:tagLst xmlns:a="http://schemas.openxmlformats.org/drawingml/2006/main" xmlns:r="http://schemas.openxmlformats.org/officeDocument/2006/relationships" xmlns:p="http://schemas.openxmlformats.org/presentationml/2006/main">
  <p:tag name="EYCUSTOMTRACKER" val="T"/>
</p:tagLst>
</file>

<file path=ppt/tags/tag23.xml><?xml version="1.0" encoding="utf-8"?>
<p:tagLst xmlns:a="http://schemas.openxmlformats.org/drawingml/2006/main" xmlns:r="http://schemas.openxmlformats.org/officeDocument/2006/relationships" xmlns:p="http://schemas.openxmlformats.org/presentationml/2006/main">
  <p:tag name="EYCUSTOMTRACKER" val="T"/>
</p:tagLst>
</file>

<file path=ppt/tags/tag24.xml><?xml version="1.0" encoding="utf-8"?>
<p:tagLst xmlns:a="http://schemas.openxmlformats.org/drawingml/2006/main" xmlns:r="http://schemas.openxmlformats.org/officeDocument/2006/relationships" xmlns:p="http://schemas.openxmlformats.org/presentationml/2006/main">
  <p:tag name="EYCUSTOMTRACKER" val="T"/>
</p:tagLst>
</file>

<file path=ppt/tags/tag25.xml><?xml version="1.0" encoding="utf-8"?>
<p:tagLst xmlns:a="http://schemas.openxmlformats.org/drawingml/2006/main" xmlns:r="http://schemas.openxmlformats.org/officeDocument/2006/relationships" xmlns:p="http://schemas.openxmlformats.org/presentationml/2006/main">
  <p:tag name="EYCUSTOMTRACKER" val="T"/>
</p:tagLst>
</file>

<file path=ppt/tags/tag26.xml><?xml version="1.0" encoding="utf-8"?>
<p:tagLst xmlns:a="http://schemas.openxmlformats.org/drawingml/2006/main" xmlns:r="http://schemas.openxmlformats.org/officeDocument/2006/relationships" xmlns:p="http://schemas.openxmlformats.org/presentationml/2006/main">
  <p:tag name="EYCUSTOMTRACKER" val="T"/>
</p:tagLst>
</file>

<file path=ppt/tags/tag27.xml><?xml version="1.0" encoding="utf-8"?>
<p:tagLst xmlns:a="http://schemas.openxmlformats.org/drawingml/2006/main" xmlns:r="http://schemas.openxmlformats.org/officeDocument/2006/relationships" xmlns:p="http://schemas.openxmlformats.org/presentationml/2006/main">
  <p:tag name="EYCUSTOMTRACKER" val="T"/>
</p:tagLst>
</file>

<file path=ppt/tags/tag28.xml><?xml version="1.0" encoding="utf-8"?>
<p:tagLst xmlns:a="http://schemas.openxmlformats.org/drawingml/2006/main" xmlns:r="http://schemas.openxmlformats.org/officeDocument/2006/relationships" xmlns:p="http://schemas.openxmlformats.org/presentationml/2006/main">
  <p:tag name="EYCUSTOMTRACKER" val="T"/>
</p:tagLst>
</file>

<file path=ppt/tags/tag29.xml><?xml version="1.0" encoding="utf-8"?>
<p:tagLst xmlns:a="http://schemas.openxmlformats.org/drawingml/2006/main" xmlns:r="http://schemas.openxmlformats.org/officeDocument/2006/relationships" xmlns:p="http://schemas.openxmlformats.org/presentationml/2006/main">
  <p:tag name="EYCUSTOMTRACKER" val="T"/>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30.xml><?xml version="1.0" encoding="utf-8"?>
<p:tagLst xmlns:a="http://schemas.openxmlformats.org/drawingml/2006/main" xmlns:r="http://schemas.openxmlformats.org/officeDocument/2006/relationships" xmlns:p="http://schemas.openxmlformats.org/presentationml/2006/main">
  <p:tag name="EYCUSTOMTRACKER" val="T"/>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uQcC725TbWxo2Xgn2AdzrA"/>
</p:tagLst>
</file>

<file path=ppt/tags/tag41.xml><?xml version="1.0" encoding="utf-8"?>
<p:tagLst xmlns:a="http://schemas.openxmlformats.org/drawingml/2006/main" xmlns:r="http://schemas.openxmlformats.org/officeDocument/2006/relationships" xmlns:p="http://schemas.openxmlformats.org/presentationml/2006/main">
  <p:tag name="IMAGESHAPEINCORNER_" val="Yes"/>
  <p:tag name="IMAGESHAPEINFO_" val="{&quot;imgSize&quot;:{&quot;Height&quot;:73.0,&quot;Width&quot;:110.0},&quot;ImageInset&quot;:0.0,&quot;BorderColor&quot;:16777215,&quot;FillOwner&quot;:false,&quot;OwnerInset&quot;:0.0}"/>
</p:tagLst>
</file>

<file path=ppt/tags/tag42.xml><?xml version="1.0" encoding="utf-8"?>
<p:tagLst xmlns:a="http://schemas.openxmlformats.org/drawingml/2006/main" xmlns:r="http://schemas.openxmlformats.org/officeDocument/2006/relationships" xmlns:p="http://schemas.openxmlformats.org/presentationml/2006/main">
  <p:tag name="EYCUSTOMTRACKER" val="T"/>
</p:tagLst>
</file>

<file path=ppt/tags/tag43.xml><?xml version="1.0" encoding="utf-8"?>
<p:tagLst xmlns:a="http://schemas.openxmlformats.org/drawingml/2006/main" xmlns:r="http://schemas.openxmlformats.org/officeDocument/2006/relationships" xmlns:p="http://schemas.openxmlformats.org/presentationml/2006/main">
  <p:tag name="EYCUSTOMTRACKER" val="T"/>
</p:tagLst>
</file>

<file path=ppt/tags/tag44.xml><?xml version="1.0" encoding="utf-8"?>
<p:tagLst xmlns:a="http://schemas.openxmlformats.org/drawingml/2006/main" xmlns:r="http://schemas.openxmlformats.org/officeDocument/2006/relationships" xmlns:p="http://schemas.openxmlformats.org/presentationml/2006/main">
  <p:tag name="EYCUSTOMTRACKER" val="T"/>
</p:tagLst>
</file>

<file path=ppt/tags/tag45.xml><?xml version="1.0" encoding="utf-8"?>
<p:tagLst xmlns:a="http://schemas.openxmlformats.org/drawingml/2006/main" xmlns:r="http://schemas.openxmlformats.org/officeDocument/2006/relationships" xmlns:p="http://schemas.openxmlformats.org/presentationml/2006/main">
  <p:tag name="EYCUSTOMTRACKER" val="T"/>
</p:tagLst>
</file>

<file path=ppt/tags/tag46.xml><?xml version="1.0" encoding="utf-8"?>
<p:tagLst xmlns:a="http://schemas.openxmlformats.org/drawingml/2006/main" xmlns:r="http://schemas.openxmlformats.org/officeDocument/2006/relationships" xmlns:p="http://schemas.openxmlformats.org/presentationml/2006/main">
  <p:tag name="EYCUSTOMTRACKER" val="T"/>
</p:tagLst>
</file>

<file path=ppt/tags/tag47.xml><?xml version="1.0" encoding="utf-8"?>
<p:tagLst xmlns:a="http://schemas.openxmlformats.org/drawingml/2006/main" xmlns:r="http://schemas.openxmlformats.org/officeDocument/2006/relationships" xmlns:p="http://schemas.openxmlformats.org/presentationml/2006/main">
  <p:tag name="EYCUSTOMTRACKER" val="T"/>
</p:tagLst>
</file>

<file path=ppt/tags/tag48.xml><?xml version="1.0" encoding="utf-8"?>
<p:tagLst xmlns:a="http://schemas.openxmlformats.org/drawingml/2006/main" xmlns:r="http://schemas.openxmlformats.org/officeDocument/2006/relationships" xmlns:p="http://schemas.openxmlformats.org/presentationml/2006/main">
  <p:tag name="EYCUSTOMTRACKER" val="T"/>
</p:tagLst>
</file>

<file path=ppt/tags/tag49.xml><?xml version="1.0" encoding="utf-8"?>
<p:tagLst xmlns:a="http://schemas.openxmlformats.org/drawingml/2006/main" xmlns:r="http://schemas.openxmlformats.org/officeDocument/2006/relationships" xmlns:p="http://schemas.openxmlformats.org/presentationml/2006/main">
  <p:tag name="EYCUSTOMTRACKER" val="T"/>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50.xml><?xml version="1.0" encoding="utf-8"?>
<p:tagLst xmlns:a="http://schemas.openxmlformats.org/drawingml/2006/main" xmlns:r="http://schemas.openxmlformats.org/officeDocument/2006/relationships" xmlns:p="http://schemas.openxmlformats.org/presentationml/2006/main">
  <p:tag name="EYCUSTOMTRACKER" val="T"/>
</p:tagLst>
</file>

<file path=ppt/tags/tag51.xml><?xml version="1.0" encoding="utf-8"?>
<p:tagLst xmlns:a="http://schemas.openxmlformats.org/drawingml/2006/main" xmlns:r="http://schemas.openxmlformats.org/officeDocument/2006/relationships" xmlns:p="http://schemas.openxmlformats.org/presentationml/2006/main">
  <p:tag name="EYCUSTOMTRACKER" val="T"/>
</p:tagLst>
</file>

<file path=ppt/tags/tag52.xml><?xml version="1.0" encoding="utf-8"?>
<p:tagLst xmlns:a="http://schemas.openxmlformats.org/drawingml/2006/main" xmlns:r="http://schemas.openxmlformats.org/officeDocument/2006/relationships" xmlns:p="http://schemas.openxmlformats.org/presentationml/2006/main">
  <p:tag name="EYCUSTOMTRACKER" val="T"/>
</p:tagLst>
</file>

<file path=ppt/tags/tag53.xml><?xml version="1.0" encoding="utf-8"?>
<p:tagLst xmlns:a="http://schemas.openxmlformats.org/drawingml/2006/main" xmlns:r="http://schemas.openxmlformats.org/officeDocument/2006/relationships" xmlns:p="http://schemas.openxmlformats.org/presentationml/2006/main">
  <p:tag name="EYCUSTOMTRACKER" val="T"/>
</p:tagLst>
</file>

<file path=ppt/tags/tag54.xml><?xml version="1.0" encoding="utf-8"?>
<p:tagLst xmlns:a="http://schemas.openxmlformats.org/drawingml/2006/main" xmlns:r="http://schemas.openxmlformats.org/officeDocument/2006/relationships" xmlns:p="http://schemas.openxmlformats.org/presentationml/2006/main">
  <p:tag name="EYCUSTOMTRACKER" val="T"/>
</p:tagLst>
</file>

<file path=ppt/tags/tag55.xml><?xml version="1.0" encoding="utf-8"?>
<p:tagLst xmlns:a="http://schemas.openxmlformats.org/drawingml/2006/main" xmlns:r="http://schemas.openxmlformats.org/officeDocument/2006/relationships" xmlns:p="http://schemas.openxmlformats.org/presentationml/2006/main">
  <p:tag name="EYCUSTOMTRACKER" val="T"/>
</p:tagLst>
</file>

<file path=ppt/tags/tag56.xml><?xml version="1.0" encoding="utf-8"?>
<p:tagLst xmlns:a="http://schemas.openxmlformats.org/drawingml/2006/main" xmlns:r="http://schemas.openxmlformats.org/officeDocument/2006/relationships" xmlns:p="http://schemas.openxmlformats.org/presentationml/2006/main">
  <p:tag name="EYCUSTOMTRACKER" val="T"/>
</p:tagLst>
</file>

<file path=ppt/tags/tag57.xml><?xml version="1.0" encoding="utf-8"?>
<p:tagLst xmlns:a="http://schemas.openxmlformats.org/drawingml/2006/main" xmlns:r="http://schemas.openxmlformats.org/officeDocument/2006/relationships" xmlns:p="http://schemas.openxmlformats.org/presentationml/2006/main">
  <p:tag name="EYCUSTOMTRACKER" val="T"/>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uQcC725TbWxo2Xgn2AdzrA"/>
</p:tagLst>
</file>

<file path=ppt/tags/tag62.xml><?xml version="1.0" encoding="utf-8"?>
<p:tagLst xmlns:a="http://schemas.openxmlformats.org/drawingml/2006/main" xmlns:r="http://schemas.openxmlformats.org/officeDocument/2006/relationships" xmlns:p="http://schemas.openxmlformats.org/presentationml/2006/main">
  <p:tag name="IMAGESHAPEINCORNER_" val="Yes"/>
  <p:tag name="IMAGESHAPEINFO_" val="{&quot;imgSize&quot;:{&quot;Height&quot;:73.0,&quot;Width&quot;:110.0},&quot;ImageInset&quot;:0.0,&quot;BorderColor&quot;:16777215,&quot;FillOwner&quot;:false,&quot;OwnerInset&quot;:0.0}"/>
</p:tagLst>
</file>

<file path=ppt/tags/tag63.xml><?xml version="1.0" encoding="utf-8"?>
<p:tagLst xmlns:a="http://schemas.openxmlformats.org/drawingml/2006/main" xmlns:r="http://schemas.openxmlformats.org/officeDocument/2006/relationships" xmlns:p="http://schemas.openxmlformats.org/presentationml/2006/main">
  <p:tag name="EYCUSTOMTRACKER" val="T"/>
</p:tagLst>
</file>

<file path=ppt/tags/tag64.xml><?xml version="1.0" encoding="utf-8"?>
<p:tagLst xmlns:a="http://schemas.openxmlformats.org/drawingml/2006/main" xmlns:r="http://schemas.openxmlformats.org/officeDocument/2006/relationships" xmlns:p="http://schemas.openxmlformats.org/presentationml/2006/main">
  <p:tag name="EYCUSTOMTRACKER" val="T"/>
</p:tagLst>
</file>

<file path=ppt/tags/tag65.xml><?xml version="1.0" encoding="utf-8"?>
<p:tagLst xmlns:a="http://schemas.openxmlformats.org/drawingml/2006/main" xmlns:r="http://schemas.openxmlformats.org/officeDocument/2006/relationships" xmlns:p="http://schemas.openxmlformats.org/presentationml/2006/main">
  <p:tag name="EYCUSTOMTRACKER" val="T"/>
</p:tagLst>
</file>

<file path=ppt/tags/tag66.xml><?xml version="1.0" encoding="utf-8"?>
<p:tagLst xmlns:a="http://schemas.openxmlformats.org/drawingml/2006/main" xmlns:r="http://schemas.openxmlformats.org/officeDocument/2006/relationships" xmlns:p="http://schemas.openxmlformats.org/presentationml/2006/main">
  <p:tag name="EYCUSTOMTRACKER" val="T"/>
</p:tagLst>
</file>

<file path=ppt/tags/tag67.xml><?xml version="1.0" encoding="utf-8"?>
<p:tagLst xmlns:a="http://schemas.openxmlformats.org/drawingml/2006/main" xmlns:r="http://schemas.openxmlformats.org/officeDocument/2006/relationships" xmlns:p="http://schemas.openxmlformats.org/presentationml/2006/main">
  <p:tag name="EYCUSTOMTRACKER" val="T"/>
</p:tagLst>
</file>

<file path=ppt/tags/tag68.xml><?xml version="1.0" encoding="utf-8"?>
<p:tagLst xmlns:a="http://schemas.openxmlformats.org/drawingml/2006/main" xmlns:r="http://schemas.openxmlformats.org/officeDocument/2006/relationships" xmlns:p="http://schemas.openxmlformats.org/presentationml/2006/main">
  <p:tag name="EYCUSTOMTRACKER" val="T"/>
</p:tagLst>
</file>

<file path=ppt/tags/tag69.xml><?xml version="1.0" encoding="utf-8"?>
<p:tagLst xmlns:a="http://schemas.openxmlformats.org/drawingml/2006/main" xmlns:r="http://schemas.openxmlformats.org/officeDocument/2006/relationships" xmlns:p="http://schemas.openxmlformats.org/presentationml/2006/main">
  <p:tag name="EYCUSTOMTRACKER" val="T"/>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70.xml><?xml version="1.0" encoding="utf-8"?>
<p:tagLst xmlns:a="http://schemas.openxmlformats.org/drawingml/2006/main" xmlns:r="http://schemas.openxmlformats.org/officeDocument/2006/relationships" xmlns:p="http://schemas.openxmlformats.org/presentationml/2006/main">
  <p:tag name="EYCUSTOMTRACKER" val="T"/>
</p:tagLst>
</file>

<file path=ppt/tags/tag71.xml><?xml version="1.0" encoding="utf-8"?>
<p:tagLst xmlns:a="http://schemas.openxmlformats.org/drawingml/2006/main" xmlns:r="http://schemas.openxmlformats.org/officeDocument/2006/relationships" xmlns:p="http://schemas.openxmlformats.org/presentationml/2006/main">
  <p:tag name="EYCUSTOMTRACKER" val="T"/>
</p:tagLst>
</file>

<file path=ppt/tags/tag72.xml><?xml version="1.0" encoding="utf-8"?>
<p:tagLst xmlns:a="http://schemas.openxmlformats.org/drawingml/2006/main" xmlns:r="http://schemas.openxmlformats.org/officeDocument/2006/relationships" xmlns:p="http://schemas.openxmlformats.org/presentationml/2006/main">
  <p:tag name="EYCUSTOMTRACKER" val="T"/>
</p:tagLst>
</file>

<file path=ppt/tags/tag73.xml><?xml version="1.0" encoding="utf-8"?>
<p:tagLst xmlns:a="http://schemas.openxmlformats.org/drawingml/2006/main" xmlns:r="http://schemas.openxmlformats.org/officeDocument/2006/relationships" xmlns:p="http://schemas.openxmlformats.org/presentationml/2006/main">
  <p:tag name="EYCUSTOMTRACKER" val="T"/>
</p:tagLst>
</file>

<file path=ppt/tags/tag74.xml><?xml version="1.0" encoding="utf-8"?>
<p:tagLst xmlns:a="http://schemas.openxmlformats.org/drawingml/2006/main" xmlns:r="http://schemas.openxmlformats.org/officeDocument/2006/relationships" xmlns:p="http://schemas.openxmlformats.org/presentationml/2006/main">
  <p:tag name="EYCUSTOMTRACKER" val="T"/>
</p:tagLst>
</file>

<file path=ppt/tags/tag75.xml><?xml version="1.0" encoding="utf-8"?>
<p:tagLst xmlns:a="http://schemas.openxmlformats.org/drawingml/2006/main" xmlns:r="http://schemas.openxmlformats.org/officeDocument/2006/relationships" xmlns:p="http://schemas.openxmlformats.org/presentationml/2006/main">
  <p:tag name="EYCUSTOMTRACKER" val="T"/>
</p:tagLst>
</file>

<file path=ppt/tags/tag76.xml><?xml version="1.0" encoding="utf-8"?>
<p:tagLst xmlns:a="http://schemas.openxmlformats.org/drawingml/2006/main" xmlns:r="http://schemas.openxmlformats.org/officeDocument/2006/relationships" xmlns:p="http://schemas.openxmlformats.org/presentationml/2006/main">
  <p:tag name="EYCUSTOMTRACKER" val="T"/>
</p:tagLst>
</file>

<file path=ppt/tags/tag77.xml><?xml version="1.0" encoding="utf-8"?>
<p:tagLst xmlns:a="http://schemas.openxmlformats.org/drawingml/2006/main" xmlns:r="http://schemas.openxmlformats.org/officeDocument/2006/relationships" xmlns:p="http://schemas.openxmlformats.org/presentationml/2006/main">
  <p:tag name="EYCUSTOMTRACKER" val="T"/>
</p:tagLst>
</file>

<file path=ppt/tags/tag78.xml><?xml version="1.0" encoding="utf-8"?>
<p:tagLst xmlns:a="http://schemas.openxmlformats.org/drawingml/2006/main" xmlns:r="http://schemas.openxmlformats.org/officeDocument/2006/relationships" xmlns:p="http://schemas.openxmlformats.org/presentationml/2006/main">
  <p:tag name="EYCUSTOMTRACKER" val="T"/>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uQcC725TbWxo2Xgn2AdzrA"/>
</p:tagLst>
</file>

<file path=ppt/tags/tag83.xml><?xml version="1.0" encoding="utf-8"?>
<p:tagLst xmlns:a="http://schemas.openxmlformats.org/drawingml/2006/main" xmlns:r="http://schemas.openxmlformats.org/officeDocument/2006/relationships" xmlns:p="http://schemas.openxmlformats.org/presentationml/2006/main">
  <p:tag name="IMAGESHAPEINCORNER_" val="Yes"/>
  <p:tag name="IMAGESHAPEINFO_" val="{&quot;imgSize&quot;:{&quot;Height&quot;:73.0,&quot;Width&quot;:110.0},&quot;ImageInset&quot;:0.0,&quot;BorderColor&quot;:16777215,&quot;FillOwner&quot;:false,&quot;OwnerInset&quot;:0.0}"/>
</p:tagLst>
</file>

<file path=ppt/tags/tag84.xml><?xml version="1.0" encoding="utf-8"?>
<p:tagLst xmlns:a="http://schemas.openxmlformats.org/drawingml/2006/main" xmlns:r="http://schemas.openxmlformats.org/officeDocument/2006/relationships" xmlns:p="http://schemas.openxmlformats.org/presentationml/2006/main">
  <p:tag name="EYCUSTOMTRACKER" val="T"/>
</p:tagLst>
</file>

<file path=ppt/tags/tag85.xml><?xml version="1.0" encoding="utf-8"?>
<p:tagLst xmlns:a="http://schemas.openxmlformats.org/drawingml/2006/main" xmlns:r="http://schemas.openxmlformats.org/officeDocument/2006/relationships" xmlns:p="http://schemas.openxmlformats.org/presentationml/2006/main">
  <p:tag name="EYCUSTOMTRACKER" val="T"/>
</p:tagLst>
</file>

<file path=ppt/tags/tag86.xml><?xml version="1.0" encoding="utf-8"?>
<p:tagLst xmlns:a="http://schemas.openxmlformats.org/drawingml/2006/main" xmlns:r="http://schemas.openxmlformats.org/officeDocument/2006/relationships" xmlns:p="http://schemas.openxmlformats.org/presentationml/2006/main">
  <p:tag name="EYCUSTOMTRACKER" val="T"/>
</p:tagLst>
</file>

<file path=ppt/tags/tag87.xml><?xml version="1.0" encoding="utf-8"?>
<p:tagLst xmlns:a="http://schemas.openxmlformats.org/drawingml/2006/main" xmlns:r="http://schemas.openxmlformats.org/officeDocument/2006/relationships" xmlns:p="http://schemas.openxmlformats.org/presentationml/2006/main">
  <p:tag name="EYCUSTOMTRACKER" val="T"/>
</p:tagLst>
</file>

<file path=ppt/tags/tag88.xml><?xml version="1.0" encoding="utf-8"?>
<p:tagLst xmlns:a="http://schemas.openxmlformats.org/drawingml/2006/main" xmlns:r="http://schemas.openxmlformats.org/officeDocument/2006/relationships" xmlns:p="http://schemas.openxmlformats.org/presentationml/2006/main">
  <p:tag name="EYCUSTOMTRACKER" val="T"/>
</p:tagLst>
</file>

<file path=ppt/tags/tag89.xml><?xml version="1.0" encoding="utf-8"?>
<p:tagLst xmlns:a="http://schemas.openxmlformats.org/drawingml/2006/main" xmlns:r="http://schemas.openxmlformats.org/officeDocument/2006/relationships" xmlns:p="http://schemas.openxmlformats.org/presentationml/2006/main">
  <p:tag name="EYCUSTOMTRACKER" val="T"/>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90.xml><?xml version="1.0" encoding="utf-8"?>
<p:tagLst xmlns:a="http://schemas.openxmlformats.org/drawingml/2006/main" xmlns:r="http://schemas.openxmlformats.org/officeDocument/2006/relationships" xmlns:p="http://schemas.openxmlformats.org/presentationml/2006/main">
  <p:tag name="EYCUSTOMTRACKER" val="T"/>
</p:tagLst>
</file>

<file path=ppt/tags/tag91.xml><?xml version="1.0" encoding="utf-8"?>
<p:tagLst xmlns:a="http://schemas.openxmlformats.org/drawingml/2006/main" xmlns:r="http://schemas.openxmlformats.org/officeDocument/2006/relationships" xmlns:p="http://schemas.openxmlformats.org/presentationml/2006/main">
  <p:tag name="EYCUSTOMTRACKER" val="T"/>
</p:tagLst>
</file>

<file path=ppt/tags/tag92.xml><?xml version="1.0" encoding="utf-8"?>
<p:tagLst xmlns:a="http://schemas.openxmlformats.org/drawingml/2006/main" xmlns:r="http://schemas.openxmlformats.org/officeDocument/2006/relationships" xmlns:p="http://schemas.openxmlformats.org/presentationml/2006/main">
  <p:tag name="EYCUSTOMTRACKER" val="T"/>
</p:tagLst>
</file>

<file path=ppt/tags/tag93.xml><?xml version="1.0" encoding="utf-8"?>
<p:tagLst xmlns:a="http://schemas.openxmlformats.org/drawingml/2006/main" xmlns:r="http://schemas.openxmlformats.org/officeDocument/2006/relationships" xmlns:p="http://schemas.openxmlformats.org/presentationml/2006/main">
  <p:tag name="EYCUSTOMTRACKER" val="T"/>
</p:tagLst>
</file>

<file path=ppt/tags/tag94.xml><?xml version="1.0" encoding="utf-8"?>
<p:tagLst xmlns:a="http://schemas.openxmlformats.org/drawingml/2006/main" xmlns:r="http://schemas.openxmlformats.org/officeDocument/2006/relationships" xmlns:p="http://schemas.openxmlformats.org/presentationml/2006/main">
  <p:tag name="EYCUSTOMTRACKER" val="T"/>
</p:tagLst>
</file>

<file path=ppt/tags/tag95.xml><?xml version="1.0" encoding="utf-8"?>
<p:tagLst xmlns:a="http://schemas.openxmlformats.org/drawingml/2006/main" xmlns:r="http://schemas.openxmlformats.org/officeDocument/2006/relationships" xmlns:p="http://schemas.openxmlformats.org/presentationml/2006/main">
  <p:tag name="EYCUSTOMTRACKER" val="T"/>
</p:tagLst>
</file>

<file path=ppt/tags/tag96.xml><?xml version="1.0" encoding="utf-8"?>
<p:tagLst xmlns:a="http://schemas.openxmlformats.org/drawingml/2006/main" xmlns:r="http://schemas.openxmlformats.org/officeDocument/2006/relationships" xmlns:p="http://schemas.openxmlformats.org/presentationml/2006/main">
  <p:tag name="EYCUSTOMTRACKER" val="T"/>
</p:tagLst>
</file>

<file path=ppt/tags/tag97.xml><?xml version="1.0" encoding="utf-8"?>
<p:tagLst xmlns:a="http://schemas.openxmlformats.org/drawingml/2006/main" xmlns:r="http://schemas.openxmlformats.org/officeDocument/2006/relationships" xmlns:p="http://schemas.openxmlformats.org/presentationml/2006/main">
  <p:tag name="EYCUSTOMTRACKER" val="T"/>
</p:tagLst>
</file>

<file path=ppt/tags/tag98.xml><?xml version="1.0" encoding="utf-8"?>
<p:tagLst xmlns:a="http://schemas.openxmlformats.org/drawingml/2006/main" xmlns:r="http://schemas.openxmlformats.org/officeDocument/2006/relationships" xmlns:p="http://schemas.openxmlformats.org/presentationml/2006/main">
  <p:tag name="EYCUSTOMTRACKER" val="T"/>
</p:tagLst>
</file>

<file path=ppt/tags/tag99.xml><?xml version="1.0" encoding="utf-8"?>
<p:tagLst xmlns:a="http://schemas.openxmlformats.org/drawingml/2006/main" xmlns:r="http://schemas.openxmlformats.org/officeDocument/2006/relationships" xmlns:p="http://schemas.openxmlformats.org/presentationml/2006/main">
  <p:tag name="EYCUSTOMTRACKER" val="T"/>
</p:tagLst>
</file>

<file path=ppt/theme/theme1.xml><?xml version="1.0" encoding="utf-8"?>
<a:theme xmlns:a="http://schemas.openxmlformats.org/drawingml/2006/main" name="3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Secondary">
  <a:themeElements>
    <a:clrScheme name="Custom 14">
      <a:dk1>
        <a:sysClr val="windowText" lastClr="000000"/>
      </a:dk1>
      <a:lt1>
        <a:sysClr val="window" lastClr="FFFFFF"/>
      </a:lt1>
      <a:dk2>
        <a:srgbClr val="445EA2"/>
      </a:dk2>
      <a:lt2>
        <a:srgbClr val="EBEBEB"/>
      </a:lt2>
      <a:accent1>
        <a:srgbClr val="4495A2"/>
      </a:accent1>
      <a:accent2>
        <a:srgbClr val="7CA655"/>
      </a:accent2>
      <a:accent3>
        <a:srgbClr val="DFB240"/>
      </a:accent3>
      <a:accent4>
        <a:srgbClr val="DF8C40"/>
      </a:accent4>
      <a:accent5>
        <a:srgbClr val="DF5D40"/>
      </a:accent5>
      <a:accent6>
        <a:srgbClr val="8760AD"/>
      </a:accent6>
      <a:hlink>
        <a:srgbClr val="DF5D40"/>
      </a:hlink>
      <a:folHlink>
        <a:srgbClr val="8760AD"/>
      </a:folHlink>
    </a:clrScheme>
    <a:fontScheme name="Custom 12">
      <a:majorFont>
        <a:latin typeface="Sagona Book"/>
        <a:ea typeface=""/>
        <a:cs typeface=""/>
      </a:majorFont>
      <a:minorFont>
        <a:latin typeface="Quire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vidPosters_Secondary_Win32_LH_v2.potx" id="{5E945037-7603-4E40-8757-993710505227}" vid="{E482F595-9108-45A1-8FFF-91B3711E2056}"/>
    </a:ext>
  </a:extLst>
</a:theme>
</file>

<file path=ppt/theme/theme13.xml><?xml version="1.0" encoding="utf-8"?>
<a:theme xmlns:a="http://schemas.openxmlformats.org/drawingml/2006/main" name="6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3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4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0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9_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065FB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DS Them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DS Theme">
    <a:majorFont>
      <a:latin typeface="Courier New"/>
      <a:ea typeface=""/>
      <a:cs typeface=""/>
    </a:majorFont>
    <a:minorFont>
      <a:latin typeface="Courier New"/>
      <a:ea typeface=""/>
      <a:cs typeface=""/>
    </a:minorFont>
  </a:fontScheme>
  <a:fmtScheme name="ODS Theme">
    <a:fillStyleLst>
      <a:solidFill>
        <a:schemeClr val="phClr"/>
      </a:solidFill>
      <a:solidFill>
        <a:schemeClr val="phClr"/>
      </a:solidFill>
      <a:solidFill>
        <a:schemeClr val="phClr"/>
      </a:solidFill>
    </a:fillStyleLst>
    <a:lnStyleLst>
      <a:ln w="9525"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Override>
</file>

<file path=ppt/theme/themeOverride2.xml><?xml version="1.0" encoding="utf-8"?>
<a:themeOverride xmlns:a="http://schemas.openxmlformats.org/drawingml/2006/main">
  <a:clrScheme name="ODS Them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DS Theme">
    <a:majorFont>
      <a:latin typeface="Courier New"/>
      <a:ea typeface=""/>
      <a:cs typeface=""/>
    </a:majorFont>
    <a:minorFont>
      <a:latin typeface="Courier New"/>
      <a:ea typeface=""/>
      <a:cs typeface=""/>
    </a:minorFont>
  </a:fontScheme>
  <a:fmtScheme name="ODS Theme">
    <a:fillStyleLst>
      <a:solidFill>
        <a:schemeClr val="phClr"/>
      </a:solidFill>
      <a:solidFill>
        <a:schemeClr val="phClr"/>
      </a:solidFill>
      <a:solidFill>
        <a:schemeClr val="phClr"/>
      </a:solidFill>
    </a:fillStyleLst>
    <a:lnStyleLst>
      <a:ln w="9525"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912d9be-e6f1-477a-8597-5b0595fd060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64FC5C5F341D48ACC1CF44A948E6FE" ma:contentTypeVersion="12" ma:contentTypeDescription="Create a new document." ma:contentTypeScope="" ma:versionID="c1926f95839959b796d9056e0ec14c84">
  <xsd:schema xmlns:xsd="http://www.w3.org/2001/XMLSchema" xmlns:xs="http://www.w3.org/2001/XMLSchema" xmlns:p="http://schemas.microsoft.com/office/2006/metadata/properties" xmlns:ns3="f912d9be-e6f1-477a-8597-5b0595fd060e" xmlns:ns4="6b000a1e-1906-427a-9156-e5d830232dbf" targetNamespace="http://schemas.microsoft.com/office/2006/metadata/properties" ma:root="true" ma:fieldsID="bca77b027423f5d31d7045e9336b3bfd" ns3:_="" ns4:_="">
    <xsd:import namespace="f912d9be-e6f1-477a-8597-5b0595fd060e"/>
    <xsd:import namespace="6b000a1e-1906-427a-9156-e5d830232db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2d9be-e6f1-477a-8597-5b0595fd06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000a1e-1906-427a-9156-e5d830232d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93D5BF-FE8E-4070-BC2B-46F8FEE94BF0}">
  <ds:schemaRefs>
    <ds:schemaRef ds:uri="http://purl.org/dc/elements/1.1/"/>
    <ds:schemaRef ds:uri="http://schemas.microsoft.com/office/2006/metadata/properties"/>
    <ds:schemaRef ds:uri="http://schemas.microsoft.com/office/infopath/2007/PartnerControls"/>
    <ds:schemaRef ds:uri="6b000a1e-1906-427a-9156-e5d830232dbf"/>
    <ds:schemaRef ds:uri="http://purl.org/dc/terms/"/>
    <ds:schemaRef ds:uri="http://schemas.microsoft.com/office/2006/documentManagement/types"/>
    <ds:schemaRef ds:uri="http://schemas.openxmlformats.org/package/2006/metadata/core-properties"/>
    <ds:schemaRef ds:uri="f912d9be-e6f1-477a-8597-5b0595fd060e"/>
    <ds:schemaRef ds:uri="http://www.w3.org/XML/1998/namespace"/>
    <ds:schemaRef ds:uri="http://purl.org/dc/dcmitype/"/>
  </ds:schemaRefs>
</ds:datastoreItem>
</file>

<file path=customXml/itemProps2.xml><?xml version="1.0" encoding="utf-8"?>
<ds:datastoreItem xmlns:ds="http://schemas.openxmlformats.org/officeDocument/2006/customXml" ds:itemID="{C089E94E-BF11-437A-B6DA-9F811ABA23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12d9be-e6f1-477a-8597-5b0595fd060e"/>
    <ds:schemaRef ds:uri="6b000a1e-1906-427a-9156-e5d830232d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AA61D5-ACCB-4D7C-818C-627DA9F46A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LHD Webinar (Sept. 12)</Template>
  <TotalTime>10583</TotalTime>
  <Words>6676</Words>
  <Application>Microsoft Office PowerPoint</Application>
  <PresentationFormat>Widescreen</PresentationFormat>
  <Paragraphs>663</Paragraphs>
  <Slides>62</Slides>
  <Notes>26</Notes>
  <HiddenSlides>0</HiddenSlides>
  <MMClips>0</MMClips>
  <ScaleCrop>false</ScaleCrop>
  <HeadingPairs>
    <vt:vector size="8" baseType="variant">
      <vt:variant>
        <vt:lpstr>Fonts Used</vt:lpstr>
      </vt:variant>
      <vt:variant>
        <vt:i4>21</vt:i4>
      </vt:variant>
      <vt:variant>
        <vt:lpstr>Theme</vt:lpstr>
      </vt:variant>
      <vt:variant>
        <vt:i4>17</vt:i4>
      </vt:variant>
      <vt:variant>
        <vt:lpstr>Embedded OLE Servers</vt:lpstr>
      </vt:variant>
      <vt:variant>
        <vt:i4>1</vt:i4>
      </vt:variant>
      <vt:variant>
        <vt:lpstr>Slide Titles</vt:lpstr>
      </vt:variant>
      <vt:variant>
        <vt:i4>62</vt:i4>
      </vt:variant>
    </vt:vector>
  </HeadingPairs>
  <TitlesOfParts>
    <vt:vector size="101" baseType="lpstr">
      <vt:lpstr>ADLaM Display</vt:lpstr>
      <vt:lpstr>Aptos</vt:lpstr>
      <vt:lpstr>Arial</vt:lpstr>
      <vt:lpstr>Arial Narrow</vt:lpstr>
      <vt:lpstr>Calibri</vt:lpstr>
      <vt:lpstr>Calibri Light</vt:lpstr>
      <vt:lpstr>Century Gothic</vt:lpstr>
      <vt:lpstr>EYInterstate</vt:lpstr>
      <vt:lpstr>Franklin Gothic Book</vt:lpstr>
      <vt:lpstr>Franklin Gothic Demi Cond</vt:lpstr>
      <vt:lpstr>Franklin Gothic Medium</vt:lpstr>
      <vt:lpstr>Franklin Gothic Medium Cond</vt:lpstr>
      <vt:lpstr>Gotham Bold</vt:lpstr>
      <vt:lpstr>Helvetica Neue</vt:lpstr>
      <vt:lpstr>Libre Franklin Medium</vt:lpstr>
      <vt:lpstr>Montserrat</vt:lpstr>
      <vt:lpstr>Quire Sans</vt:lpstr>
      <vt:lpstr>Sagona Book</vt:lpstr>
      <vt:lpstr>Symbol</vt:lpstr>
      <vt:lpstr>Times New Roman</vt:lpstr>
      <vt:lpstr>Wingdings 3</vt:lpstr>
      <vt:lpstr>3_Office Theme</vt:lpstr>
      <vt:lpstr>Office Theme</vt:lpstr>
      <vt:lpstr>4_Office Theme</vt:lpstr>
      <vt:lpstr>12_Office Theme</vt:lpstr>
      <vt:lpstr>9_Office Theme</vt:lpstr>
      <vt:lpstr>20_Office Theme</vt:lpstr>
      <vt:lpstr>11_Office Theme</vt:lpstr>
      <vt:lpstr>19_Office Theme</vt:lpstr>
      <vt:lpstr>1_Office Theme</vt:lpstr>
      <vt:lpstr>2_Office Theme</vt:lpstr>
      <vt:lpstr>21_Office Theme</vt:lpstr>
      <vt:lpstr>1_Secondary</vt:lpstr>
      <vt:lpstr>6_Office Theme</vt:lpstr>
      <vt:lpstr>7_Office Theme</vt:lpstr>
      <vt:lpstr>23_Office Theme</vt:lpstr>
      <vt:lpstr>22_Office Theme</vt:lpstr>
      <vt:lpstr>24_Office Theme</vt:lpstr>
      <vt:lpstr>think-cell Slide</vt:lpstr>
      <vt:lpstr>PowerPoint Presentation</vt:lpstr>
      <vt:lpstr>PowerPoint Presentation</vt:lpstr>
      <vt:lpstr>PowerPoint Presentation</vt:lpstr>
      <vt:lpstr>PowerPoint Presentation</vt:lpstr>
      <vt:lpstr>PowerPoint Presentation</vt:lpstr>
      <vt:lpstr>Measles Key Points</vt:lpstr>
      <vt:lpstr>When Investigating Potential Measles Cases, Follow the ICE Acronym</vt:lpstr>
      <vt:lpstr>Measles Laboratory Testing</vt:lpstr>
      <vt:lpstr>Presumptive Evidence of Immunity for Measles Contacts</vt:lpstr>
      <vt:lpstr>Increase in Ciprofloxacin- and Penicillin-Resistant Meningococcal Disease</vt:lpstr>
      <vt:lpstr>Commercial Poultry Flock with Positive HPAI Tests</vt:lpstr>
      <vt:lpstr>PowerPoint Presentation</vt:lpstr>
      <vt:lpstr>Syphilis Update</vt:lpstr>
      <vt:lpstr>Syphilis is most common among men, but increasing fastest among women, during 2023*</vt:lpstr>
      <vt:lpstr>Congenital Syphilis Cases Continued to Rise in 2023*</vt:lpstr>
      <vt:lpstr>PowerPoint Presentation</vt:lpstr>
      <vt:lpstr>PowerPoint Presentation</vt:lpstr>
      <vt:lpstr>PowerPoint Presentation</vt:lpstr>
      <vt:lpstr>47 Sites in the Network</vt:lpstr>
      <vt:lpstr>Multiple laboratory partners </vt:lpstr>
      <vt:lpstr>Maintaining high levels</vt:lpstr>
      <vt:lpstr>PowerPoint Presentation</vt:lpstr>
      <vt:lpstr>PowerPoint Presentation</vt:lpstr>
      <vt:lpstr>Southern Region has the highest levels, but may have peaked – NEW CDC Wastewater Dashboard</vt:lpstr>
      <vt:lpstr>National Wastewater Trends – NEW CDC WW Dashboard</vt:lpstr>
      <vt:lpstr>PowerPoint Presentation</vt:lpstr>
      <vt:lpstr>PowerPoint Presentation</vt:lpstr>
      <vt:lpstr>PowerPoint Presentation</vt:lpstr>
      <vt:lpstr>Today’s agenda</vt:lpstr>
      <vt:lpstr>Save the Date!  2024 Conference May 8-10, 2024, Durham, NC</vt:lpstr>
      <vt:lpstr>Reminder: Vaccine Returns</vt:lpstr>
      <vt:lpstr>PowerPoint Presentation</vt:lpstr>
      <vt:lpstr>PowerPoint Presentation</vt:lpstr>
      <vt:lpstr>2024 Child, Adolescent and Adult Immunization Schedule</vt:lpstr>
      <vt:lpstr>Polio Vaccine Available for Adult Populations Displaced from Ukraine</vt:lpstr>
      <vt:lpstr>Where to Find DHHS Memos &amp; Communications </vt:lpstr>
      <vt:lpstr>COVID-19 Vaccine Updates</vt:lpstr>
      <vt:lpstr>PowerPoint Presentation</vt:lpstr>
      <vt:lpstr>PowerPoint Presentation</vt:lpstr>
      <vt:lpstr>PowerPoint Presentation</vt:lpstr>
      <vt:lpstr>New Presentation for Pfizer 12+ Vaccines</vt:lpstr>
      <vt:lpstr>PowerPoint Presentation</vt:lpstr>
      <vt:lpstr>PowerPoint Presentation</vt:lpstr>
      <vt:lpstr>Resources</vt:lpstr>
      <vt:lpstr>Flu Updates</vt:lpstr>
      <vt:lpstr>PowerPoint Presentation</vt:lpstr>
      <vt:lpstr>PowerPoint Presentation</vt:lpstr>
      <vt:lpstr>PowerPoint Presentation</vt:lpstr>
      <vt:lpstr>How to Obtain ABRYSVO™ </vt:lpstr>
      <vt:lpstr>Mpox  Updates</vt:lpstr>
      <vt:lpstr>PowerPoint Presentation</vt:lpstr>
      <vt:lpstr>PowerPoint Presentation</vt:lpstr>
      <vt:lpstr>NCIR  Update</vt:lpstr>
      <vt:lpstr>PowerPoint Presentation</vt:lpstr>
      <vt:lpstr>PowerPoint Presentation</vt:lpstr>
      <vt:lpstr>Covid treatments Lagevrio and Paxlovid now commercially available</vt:lpstr>
      <vt:lpstr>Oral antiviral patient support programs</vt:lpstr>
      <vt:lpstr>Order Free at-home COVID Test kits</vt:lpstr>
      <vt:lpstr>PowerPoint Presentation</vt:lpstr>
      <vt:lpstr>national telehealth program for COVID and FLU testing and treatment</vt:lpstr>
      <vt:lpstr>PowerPoint Presentation</vt:lpstr>
      <vt:lpstr>Q&amp;A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Fisher, Rodger A</dc:creator>
  <cp:lastModifiedBy>Nevin Fouts</cp:lastModifiedBy>
  <cp:revision>14</cp:revision>
  <dcterms:created xsi:type="dcterms:W3CDTF">2023-09-12T16:53:01Z</dcterms:created>
  <dcterms:modified xsi:type="dcterms:W3CDTF">2024-02-13T19:05:00Z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0x010100D864FC5C5F341D48ACC1CF44A948E6FE</vt:lpwstr>
  </property>
  <property fmtid="{D5CDD505-2E9C-101B-9397-08002B2CF9AE}" pid="3" name="MediaServiceImageTags">
    <vt:lpwstr/>
  </property>
</Properties>
</file>